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8E913-24E4-460F-862E-59F993D6179C}" type="datetimeFigureOut">
              <a:rPr lang="ru-RU" smtClean="0"/>
              <a:t>19.04.2016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C31E1-6F2A-4CAA-B1E0-4B19AA1D6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6867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8E913-24E4-460F-862E-59F993D6179C}" type="datetimeFigureOut">
              <a:rPr lang="ru-RU" smtClean="0"/>
              <a:t>19.04.2016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C31E1-6F2A-4CAA-B1E0-4B19AA1D6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2851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8E913-24E4-460F-862E-59F993D6179C}" type="datetimeFigureOut">
              <a:rPr lang="ru-RU" smtClean="0"/>
              <a:t>19.04.2016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C31E1-6F2A-4CAA-B1E0-4B19AA1D6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261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8E913-24E4-460F-862E-59F993D6179C}" type="datetimeFigureOut">
              <a:rPr lang="ru-RU" smtClean="0"/>
              <a:t>19.04.2016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C31E1-6F2A-4CAA-B1E0-4B19AA1D6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82666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8E913-24E4-460F-862E-59F993D6179C}" type="datetimeFigureOut">
              <a:rPr lang="ru-RU" smtClean="0"/>
              <a:t>19.04.2016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C31E1-6F2A-4CAA-B1E0-4B19AA1D6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1227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8E913-24E4-460F-862E-59F993D6179C}" type="datetimeFigureOut">
              <a:rPr lang="ru-RU" smtClean="0"/>
              <a:t>19.04.2016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C31E1-6F2A-4CAA-B1E0-4B19AA1D6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713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8E913-24E4-460F-862E-59F993D6179C}" type="datetimeFigureOut">
              <a:rPr lang="ru-RU" smtClean="0"/>
              <a:t>19.04.2016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C31E1-6F2A-4CAA-B1E0-4B19AA1D6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09889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8E913-24E4-460F-862E-59F993D6179C}" type="datetimeFigureOut">
              <a:rPr lang="ru-RU" smtClean="0"/>
              <a:t>19.04.2016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C31E1-6F2A-4CAA-B1E0-4B19AA1D6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0769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8E913-24E4-460F-862E-59F993D6179C}" type="datetimeFigureOut">
              <a:rPr lang="ru-RU" smtClean="0"/>
              <a:t>19.04.2016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C31E1-6F2A-4CAA-B1E0-4B19AA1D6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72673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8E913-24E4-460F-862E-59F993D6179C}" type="datetimeFigureOut">
              <a:rPr lang="ru-RU" smtClean="0"/>
              <a:t>19.04.2016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C31E1-6F2A-4CAA-B1E0-4B19AA1D6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83159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8E913-24E4-460F-862E-59F993D6179C}" type="datetimeFigureOut">
              <a:rPr lang="ru-RU" smtClean="0"/>
              <a:t>19.04.2016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C31E1-6F2A-4CAA-B1E0-4B19AA1D6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7656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000">
              <a:schemeClr val="accent4">
                <a:lumMod val="57000"/>
                <a:lumOff val="43000"/>
                <a:alpha val="37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9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8E913-24E4-460F-862E-59F993D6179C}" type="datetimeFigureOut">
              <a:rPr lang="ru-RU" smtClean="0"/>
              <a:t>19.04.2016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C31E1-6F2A-4CAA-B1E0-4B19AA1D6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2416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"/>
            <a:ext cx="12192000" cy="3517749"/>
          </a:xfrm>
        </p:spPr>
        <p:txBody>
          <a:bodyPr>
            <a:normAutofit/>
          </a:bodyPr>
          <a:lstStyle/>
          <a:p>
            <a:r>
              <a:rPr lang="ru-RU" sz="2800" b="1" i="1" dirty="0" smtClean="0">
                <a:latin typeface="+mn-lt"/>
              </a:rPr>
              <a:t>Лаки, эмали, компаунды </a:t>
            </a:r>
            <a:endParaRPr lang="ru-RU" sz="2800" b="1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437267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12191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Битумы </a:t>
            </a:r>
            <a:r>
              <a:rPr lang="ru-RU" sz="2800" i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523220"/>
            <a:ext cx="12192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Битумы </a:t>
            </a:r>
            <a:r>
              <a:rPr lang="ru-RU" sz="2000" i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 — группа аморфных термопластичных, </a:t>
            </a:r>
            <a:r>
              <a:rPr lang="ru-RU" sz="2000" i="1" dirty="0" err="1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слабополярных</a:t>
            </a:r>
            <a:r>
              <a:rPr lang="ru-RU" sz="2000" i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материалов, представляющих собой сложные смеси углеводородов (обычно они содержат также небольшие количества кислорода и серы), обладающих характерным комплексом свойств. Они имеют черный (или темно-коричневый) цвет, при достаточно низких температурах становятся хрупкими. Растворяются в углеводородах, лучшее аромати­ческих (бензол, толуол и др.), несколько хуже в бензине; </a:t>
            </a:r>
            <a:r>
              <a:rPr lang="ru-RU" sz="2000" i="1" dirty="0" err="1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немаслостойки</a:t>
            </a:r>
            <a:r>
              <a:rPr lang="ru-RU" sz="2000" i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. В спирте и воде битумы нерастворимы; они имеют ничтожно малую гигроскопичность и в толстом слое практически не пропускают сквозь себя воду.</a:t>
            </a:r>
            <a:r>
              <a:rPr lang="ru-RU" sz="2000" b="1" i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ru-RU" sz="2000" i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-1" y="2769989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i="1" dirty="0">
                <a:solidFill>
                  <a:srgbClr val="252525"/>
                </a:solidFill>
              </a:rPr>
              <a:t>Процесс добычи </a:t>
            </a:r>
            <a:r>
              <a:rPr lang="ru-RU" sz="2000" i="1" dirty="0" smtClean="0">
                <a:solidFill>
                  <a:srgbClr val="252525"/>
                </a:solidFill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i="1" dirty="0" smtClean="0">
                <a:solidFill>
                  <a:srgbClr val="252525"/>
                </a:solidFill>
              </a:rPr>
              <a:t>добыча </a:t>
            </a:r>
            <a:r>
              <a:rPr lang="ru-RU" sz="2000" i="1" dirty="0" err="1" smtClean="0">
                <a:solidFill>
                  <a:srgbClr val="252525"/>
                </a:solidFill>
              </a:rPr>
              <a:t>битумосодержащей</a:t>
            </a:r>
            <a:r>
              <a:rPr lang="ru-RU" sz="2000" i="1" dirty="0" smtClean="0">
                <a:solidFill>
                  <a:srgbClr val="252525"/>
                </a:solidFill>
              </a:rPr>
              <a:t> породы;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i="1" dirty="0" smtClean="0">
                <a:solidFill>
                  <a:srgbClr val="252525"/>
                </a:solidFill>
              </a:rPr>
              <a:t>разделение </a:t>
            </a:r>
            <a:r>
              <a:rPr lang="ru-RU" sz="2000" i="1" dirty="0" err="1">
                <a:solidFill>
                  <a:srgbClr val="252525"/>
                </a:solidFill>
              </a:rPr>
              <a:t>битумосодержащей</a:t>
            </a:r>
            <a:r>
              <a:rPr lang="ru-RU" sz="2000" i="1" dirty="0">
                <a:solidFill>
                  <a:srgbClr val="252525"/>
                </a:solidFill>
              </a:rPr>
              <a:t> породы на органическую и минеральные части;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i="1" dirty="0">
                <a:solidFill>
                  <a:srgbClr val="252525"/>
                </a:solidFill>
              </a:rPr>
              <a:t>транспортировка битума;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i="1" dirty="0">
                <a:solidFill>
                  <a:srgbClr val="252525"/>
                </a:solidFill>
              </a:rPr>
              <a:t>переработка битума.</a:t>
            </a:r>
          </a:p>
        </p:txBody>
      </p:sp>
      <p:pic>
        <p:nvPicPr>
          <p:cNvPr id="8" name="Рисунок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9548" y="4708981"/>
            <a:ext cx="4152452" cy="220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5219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505610"/>
          </a:xfrm>
        </p:spPr>
        <p:txBody>
          <a:bodyPr>
            <a:normAutofit/>
          </a:bodyPr>
          <a:lstStyle/>
          <a:p>
            <a:pPr algn="ctr"/>
            <a:r>
              <a:rPr lang="ru-RU" sz="2800" b="1" i="1" dirty="0" smtClean="0">
                <a:latin typeface="+mn-lt"/>
              </a:rPr>
              <a:t>Лаки и эмали </a:t>
            </a:r>
            <a:endParaRPr lang="ru-RU" sz="2800" b="1" i="1" dirty="0"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505609"/>
            <a:ext cx="12192000" cy="1073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  <a:spcAft>
                <a:spcPts val="0"/>
              </a:spcAft>
            </a:pPr>
            <a:r>
              <a:rPr lang="ru-RU" sz="2000" b="1" i="1" dirty="0"/>
              <a:t>Лаки</a:t>
            </a:r>
            <a:r>
              <a:rPr lang="ru-RU" sz="2000" i="1" dirty="0"/>
              <a:t> </a:t>
            </a:r>
            <a:r>
              <a:rPr lang="ru-RU" sz="2000" i="1" dirty="0" smtClean="0"/>
              <a:t>- </a:t>
            </a:r>
            <a:r>
              <a:rPr lang="ru-RU" sz="2000" i="1" dirty="0"/>
              <a:t>это растворы пленкообразующих веществ: смол, битумов, высыхающих масел, эфиров целлюлозы или композиций этих материалов в органических растворителях. В процессе сушки лака из него испаряются растворители, а в лаковой основе происходят физико-химические процессы, приводящие к образованию лаковой пленки. По своему назначению электроизоляционные лаки делят на пропиточные, покровные и клеящие.</a:t>
            </a:r>
            <a:endParaRPr lang="ru-RU" sz="2000" i="1" dirty="0" smtClean="0">
              <a:effectLst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579364"/>
            <a:ext cx="12192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/>
              <a:t>Эмали-</a:t>
            </a:r>
            <a:r>
              <a:rPr lang="ru-RU" sz="2000" i="1" dirty="0" smtClean="0"/>
              <a:t> </a:t>
            </a:r>
            <a:r>
              <a:rPr lang="ru-RU" sz="2000" i="1" dirty="0"/>
              <a:t>представляют собой лаки с введенными в них пигментами — неорганическими наполнителями (окись цинка, двуокись титана, железный сурик и др.). Пигменты вводятся с целью повышения твердости, механической прочности, влагостойкости, </a:t>
            </a:r>
            <a:r>
              <a:rPr lang="ru-RU" sz="2000" i="1" dirty="0" err="1"/>
              <a:t>дутостойкости</a:t>
            </a:r>
            <a:r>
              <a:rPr lang="ru-RU" sz="2000" i="1" dirty="0"/>
              <a:t> и других свойств эмалевых пленок. Эмали относятся к покровным материалам.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0" y="2902803"/>
            <a:ext cx="12192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0" dirty="0" smtClean="0">
                <a:solidFill>
                  <a:srgbClr val="4A4A4A"/>
                </a:solidFill>
                <a:effectLst/>
              </a:rPr>
              <a:t>Сушка лаков и эмалей бывает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>
                <a:solidFill>
                  <a:srgbClr val="4A4A4A"/>
                </a:solidFill>
              </a:rPr>
              <a:t>Горячая -</a:t>
            </a:r>
            <a:r>
              <a:rPr lang="ru-RU" sz="2000" dirty="0"/>
              <a:t>требуют для своего отверждения высокой температуры — от 80 до 200° С</a:t>
            </a:r>
            <a:endParaRPr lang="ru-RU" sz="2000" dirty="0" smtClean="0">
              <a:solidFill>
                <a:srgbClr val="4A4A4A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000" b="0" dirty="0" smtClean="0">
                <a:solidFill>
                  <a:srgbClr val="4A4A4A"/>
                </a:solidFill>
                <a:effectLst/>
              </a:rPr>
              <a:t>холодная -</a:t>
            </a:r>
            <a:r>
              <a:rPr lang="ru-RU" sz="2000" dirty="0"/>
              <a:t>высыхают при комнатной температуре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654" y="3918466"/>
            <a:ext cx="4941346" cy="293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593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753033"/>
          </a:xfrm>
        </p:spPr>
        <p:txBody>
          <a:bodyPr>
            <a:normAutofit fontScale="90000"/>
          </a:bodyPr>
          <a:lstStyle/>
          <a:p>
            <a:r>
              <a:rPr lang="ru-RU" sz="3100" b="1" i="1" dirty="0" smtClean="0"/>
              <a:t>Виды лаков и эмалей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753034"/>
            <a:ext cx="7282927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i="1" dirty="0" smtClean="0">
                <a:solidFill>
                  <a:srgbClr val="000000"/>
                </a:solidFill>
                <a:effectLst/>
              </a:rPr>
              <a:t>Покровные</a:t>
            </a:r>
            <a:r>
              <a:rPr lang="ru-RU" sz="2000" i="1" dirty="0" smtClean="0">
                <a:solidFill>
                  <a:srgbClr val="000000"/>
                </a:solidFill>
                <a:effectLst/>
              </a:rPr>
              <a:t>-</a:t>
            </a:r>
            <a:r>
              <a:rPr lang="ru-RU" sz="2000" i="1" dirty="0"/>
              <a:t>применяют для образования механически прочной, гладкой, влагостойкой электроизоляционной пленки на поверхности узлов радиоаппаратуры. </a:t>
            </a:r>
            <a:endParaRPr lang="ru-RU" sz="2000" b="1" i="1" dirty="0" smtClean="0">
              <a:solidFill>
                <a:srgbClr val="000000"/>
              </a:solidFill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i="1" dirty="0" smtClean="0"/>
              <a:t>Пропиточные-</a:t>
            </a:r>
            <a:r>
              <a:rPr lang="ru-RU" sz="2000" i="1" dirty="0"/>
              <a:t>используются в основном для пропитки волокнистой изоляции (бумага, картон, пряжа, ткань), обмоток трансформаторов и других узлов с целью повышения электрической прочности, улучшения теплообмена и уменьшения гигроскопичности </a:t>
            </a:r>
            <a:r>
              <a:rPr lang="ru-RU" sz="2000" i="1" dirty="0" smtClean="0"/>
              <a:t>изоляции.</a:t>
            </a:r>
            <a:endParaRPr lang="ru-RU" sz="2000" b="1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i="1" dirty="0" smtClean="0"/>
              <a:t>Клеящие-</a:t>
            </a:r>
            <a:r>
              <a:rPr lang="ru-RU" sz="2000" b="1" i="1" dirty="0"/>
              <a:t> </a:t>
            </a:r>
            <a:r>
              <a:rPr lang="ru-RU" sz="2000" i="1" dirty="0"/>
              <a:t>применяют для склеивания деталей из различных материалов.</a:t>
            </a:r>
            <a:endParaRPr lang="ru-RU" sz="2000" b="1" i="1" dirty="0" smtClean="0">
              <a:solidFill>
                <a:srgbClr val="000000"/>
              </a:solidFill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2969025"/>
            <a:ext cx="12192000" cy="407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300"/>
              </a:spcAft>
            </a:pPr>
            <a:r>
              <a:rPr lang="ru-RU" sz="2000" i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</a:t>
            </a:r>
            <a:endParaRPr lang="ru-RU" sz="2000" i="1" dirty="0" smtClean="0">
              <a:effectLst/>
              <a:ea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92114">
            <a:off x="6131861" y="3706077"/>
            <a:ext cx="5733826" cy="2657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19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23220"/>
            <a:ext cx="12192000" cy="2614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300"/>
              </a:spcAft>
            </a:pPr>
            <a:r>
              <a:rPr lang="ru-RU" sz="2000" b="1" i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Требования к покровным лакам и эмалям</a:t>
            </a:r>
            <a:endParaRPr lang="ru-RU" sz="2000" b="1" i="1" dirty="0" smtClean="0">
              <a:solidFill>
                <a:srgbClr val="1F4D78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/>
            <a:r>
              <a:rPr lang="ru-RU" sz="2000" i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Лаки и эмали должны отвечать сле­дующим требованиям:</a:t>
            </a:r>
            <a:endParaRPr lang="ru-RU" sz="2000" i="1" dirty="0" smtClean="0">
              <a:effectLst/>
              <a:ea typeface="Times New Roman" panose="02020603050405020304" pitchFamily="18" charset="0"/>
            </a:endParaRPr>
          </a:p>
          <a:p>
            <a:pPr indent="457200"/>
            <a:r>
              <a:rPr lang="ru-RU" sz="2000" i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•   иметь высокую адгезионную способ­ность к наносимой поверхности;</a:t>
            </a:r>
            <a:endParaRPr lang="ru-RU" sz="2000" i="1" dirty="0" smtClean="0">
              <a:effectLst/>
              <a:ea typeface="Times New Roman" panose="02020603050405020304" pitchFamily="18" charset="0"/>
            </a:endParaRPr>
          </a:p>
          <a:p>
            <a:pPr indent="457200"/>
            <a:r>
              <a:rPr lang="ru-RU" sz="2000" i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•    быстро высыхать;</a:t>
            </a:r>
            <a:endParaRPr lang="ru-RU" sz="2000" i="1" dirty="0" smtClean="0">
              <a:effectLst/>
              <a:ea typeface="Times New Roman" panose="02020603050405020304" pitchFamily="18" charset="0"/>
            </a:endParaRPr>
          </a:p>
          <a:p>
            <a:pPr indent="457200"/>
            <a:r>
              <a:rPr lang="ru-RU" sz="2000" i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•    образовывать гладкую, плотную, глянцевую, твердую, прочную пленку;</a:t>
            </a:r>
            <a:endParaRPr lang="ru-RU" sz="2000" i="1" dirty="0" smtClean="0">
              <a:effectLst/>
              <a:ea typeface="Times New Roman" panose="02020603050405020304" pitchFamily="18" charset="0"/>
            </a:endParaRPr>
          </a:p>
          <a:p>
            <a:pPr indent="457200"/>
            <a:r>
              <a:rPr lang="ru-RU" sz="2000" i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•    не размягчаться и не разбрызги­ваться;</a:t>
            </a:r>
            <a:endParaRPr lang="ru-RU" sz="2000" i="1" dirty="0" smtClean="0">
              <a:effectLst/>
              <a:ea typeface="Times New Roman" panose="02020603050405020304" pitchFamily="18" charset="0"/>
            </a:endParaRPr>
          </a:p>
          <a:p>
            <a:pPr indent="457200"/>
            <a:r>
              <a:rPr lang="ru-RU" sz="2000" i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•    лаковая пленка должна быть маслостойкой и влагостойкой и обла­дать достаточно высокими диэлек­трическими свойствами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000000"/>
                </a:solidFill>
                <a:effectLst/>
              </a:rPr>
              <a:t>Покровные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3137782"/>
            <a:ext cx="12192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sz="2000" i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Кроме того, к покровным лакам и эма­лям может предъявляться ряд специ­альных требований: их </a:t>
            </a:r>
            <a:r>
              <a:rPr lang="ru-RU" sz="2000" i="1" dirty="0" err="1" smtClea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химостойкость</a:t>
            </a:r>
            <a:r>
              <a:rPr lang="ru-RU" sz="2000" i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ru-RU" sz="2000" i="1" dirty="0" err="1" smtClea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бензиностойкость</a:t>
            </a:r>
            <a:r>
              <a:rPr lang="ru-RU" sz="2000" i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эластичность, </a:t>
            </a:r>
            <a:r>
              <a:rPr lang="ru-RU" sz="2000" i="1" dirty="0" err="1" smtClea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тропи­коустойчивость</a:t>
            </a:r>
            <a:r>
              <a:rPr lang="ru-RU" sz="2000" i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морозоустойчивость, а также повышенная стойкость к дей­ствию растворителей, масел, смазок, к истиранию, раздавливанию, тепловому удару и т. д.</a:t>
            </a:r>
            <a:endParaRPr lang="ru-RU" sz="2000" i="1" dirty="0" smtClean="0">
              <a:effectLst/>
              <a:ea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7089" y="4307333"/>
            <a:ext cx="2454911" cy="2533023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0" y="4461221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ru-RU" sz="2000" b="0" i="1" dirty="0" smtClean="0">
                <a:solidFill>
                  <a:srgbClr val="666666"/>
                </a:solidFill>
                <a:effectLst/>
              </a:rPr>
              <a:t>Противостояние агрессивной среде,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b="0" i="1" dirty="0" smtClean="0">
                <a:solidFill>
                  <a:srgbClr val="666666"/>
                </a:solidFill>
                <a:effectLst/>
              </a:rPr>
              <a:t>Термостойкость до 150 градусов,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b="0" i="1" dirty="0" smtClean="0">
                <a:solidFill>
                  <a:srgbClr val="666666"/>
                </a:solidFill>
                <a:effectLst/>
              </a:rPr>
              <a:t>Устойчивость солнечному излучению,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b="0" i="1" dirty="0" smtClean="0">
                <a:solidFill>
                  <a:srgbClr val="666666"/>
                </a:solidFill>
                <a:effectLst/>
              </a:rPr>
              <a:t>Хорошая воздухонепроницаемость,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b="0" i="1" dirty="0" smtClean="0">
                <a:solidFill>
                  <a:srgbClr val="666666"/>
                </a:solidFill>
                <a:effectLst/>
              </a:rPr>
              <a:t>Время абсолютного высыхания - 4 часа при температуре 20 градусов.</a:t>
            </a:r>
            <a:endParaRPr lang="ru-RU" sz="2000" b="0" i="1" dirty="0">
              <a:solidFill>
                <a:srgbClr val="666666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933799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/>
              <a:t>Пропиточные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369332"/>
            <a:ext cx="12192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0" i="1" dirty="0" smtClean="0">
                <a:solidFill>
                  <a:srgbClr val="000000"/>
                </a:solidFill>
                <a:effectLst/>
              </a:rPr>
              <a:t>Пропиточные электроизоляционные лаки должны обладать хорошей пропитывающей способностью при максимальном содержании лаковой основы, не действовать разрушающе на изоляцию и, в первую очередь, на эмалевую изоляцию обмоточных проводов, а также на резиновую и пластмассовую изоляцию выводных проводов, хорошо цементировать витки обмоток (в особенности вращающихся), оптимально скоро высыхать, иметь высокие диэлектрические свойства, быть теплостойкими, эластичными. В отдельных случаях от пропиточного лака требуются также повышенная </a:t>
            </a:r>
            <a:r>
              <a:rPr lang="ru-RU" sz="2000" b="0" i="1" dirty="0" err="1" smtClean="0">
                <a:solidFill>
                  <a:srgbClr val="000000"/>
                </a:solidFill>
                <a:effectLst/>
              </a:rPr>
              <a:t>влаго</a:t>
            </a:r>
            <a:r>
              <a:rPr lang="ru-RU" sz="2000" b="0" i="1" dirty="0" smtClean="0">
                <a:solidFill>
                  <a:srgbClr val="000000"/>
                </a:solidFill>
                <a:effectLst/>
              </a:rPr>
              <a:t>-, </a:t>
            </a:r>
            <a:r>
              <a:rPr lang="ru-RU" sz="2000" b="0" i="1" dirty="0" err="1" smtClean="0">
                <a:solidFill>
                  <a:srgbClr val="000000"/>
                </a:solidFill>
                <a:effectLst/>
              </a:rPr>
              <a:t>маслостойкость</a:t>
            </a:r>
            <a:r>
              <a:rPr lang="ru-RU" sz="2000" b="0" i="1" dirty="0" smtClean="0">
                <a:solidFill>
                  <a:srgbClr val="000000"/>
                </a:solidFill>
                <a:effectLst/>
              </a:rPr>
              <a:t>, а также химическая стойкость</a:t>
            </a:r>
            <a:endParaRPr lang="ru-RU" sz="2000" i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-1" y="2616101"/>
            <a:ext cx="661595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smtClean="0">
                <a:solidFill>
                  <a:srgbClr val="000000"/>
                </a:solidFill>
              </a:rPr>
              <a:t>Применяют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i="1" dirty="0"/>
              <a:t>для изоляции обмоток электрических </a:t>
            </a:r>
            <a:r>
              <a:rPr lang="ru-RU" sz="2000" i="1" dirty="0" smtClean="0"/>
              <a:t>машин;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i="1" dirty="0" smtClean="0"/>
              <a:t> </a:t>
            </a:r>
            <a:r>
              <a:rPr lang="ru-RU" sz="2000" i="1" dirty="0"/>
              <a:t>катушек аппаратов, </a:t>
            </a:r>
            <a:r>
              <a:rPr lang="ru-RU" sz="2000" i="1" dirty="0" smtClean="0"/>
              <a:t>трансформаторов;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i="1" dirty="0" smtClean="0"/>
              <a:t>Пропиточные </a:t>
            </a:r>
            <a:r>
              <a:rPr lang="ru-RU" sz="2000" i="1" dirty="0"/>
              <a:t>лаки применяются также в производстве </a:t>
            </a:r>
            <a:r>
              <a:rPr lang="ru-RU" sz="2000" i="1" dirty="0" err="1" smtClean="0"/>
              <a:t>лако</a:t>
            </a:r>
            <a:r>
              <a:rPr lang="ru-RU" sz="2000" i="1" dirty="0" smtClean="0"/>
              <a:t>-тканей</a:t>
            </a:r>
            <a:r>
              <a:rPr lang="ru-RU" sz="2000" i="1" dirty="0"/>
              <a:t>, гибких трубок и слоистых пластиков.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67326">
            <a:off x="8388580" y="2624232"/>
            <a:ext cx="3444894" cy="3069087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3671" y="4208110"/>
            <a:ext cx="3230207" cy="2649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3428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/>
              <a:t>Клеящие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523220"/>
            <a:ext cx="12192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0" i="1" dirty="0" smtClean="0">
                <a:solidFill>
                  <a:srgbClr val="000000"/>
                </a:solidFill>
                <a:effectLst/>
              </a:rPr>
              <a:t>Клеящие лаки применяются в производстве слюдяных, фольгированных, пленочных и других композиционных материалов, а также для склеивания листов расслоенных </a:t>
            </a:r>
            <a:r>
              <a:rPr lang="ru-RU" sz="2000" b="0" i="1" dirty="0" err="1" smtClean="0">
                <a:solidFill>
                  <a:srgbClr val="000000"/>
                </a:solidFill>
                <a:effectLst/>
              </a:rPr>
              <a:t>магнитопроводов</a:t>
            </a:r>
            <a:r>
              <a:rPr lang="ru-RU" sz="2000" b="0" i="1" dirty="0" smtClean="0">
                <a:solidFill>
                  <a:srgbClr val="000000"/>
                </a:solidFill>
                <a:effectLst/>
              </a:rPr>
              <a:t>. С их помощью склеиваются между собой твердые электроизоляционные материалы.</a:t>
            </a:r>
          </a:p>
          <a:p>
            <a:pPr algn="just"/>
            <a:r>
              <a:rPr lang="ru-RU" sz="2000" b="0" i="1" dirty="0" smtClean="0">
                <a:solidFill>
                  <a:srgbClr val="000000"/>
                </a:solidFill>
                <a:effectLst/>
              </a:rPr>
              <a:t>Общими требованиями, предъявляемыми к таким лакам, являются: высокая клеящая способность, хорошие и электрические и механические показатели, технологичность (стабильность пределов вязкости и содержания нелетучих веществ, температурных режимов и интервалов переработки лака.</a:t>
            </a:r>
          </a:p>
          <a:p>
            <a:pPr algn="just"/>
            <a:r>
              <a:rPr lang="ru-RU" sz="2000" b="0" i="1" dirty="0" smtClean="0">
                <a:solidFill>
                  <a:srgbClr val="000000"/>
                </a:solidFill>
                <a:effectLst/>
              </a:rPr>
              <a:t>Клеящие лаки, ровно как и лаки покрывные, имеют ту же химическую природу, что и пропитывающие, т.е. существуют алкидно-фенольные, битумно-масляные и др. виды клеящих лаков.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3631763"/>
            <a:ext cx="8186569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i="1" dirty="0" smtClean="0">
                <a:solidFill>
                  <a:srgbClr val="000000"/>
                </a:solidFill>
              </a:rPr>
              <a:t>Применяют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i="1" dirty="0"/>
              <a:t>для изготовления слюдопластовой ленты для электрической изоляции машин напряжением до 6,6 </a:t>
            </a:r>
            <a:r>
              <a:rPr lang="ru-RU" sz="2000" i="1" dirty="0" err="1"/>
              <a:t>кВ</a:t>
            </a:r>
            <a:r>
              <a:rPr lang="ru-RU" sz="2000" i="1" dirty="0"/>
              <a:t> и мощностью до 100 кВт</a:t>
            </a:r>
            <a:r>
              <a:rPr lang="ru-RU" sz="2000" i="1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i="1" dirty="0"/>
              <a:t>для склеивания различных электроизоляционных материалов: листочков слюды (в производстве слоистой слюдяной изоляции), керамики, пластмасс и др.</a:t>
            </a:r>
            <a:endParaRPr lang="ru-RU" sz="2000" i="1" dirty="0" smtClean="0">
              <a:solidFill>
                <a:srgbClr val="000000"/>
              </a:solidFill>
            </a:endParaRPr>
          </a:p>
          <a:p>
            <a:pPr algn="just"/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4557" y="4154983"/>
            <a:ext cx="3087443" cy="2661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0834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Компаунды</a:t>
            </a:r>
            <a:endParaRPr lang="ru-RU" sz="2800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523220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Компаунды</a:t>
            </a:r>
            <a:r>
              <a:rPr lang="ru-RU" sz="2400" i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—смеси полимеров с различными добавками, не содержащие летучих растворителей и </a:t>
            </a:r>
            <a:r>
              <a:rPr lang="ru-RU" sz="2400" i="1" dirty="0" err="1" smtClea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отверждающиеся</a:t>
            </a:r>
            <a:r>
              <a:rPr lang="ru-RU" sz="2400" i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без вы­деления газо- или парообразных веществ. </a:t>
            </a:r>
            <a:endParaRPr lang="ru-RU" sz="2400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1354217"/>
            <a:ext cx="2657139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Компаунды</a:t>
            </a:r>
            <a:r>
              <a:rPr lang="ru-RU" sz="2400" i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ru-RU" sz="2400" i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бывают :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i="1" dirty="0"/>
              <a:t>пропиточные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i="1" dirty="0"/>
              <a:t>заливочные</a:t>
            </a:r>
          </a:p>
          <a:p>
            <a:endParaRPr lang="ru-RU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381250"/>
            <a:ext cx="6019800" cy="447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624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095153" y="33967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6061" y="0"/>
            <a:ext cx="121059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300"/>
              </a:spcAft>
            </a:pPr>
            <a:r>
              <a:rPr lang="ru-RU" sz="2800" b="1" i="1" dirty="0">
                <a:solidFill>
                  <a:srgbClr val="000000"/>
                </a:solidFill>
                <a:ea typeface="Times New Roman" panose="02020603050405020304" pitchFamily="18" charset="0"/>
              </a:rPr>
              <a:t>Заливочные компаунды</a:t>
            </a:r>
            <a:endParaRPr lang="ru-RU" sz="2800" b="1" dirty="0">
              <a:ea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-847" y="523220"/>
            <a:ext cx="12192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sz="2000" i="1" dirty="0">
                <a:solidFill>
                  <a:srgbClr val="000000"/>
                </a:solidFill>
                <a:ea typeface="Times New Roman" panose="02020603050405020304" pitchFamily="18" charset="0"/>
              </a:rPr>
              <a:t>Назначение заливочных компаун­дов — заполнение сравнительно боль­ших промежутков между отдельными элементами, обмотками различных электротехнических конструкций и уст­ройств с целью создания монолитной, механически прочной, влаге- и водонеп­роницаемой и электрически прочной конструкции.</a:t>
            </a:r>
            <a:endParaRPr lang="ru-RU" sz="2000" i="1" dirty="0">
              <a:ea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-847" y="2642681"/>
            <a:ext cx="6096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ru-RU" sz="2000" i="1" dirty="0">
                <a:solidFill>
                  <a:srgbClr val="000000"/>
                </a:solidFill>
              </a:rPr>
              <a:t>создание необходимой внешней формы изделия;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i="1" dirty="0">
                <a:solidFill>
                  <a:srgbClr val="000000"/>
                </a:solidFill>
              </a:rPr>
              <a:t>защиту изделия от механических воздействий, пыли, влаги, агрессивных жидких и газообразных сред, растворителей, масел, озона;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i="1" dirty="0">
                <a:solidFill>
                  <a:srgbClr val="000000"/>
                </a:solidFill>
              </a:rPr>
              <a:t>обеспечение конструкционной монолитности всего изделия и требуемого теплового режима его эксплуатации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8873" y="1768400"/>
            <a:ext cx="2832280" cy="2620719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9885" y="3625327"/>
            <a:ext cx="3078988" cy="3232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288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i="1" dirty="0">
                <a:solidFill>
                  <a:srgbClr val="000000"/>
                </a:solidFill>
              </a:rPr>
              <a:t>Пропиточный компаунд </a:t>
            </a:r>
            <a:endParaRPr lang="ru-RU" sz="2800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18382"/>
            <a:ext cx="6096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i="1" dirty="0">
                <a:solidFill>
                  <a:srgbClr val="000000"/>
                </a:solidFill>
              </a:rPr>
              <a:t>Д</a:t>
            </a:r>
            <a:r>
              <a:rPr lang="ru-RU" sz="2000" i="1" dirty="0" smtClean="0">
                <a:solidFill>
                  <a:srgbClr val="000000"/>
                </a:solidFill>
              </a:rPr>
              <a:t>елятся </a:t>
            </a:r>
            <a:r>
              <a:rPr lang="ru-RU" sz="2000" i="1" dirty="0">
                <a:solidFill>
                  <a:srgbClr val="000000"/>
                </a:solidFill>
              </a:rPr>
              <a:t>на: </a:t>
            </a:r>
            <a:endParaRPr lang="ru-RU" sz="2000" i="1" dirty="0" smtClean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i="1" dirty="0" smtClean="0">
                <a:solidFill>
                  <a:srgbClr val="000000"/>
                </a:solidFill>
              </a:rPr>
              <a:t> </a:t>
            </a:r>
            <a:r>
              <a:rPr lang="ru-RU" sz="2000" i="1" dirty="0">
                <a:solidFill>
                  <a:srgbClr val="000000"/>
                </a:solidFill>
              </a:rPr>
              <a:t>термореактивные (не размягчаются после отвердевания). К ним относятся эпоксидные, полиэфирные и другие смолы; </a:t>
            </a:r>
            <a:endParaRPr lang="ru-RU" sz="2000" i="1" dirty="0" smtClean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i="1" dirty="0" smtClean="0">
                <a:solidFill>
                  <a:srgbClr val="000000"/>
                </a:solidFill>
              </a:rPr>
              <a:t> </a:t>
            </a:r>
            <a:r>
              <a:rPr lang="ru-RU" sz="2000" i="1" dirty="0">
                <a:solidFill>
                  <a:srgbClr val="000000"/>
                </a:solidFill>
              </a:rPr>
              <a:t>термопластичные (размягчаются при нагреве) – битумы, воскообразные диэлектрики, термопластичные полимеры (полистирол, полиизобутилен</a:t>
            </a:r>
            <a:r>
              <a:rPr lang="ru-RU" sz="2000" i="1" dirty="0" smtClean="0">
                <a:solidFill>
                  <a:srgbClr val="000000"/>
                </a:solidFill>
              </a:rPr>
              <a:t>)</a:t>
            </a:r>
            <a:endParaRPr lang="ru-RU" sz="2000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523220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>
                <a:solidFill>
                  <a:srgbClr val="000000"/>
                </a:solidFill>
              </a:rPr>
              <a:t>Пропиточный компаунд – это состав, который применяют для пропитки обмоток электродвигателей и </a:t>
            </a:r>
            <a:r>
              <a:rPr lang="ru-RU" sz="2000" i="1" dirty="0" smtClean="0">
                <a:solidFill>
                  <a:srgbClr val="000000"/>
                </a:solidFill>
              </a:rPr>
              <a:t>аппаратов</a:t>
            </a:r>
            <a:endParaRPr lang="ru-RU" sz="2000" i="1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7768" y="1922671"/>
            <a:ext cx="4574232" cy="4935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7664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288</TotalTime>
  <Words>691</Words>
  <Application>Microsoft Office PowerPoint</Application>
  <PresentationFormat>Широкоэкранный</PresentationFormat>
  <Paragraphs>63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Лаки, эмали, компаунды </vt:lpstr>
      <vt:lpstr>Лаки и эмали </vt:lpstr>
      <vt:lpstr>Виды лаков и эмалей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Лаки, эмали, компаунды</dc:title>
  <dc:creator>Пользователь Windows</dc:creator>
  <cp:lastModifiedBy>Пользователь Windows</cp:lastModifiedBy>
  <cp:revision>22</cp:revision>
  <dcterms:created xsi:type="dcterms:W3CDTF">2016-04-17T17:09:54Z</dcterms:created>
  <dcterms:modified xsi:type="dcterms:W3CDTF">2016-04-19T10:47:08Z</dcterms:modified>
</cp:coreProperties>
</file>