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3" r:id="rId2"/>
    <p:sldId id="304" r:id="rId3"/>
    <p:sldId id="305" r:id="rId4"/>
    <p:sldId id="307" r:id="rId5"/>
    <p:sldId id="308" r:id="rId6"/>
    <p:sldId id="309" r:id="rId7"/>
    <p:sldId id="310" r:id="rId8"/>
    <p:sldId id="311" r:id="rId9"/>
    <p:sldId id="313" r:id="rId10"/>
    <p:sldId id="314" r:id="rId11"/>
    <p:sldId id="315" r:id="rId12"/>
    <p:sldId id="316" r:id="rId13"/>
    <p:sldId id="323" r:id="rId14"/>
    <p:sldId id="317" r:id="rId15"/>
    <p:sldId id="318" r:id="rId16"/>
    <p:sldId id="319" r:id="rId17"/>
    <p:sldId id="320" r:id="rId18"/>
    <p:sldId id="322" r:id="rId19"/>
    <p:sldId id="324" r:id="rId20"/>
    <p:sldId id="325" r:id="rId21"/>
    <p:sldId id="334" r:id="rId22"/>
    <p:sldId id="335" r:id="rId23"/>
    <p:sldId id="336" r:id="rId24"/>
    <p:sldId id="337" r:id="rId25"/>
    <p:sldId id="338" r:id="rId26"/>
    <p:sldId id="333" r:id="rId27"/>
  </p:sldIdLst>
  <p:sldSz cx="12192000" cy="6858000"/>
  <p:notesSz cx="6805613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24316C"/>
    <a:srgbClr val="FFBB7B"/>
    <a:srgbClr val="1D591E"/>
    <a:srgbClr val="236B25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552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1" y="2"/>
            <a:ext cx="2949575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79D9-3FCD-4F78-8C09-5E27BA38E379}" type="datetimeFigureOut">
              <a:rPr lang="ru-RU" smtClean="0"/>
              <a:t>вс 24.10.21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1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DCEDA-9006-46E9-8BA8-62D61FF5F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087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974E9-36BA-4978-88EA-3A71AEB8E80B}" type="datetimeFigureOut">
              <a:rPr lang="ru-RU" smtClean="0"/>
              <a:t>вс 24.10.21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044DE-EE18-40B0-B73F-7A942410F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392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044DE-EE18-40B0-B73F-7A942410FFD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092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24.10.21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361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24.10.21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834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24.10.21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32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24.10.21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04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24.10.21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13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24.10.21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44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24.10.21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55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24.10.21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974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24.10.21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02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24.10.21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68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24.10.21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93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0">
              <a:schemeClr val="bg1">
                <a:lumMod val="85000"/>
              </a:schemeClr>
            </a:gs>
            <a:gs pos="5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034F8-4A34-41D4-A3A6-F8C46323D4AE}" type="datetimeFigureOut">
              <a:rPr lang="ru-RU" smtClean="0"/>
              <a:t>вс 24.10.21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91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logo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52" y="692697"/>
            <a:ext cx="2088232" cy="1680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1343472" y="-1361501"/>
            <a:ext cx="4968552" cy="1622149"/>
            <a:chOff x="5125864" y="-816524"/>
            <a:chExt cx="5394640" cy="3097303"/>
          </a:xfrm>
        </p:grpSpPr>
        <p:sp>
          <p:nvSpPr>
            <p:cNvPr id="9" name="Скругленный прямоугольник 8"/>
            <p:cNvSpPr/>
            <p:nvPr/>
          </p:nvSpPr>
          <p:spPr>
            <a:xfrm rot="20375024">
              <a:off x="6776088" y="-296266"/>
              <a:ext cx="3744416" cy="2577045"/>
            </a:xfrm>
            <a:prstGeom prst="roundRect">
              <a:avLst>
                <a:gd name="adj" fmla="val 3685"/>
              </a:avLst>
            </a:prstGeom>
            <a:solidFill>
              <a:srgbClr val="00206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 rot="20375024">
              <a:off x="5933099" y="-540064"/>
              <a:ext cx="3744415" cy="2577046"/>
            </a:xfrm>
            <a:prstGeom prst="roundRect">
              <a:avLst>
                <a:gd name="adj" fmla="val 3685"/>
              </a:avLst>
            </a:prstGeom>
            <a:solidFill>
              <a:srgbClr val="00206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 rot="20375024">
              <a:off x="5125864" y="-816524"/>
              <a:ext cx="3744415" cy="2577045"/>
            </a:xfrm>
            <a:prstGeom prst="roundRect">
              <a:avLst>
                <a:gd name="adj" fmla="val 3685"/>
              </a:avLst>
            </a:prstGeom>
            <a:solidFill>
              <a:srgbClr val="00206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439817" y="863757"/>
            <a:ext cx="6188468" cy="13388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  <a:t>ГЛАВНОЕ УПРАВЛЕНИЕ ОБРАЗОВАНИЯ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  <a:t>ГРОДНЕНСКОГО ОБЛАСТНОГО ИСПОЛНИТЕЛЬНОГО КОМИТЕТА</a:t>
            </a:r>
            <a:b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</a:br>
            <a:r>
              <a:rPr lang="ru-RU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  <a:t>УЧРЕЖДЕНИЕ ОБРАЗОВАНИЯ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  <a:ea typeface="Lato" pitchFamily="34" charset="0"/>
                <a:cs typeface="Arial" pitchFamily="34" charset="0"/>
              </a:rPr>
              <a:t>"ГРОДНЕНСКИЙ ГОСУДАРСТВЕННЫЙ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  <a:ea typeface="Lato" pitchFamily="34" charset="0"/>
                <a:cs typeface="Arial" pitchFamily="34" charset="0"/>
              </a:rPr>
              <a:t>ЭЛЕКТРОТЕХНИЧЕСКИЙ КОЛЛЕДЖ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  <a:ea typeface="Lato" pitchFamily="34" charset="0"/>
                <a:cs typeface="Arial" pitchFamily="34" charset="0"/>
              </a:rPr>
              <a:t>ИМЕНИ ИВАНА СЧАСТНОГО"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69632" y="6389995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2021</a:t>
            </a:r>
          </a:p>
        </p:txBody>
      </p:sp>
      <p:pic>
        <p:nvPicPr>
          <p:cNvPr id="8194" name="Picture 2" descr="\\192.168.1.85\share\Логотип\slog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496" y="2260992"/>
            <a:ext cx="3248381" cy="59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/>
          <p:cNvGrpSpPr/>
          <p:nvPr/>
        </p:nvGrpSpPr>
        <p:grpSpPr>
          <a:xfrm>
            <a:off x="1619884" y="3099447"/>
            <a:ext cx="9344995" cy="1275429"/>
            <a:chOff x="1344043" y="1842196"/>
            <a:chExt cx="7008747" cy="648863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1344043" y="2099613"/>
              <a:ext cx="7008747" cy="39144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spc="67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itchFamily="34" charset="0"/>
                  <a:ea typeface="+mj-ea"/>
                  <a:cs typeface="Arial" pitchFamily="34" charset="0"/>
                </a:rPr>
                <a:t>Тема: «Общее устройство ДВС</a:t>
              </a:r>
              <a:r>
                <a:rPr lang="be-BY" sz="4400" b="1" spc="67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itchFamily="34" charset="0"/>
                  <a:ea typeface="+mj-ea"/>
                  <a:cs typeface="Arial" pitchFamily="34" charset="0"/>
                </a:rPr>
                <a:t>»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Заголовок 1"/>
            <p:cNvSpPr txBox="1">
              <a:spLocks/>
            </p:cNvSpPr>
            <p:nvPr/>
          </p:nvSpPr>
          <p:spPr>
            <a:xfrm>
              <a:off x="1789330" y="1842196"/>
              <a:ext cx="6228605" cy="55675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3200" b="1" dirty="0">
                  <a:ln w="12700">
                    <a:noFill/>
                    <a:prstDash val="solid"/>
                  </a:ln>
                  <a:latin typeface="Arial" pitchFamily="34" charset="0"/>
                  <a:cs typeface="Arial" pitchFamily="34" charset="0"/>
                </a:rPr>
                <a:t>Занятие 5</a:t>
              </a:r>
              <a:endParaRPr lang="be-BY" sz="32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889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52857" y="249370"/>
            <a:ext cx="945054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числу тактов, за время которых осуществляется полный рабочий процесс (воспламенение и сгорание смеси, расширение газов) со всеми подготовительными операциями, двигатели внутреннего сгорания делятся на двухтактные и четырехтактные.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5643CDD-1C1F-417E-9D17-B23EFA379C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168" y="4912440"/>
            <a:ext cx="4583832" cy="19455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8681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77480" y="227314"/>
            <a:ext cx="9434943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Двухтактным называется двигатель, в котором все процессы (рабочий цикл) совершаются за два хода поршня, т.е. за один оборот коленчатого вала.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31A36EA-4913-49CF-B889-5DED1D54C8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6" y="3501008"/>
            <a:ext cx="8621688" cy="32331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9553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713904" y="445221"/>
            <a:ext cx="945054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b="1" dirty="0"/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Четырехтактным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называется двигатель, в котором рабочий цикл совершается за четыре хода поршня, т.е. за два оборота коленчатого вала. 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По устройству двухтактные и четырехтактные двигатели имеют значительные различия. Все выпускаемые в настоящее время автомобили и тракторы оборудуются только четырехтактными двигателями, которые рассматриваются далее.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48C1218-4BA6-4361-991B-B87D996EC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6084" y="5157192"/>
            <a:ext cx="2145916" cy="16852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7443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22151" y="260648"/>
            <a:ext cx="95050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По количеству цилиндров современные двигатели внутреннего сгорания подразделяются на двигатели с четырьмя, шестью, восьмью цилиндрами и более, а по их расположению — на рядные и V-образные. На рядных двигателях цилиндры расположены в одну линию друг за другом; на V-образных — под углом друг к другу (90, 60 или 180°).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6E8DAA4-7F3C-4226-BA85-8C6361F96C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240" y="4360772"/>
            <a:ext cx="3935760" cy="24972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294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07318" y="249370"/>
            <a:ext cx="8702450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Четырехтактные поршневые двигатели имеют следующие механизмы и системы: кривошипно-шатунный механизм, механизм газораспределения, систему охлаждения, смазочную систему, систему питания и систему зажигания (для двигателей с искровым зажиганием).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26FA347-65EF-4DDB-B034-1DA07FE95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3427" y="4221089"/>
            <a:ext cx="3538573" cy="26539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3530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713905" y="188640"/>
            <a:ext cx="8095862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Кривошипно-шатунный механизм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служит для осуществления рабочего цикла двигателя и преобразования поступательного движения поршня во вращательное движение коленчатого вала. В кривошипно-шатунный механизм двигателя входят (рис.1) цилиндр 2, закрытый сверху головкой 1, поршень 3 с поршневыми кольцами, поршневой палец 4, шатун 5 и коленчатый вал 9. Механизм установлен в картере 7, закрытом снизу масляным поддоном 11. На конце коленчатого вала закреплен маховик 8.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2B1097E-2BD2-4285-A926-F68D6825DC4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8839301" y="2060848"/>
            <a:ext cx="3336917" cy="4302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1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34822" y="449951"/>
            <a:ext cx="8337442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Поршень 3, представляющий собой металлический стакан, установлен в цилиндре 2 с небольшим зазором и уплотнен поршневыми кольцами. Поршень, перемещающийся внутри цилиндра, при помощи пальца 4 шарнирно соединен с верхней головкой шатуна 5. Нижняя головка шатуна шарнирно соединена с шатунной шейкой коленчатого вала 9. Коренными шейками вал лежит в подшипниках, установленных в картере 7, и может в них свободно вращаться.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C4E6B2F-0FC8-48A8-80AA-BAA90BF8ECF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8688288" y="2380935"/>
            <a:ext cx="3503712" cy="447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5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1875" y="484860"/>
            <a:ext cx="7002277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газораспределения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служит для впуска в цилиндр горючей смеси и выпуска отработавших газов. В верхней части цилиндра установлены в направляющих втулках клапаны 19 и 20 с пружинами 17, удерживающими их в закрытом положении. Клапаны управляются с помощью кулачков распределительного вала 14 через толкатели 15.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804B993-4F96-477A-B745-B449FC8DC91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943850" y="1458595"/>
            <a:ext cx="4248150" cy="530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08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38041" y="404549"/>
            <a:ext cx="76141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Распределительный вал приводится в движение от коленчатого вала распределительными шестернями 13. Через впускной клапан 19 в цилиндр поступает горючая смесь, через выпускной клапан 20 отработавшие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выходят в атмосферу.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689A1AD-1CD6-480F-8BC7-9B7D46FC5BE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943850" y="1458595"/>
            <a:ext cx="4248150" cy="530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19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06993" y="27409"/>
            <a:ext cx="809871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Система охлаждения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служит для отвода теплоты от стенок и головки цилиндра, сильно нагревающихся при работе двигателя. Цилиндр 2 и головка 1 имеют двойные стенки, образующие рубашку охлаждения, в которой циркулирует с помощью жидкостного насоса 6 охлаждающая цилиндр жидкость. Нагретая в рубашке охлаждения двигателя жидкость охлаждается в радиаторе, через который с помощью вентилятора протягивается воздух. При воздушном охлаждении цилиндры охлаждаются непосредственно омывающим их потоком воздуха.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51EC0E03-0621-4589-B66F-039F1BAA8D8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8305712" y="1916832"/>
            <a:ext cx="3886288" cy="484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365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156345" y="85001"/>
            <a:ext cx="975607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общем случае называется машина, в которой тот или иной вид энергии преобразуется в механическую работу.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которых тепловая энергия преобразуется в механическую работу, называются тепловыми двигателями. Тепловая энергия получается при сжигании какого-либо топлива.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082" y="5523005"/>
            <a:ext cx="3336918" cy="13385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5804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0"/>
    </mc:Choice>
    <mc:Fallback xmlns="">
      <p:transition spd="slow" advTm="157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  <p:extLst>
    <p:ext uri="{E180D4A7-C9FB-4DFB-919C-405C955672EB}">
      <p14:showEvtLst xmlns:p14="http://schemas.microsoft.com/office/powerpoint/2010/main">
        <p14:playEvt time="0" objId="6"/>
        <p14:stopEvt time="60515" objId="6"/>
        <p14:playEvt time="63757" objId="6"/>
        <p14:stopEvt time="66709" objId="6"/>
      </p14:showEvtLst>
    </p:ext>
  </p:extLs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63352" y="1"/>
            <a:ext cx="824391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Смазочная система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обеспечивает подачу масла ко всем трущимся деталям двигателя, в результате чего уменьшаются трение между деталями и их изнашивание. Масло наливается в поддон 11 картера двигателя до определенного уровня и при помощи масляного насоса 12, приводимого в действие от распределительного вала, по маслопроводу 10 и каналам подводится ко всем трущимся деталям и разбрызгивается внутри двигателя. Для очистки масла в смазочную систему включены масляные фильтры.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A0E339F-9009-4C8F-8F63-F0CA64099D2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8616280" y="2148874"/>
            <a:ext cx="3575720" cy="4615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80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63352" y="260648"/>
            <a:ext cx="921702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питания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служит для приготовления горючей смеси, которая подается внутрь цилиндра. Горючая смесь получается в карбюраторе 16 (или в смесителе), укрепленном на впускном трубопроводе 18. К карбюратору топливо подается из топливного бака насосом. Воздух в карбюратор поступает через воздухоочиститель. 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Система питания дизеля отличается по устройству и принципу действия от системы питания карбюраторного двигателя. Остальные механизмы и системы дизеля по устройству аналогичны механизмам и системам карбюраторного двигателя.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400C57F-F53C-4615-A640-DBBAB91FBD5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480376" y="3429000"/>
            <a:ext cx="2711624" cy="333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51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63351" y="260648"/>
            <a:ext cx="854641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зажигания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служит для воспламенения смеси, находящейся в цилиндре двигателя. Воспламенение смеси производится электрической искрой от свечи зажигания 21. Электрический ток, необходимый для зажигания смеси, вырабатывается приборами,  входящими в систему зажигания. В четырехтактном дизеле нет системы зажигания, так как смесь воспламеняется вследствие нагревания воздуха при его сжатии. При перемещении поршня вверх смесь сжимается и воспламеняется от постороннего источника теплоты.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400C57F-F53C-4615-A640-DBBAB91FBD5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8809766" y="1728994"/>
            <a:ext cx="3310226" cy="375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63352" y="260648"/>
            <a:ext cx="921702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сгорании смеси выделяется большое количество теплоты, вследствие чего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образовавшиеся при сгорании смеси, нагреваются и давление их сильно возрастает. Под действием давления газов поршень 3 перемещается в цилиндре вниз и с помощью шатуна 5 вращает коленчатый вал 9, совершая при этом полезную работу. При обратном ходе поршня вверх отработавшие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удаляются из цилиндра че-рез выпускной клапан 20. Рассмотренный процесс непрерывно повторяется, чем обеспечиваются работа двигателя и получение на коленчатом валу необходимого для движения автомобиля усилия.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400C57F-F53C-4615-A640-DBBAB91FBD5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480376" y="2301274"/>
            <a:ext cx="2711624" cy="333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874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63351" y="260648"/>
            <a:ext cx="727280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вращении коленчатого вала его шатунная шейка вместе с нижней головкой шатуна описывает окружность. Верхняя головка шатуна вместе с поршнем при этом перемещается в цилиндре прямолинейно вверх и вниз (возвратно-поступательно). При одном обороте колена (кривошипа) коленчатого вала поршень делает один ход вниз и один ход вверх. Изменение направления движения поршня происходит в нижней и верхней мертвых точках.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78F2FB7-447B-41B1-ADF4-F7E98C2D5D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112" y="2279827"/>
            <a:ext cx="4674587" cy="321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81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63351" y="260648"/>
            <a:ext cx="4464497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— головка цилиндра; 2 — цилиндр; 3 — поршень; 4 — поршневой палец; 5 — шатун; 6 — жидкостный насос системы охлаждения; 7 — картер; 8 — маховик; 9 — коленчатый вал; 10 — маслопровод; 11 — масляный поддон; 12 — масляный насос системы смазки; 13 — шестерни привода кулачкового вала; 14 — распределительный вал; 15 — толкатель; 16 — карбюратор; 17 — пружина; 18 — впускной трубопровод; 19 — впускной клапан; 20 — выпускной клапан; 21 — свеча зажигания.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28C36372-BB8A-4844-A1EF-2E92D074B2E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664273" y="370935"/>
            <a:ext cx="4248150" cy="5305425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914E7EC-739E-4965-8A51-CFEC32C094CE}"/>
              </a:ext>
            </a:extLst>
          </p:cNvPr>
          <p:cNvSpPr/>
          <p:nvPr/>
        </p:nvSpPr>
        <p:spPr>
          <a:xfrm>
            <a:off x="4740348" y="5877272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Рисунок 1 Устройство одноцилиндрового карбюраторного двигателя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458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559496" y="2996952"/>
            <a:ext cx="1015312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373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52328" y="176419"/>
            <a:ext cx="10260135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Двигатель, в котором топливо сгорает непосредственно внутри цилиндра и энергия образующихся при этом газов воспринимается движущимся в цилиндре поршнем, называется поршневым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двигателем внутреннего сгорания (ДВС)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современных автомобилях и тракторах устанавливаются именно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такие двигатели.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344" y="5358172"/>
            <a:ext cx="2999656" cy="149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89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05356" y="980728"/>
            <a:ext cx="9180014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39771" y="412686"/>
            <a:ext cx="9937104" cy="5698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способу осуществления рабочего процесса поршневые двигатели внутреннего сгорания подразделяются на 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двигатели с внешним смесеобразованием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воспламенением смеси от электрической искры и 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двигатели с внутренним смесеобразованием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воспламенением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смеси от сжатия (дизели).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4004" y="5013176"/>
            <a:ext cx="3076710" cy="18448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2323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95400" y="795885"/>
            <a:ext cx="78488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Двигатели с внешним смесеобразованием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роду применяемого топлива и способу смесеобразования подразделяются на следующие группы: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096" y="3631065"/>
            <a:ext cx="5132784" cy="32079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9336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911424" y="1089472"/>
            <a:ext cx="9180014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карбюраторные, работающие на бензине, смесеобразование в которых осуществляется в карбюраторе;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1384" y="5373216"/>
            <a:ext cx="2440616" cy="151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76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71363" y="407006"/>
            <a:ext cx="9541059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/>
              <a:t> </a:t>
            </a:r>
            <a:r>
              <a:rPr lang="ru-RU" dirty="0"/>
              <a:t>•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газовые, работающие на газе, смесеобразование в которых осуществляется в газовом смесителе; </a:t>
            </a:r>
          </a:p>
          <a:p>
            <a:pPr algn="just"/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224" y="4094417"/>
            <a:ext cx="3978002" cy="26713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4619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926989" y="468929"/>
            <a:ext cx="8186373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/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инжекторные, работающие на бензине, смесеобразование в которых осуществляется во впускном трубопроводе или цилиндре при впрыскивании бензина через форсунку.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этих двигателях зажигание смеси осуществляется электрической искрой.  </a:t>
            </a:r>
          </a:p>
          <a:p>
            <a:pPr algn="just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2435" y="4293096"/>
            <a:ext cx="3069308" cy="25321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4619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51384" y="163665"/>
            <a:ext cx="8928992" cy="124911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/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Двигатели с внутренним смесеобразованием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воспламенением от сжатия (дизели) работают на дизельном топливе. В этих двигателях смесь приготовляется внутри цилиндра из воздуха и топлива, подаваемых в цилиндр раздельно. Зажигание смеси происходит в результате повышения температуры воздуха при сильном его сжатии в цилиндре.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17C5FE5-518F-4E56-B2AE-C3BCFEEAF4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481" y="4797152"/>
            <a:ext cx="2763519" cy="20699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8912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1488</TotalTime>
  <Words>126</Words>
  <Application>Microsoft Office PowerPoint</Application>
  <PresentationFormat>Широкоэкранный</PresentationFormat>
  <Paragraphs>41</Paragraphs>
  <Slides>26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</cp:lastModifiedBy>
  <cp:revision>140</cp:revision>
  <cp:lastPrinted>2018-06-19T14:05:00Z</cp:lastPrinted>
  <dcterms:created xsi:type="dcterms:W3CDTF">2018-06-15T09:41:37Z</dcterms:created>
  <dcterms:modified xsi:type="dcterms:W3CDTF">2021-10-24T10:20:23Z</dcterms:modified>
</cp:coreProperties>
</file>