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5"/>
  </p:notesMasterIdLst>
  <p:sldIdLst>
    <p:sldId id="257" r:id="rId3"/>
    <p:sldId id="299" r:id="rId4"/>
    <p:sldId id="306" r:id="rId5"/>
    <p:sldId id="307" r:id="rId6"/>
    <p:sldId id="300" r:id="rId7"/>
    <p:sldId id="301" r:id="rId8"/>
    <p:sldId id="302" r:id="rId9"/>
    <p:sldId id="303" r:id="rId10"/>
    <p:sldId id="304" r:id="rId11"/>
    <p:sldId id="305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1" r:id="rId20"/>
    <p:sldId id="272" r:id="rId21"/>
    <p:sldId id="275" r:id="rId22"/>
    <p:sldId id="276" r:id="rId23"/>
    <p:sldId id="285" r:id="rId24"/>
    <p:sldId id="286" r:id="rId25"/>
    <p:sldId id="287" r:id="rId26"/>
    <p:sldId id="289" r:id="rId27"/>
    <p:sldId id="290" r:id="rId28"/>
    <p:sldId id="292" r:id="rId29"/>
    <p:sldId id="293" r:id="rId30"/>
    <p:sldId id="294" r:id="rId31"/>
    <p:sldId id="296" r:id="rId32"/>
    <p:sldId id="297" r:id="rId33"/>
    <p:sldId id="29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23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e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e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emf"/><Relationship Id="rId5" Type="http://schemas.openxmlformats.org/officeDocument/2006/relationships/image" Target="../media/image30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28.wmf"/><Relationship Id="rId1" Type="http://schemas.openxmlformats.org/officeDocument/2006/relationships/image" Target="../media/image31.emf"/><Relationship Id="rId5" Type="http://schemas.openxmlformats.org/officeDocument/2006/relationships/image" Target="../media/image3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jpeg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39.jpeg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39.jpe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3A8D4-17F3-410A-8523-F476CDD3D7C9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98A6E-5C02-4ECF-90FD-5E107EAD5A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255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D165F-AC20-4724-AC77-690554F43DDB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dirty="0"/>
              <a:t>Основные положения курса</a:t>
            </a:r>
          </a:p>
        </p:txBody>
      </p:sp>
    </p:spTree>
    <p:extLst>
      <p:ext uri="{BB962C8B-B14F-4D97-AF65-F5344CB8AC3E}">
        <p14:creationId xmlns:p14="http://schemas.microsoft.com/office/powerpoint/2010/main" val="1479182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D165F-AC20-4724-AC77-690554F43DDB}" type="slidenum">
              <a:rPr lang="ru-RU" smtClean="0"/>
              <a:t>5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dirty="0"/>
              <a:t>Основные положения курса</a:t>
            </a:r>
          </a:p>
        </p:txBody>
      </p:sp>
    </p:spTree>
    <p:extLst>
      <p:ext uri="{BB962C8B-B14F-4D97-AF65-F5344CB8AC3E}">
        <p14:creationId xmlns:p14="http://schemas.microsoft.com/office/powerpoint/2010/main" val="1479182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D165F-AC20-4724-AC77-690554F43DDB}" type="slidenum">
              <a:rPr lang="ru-RU" smtClean="0"/>
              <a:t>6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dirty="0"/>
              <a:t>Основные положения курса</a:t>
            </a:r>
          </a:p>
        </p:txBody>
      </p:sp>
    </p:spTree>
    <p:extLst>
      <p:ext uri="{BB962C8B-B14F-4D97-AF65-F5344CB8AC3E}">
        <p14:creationId xmlns:p14="http://schemas.microsoft.com/office/powerpoint/2010/main" val="1479182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D165F-AC20-4724-AC77-690554F43DDB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dirty="0"/>
              <a:t>Основные положения курса</a:t>
            </a:r>
          </a:p>
        </p:txBody>
      </p:sp>
    </p:spTree>
    <p:extLst>
      <p:ext uri="{BB962C8B-B14F-4D97-AF65-F5344CB8AC3E}">
        <p14:creationId xmlns:p14="http://schemas.microsoft.com/office/powerpoint/2010/main" val="1479182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D165F-AC20-4724-AC77-690554F43DDB}" type="slidenum">
              <a:rPr lang="ru-RU" smtClean="0"/>
              <a:t>8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dirty="0"/>
              <a:t>Основные положения курса</a:t>
            </a:r>
          </a:p>
        </p:txBody>
      </p:sp>
    </p:spTree>
    <p:extLst>
      <p:ext uri="{BB962C8B-B14F-4D97-AF65-F5344CB8AC3E}">
        <p14:creationId xmlns:p14="http://schemas.microsoft.com/office/powerpoint/2010/main" val="1479182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D165F-AC20-4724-AC77-690554F43DDB}" type="slidenum">
              <a:rPr lang="ru-RU" smtClean="0"/>
              <a:t>9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dirty="0"/>
              <a:t>Основные положения курса</a:t>
            </a:r>
          </a:p>
        </p:txBody>
      </p:sp>
    </p:spTree>
    <p:extLst>
      <p:ext uri="{BB962C8B-B14F-4D97-AF65-F5344CB8AC3E}">
        <p14:creationId xmlns:p14="http://schemas.microsoft.com/office/powerpoint/2010/main" val="1479182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D165F-AC20-4724-AC77-690554F43DDB}" type="slidenum">
              <a:rPr lang="ru-RU" smtClean="0"/>
              <a:t>10</a:t>
            </a:fld>
            <a:endParaRPr lang="ru-RU" dirty="0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dirty="0"/>
              <a:t>Основные положения курса</a:t>
            </a:r>
          </a:p>
        </p:txBody>
      </p:sp>
    </p:spTree>
    <p:extLst>
      <p:ext uri="{BB962C8B-B14F-4D97-AF65-F5344CB8AC3E}">
        <p14:creationId xmlns:p14="http://schemas.microsoft.com/office/powerpoint/2010/main" val="1479182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2100-9DEC-437E-9A16-B28920396E78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928-DC44-477D-B0CE-F2664C68F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84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2100-9DEC-437E-9A16-B28920396E78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928-DC44-477D-B0CE-F2664C68F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7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2100-9DEC-437E-9A16-B28920396E78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928-DC44-477D-B0CE-F2664C68F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878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11.04.2022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1083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11.04.2022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516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11.04.2022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69180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11.04.2022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629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11.04.2022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492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11.04.2022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4660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11.04.2022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64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11.04.2022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820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2100-9DEC-437E-9A16-B28920396E78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928-DC44-477D-B0CE-F2664C68F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087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11.04.2022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4738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11.04.2022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57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11.04.2022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30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2100-9DEC-437E-9A16-B28920396E78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928-DC44-477D-B0CE-F2664C68F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60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2100-9DEC-437E-9A16-B28920396E78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928-DC44-477D-B0CE-F2664C68F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79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2100-9DEC-437E-9A16-B28920396E78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928-DC44-477D-B0CE-F2664C68F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01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2100-9DEC-437E-9A16-B28920396E78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928-DC44-477D-B0CE-F2664C68F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76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2100-9DEC-437E-9A16-B28920396E78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928-DC44-477D-B0CE-F2664C68F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68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2100-9DEC-437E-9A16-B28920396E78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928-DC44-477D-B0CE-F2664C68F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73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E2100-9DEC-437E-9A16-B28920396E78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F928-DC44-477D-B0CE-F2664C68F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99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E2100-9DEC-437E-9A16-B28920396E78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CF928-DC44-477D-B0CE-F2664C68F3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10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white"/>
                </a:solidFill>
              </a:rPr>
              <a:pPr/>
              <a:t>11.04.2022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9263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8.wmf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7.w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image" Target="../media/image4.png"/><Relationship Id="rId10" Type="http://schemas.openxmlformats.org/officeDocument/2006/relationships/image" Target="../media/image24.wmf"/><Relationship Id="rId4" Type="http://schemas.openxmlformats.org/officeDocument/2006/relationships/image" Target="../media/image21.e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4.png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2.wmf"/><Relationship Id="rId4" Type="http://schemas.openxmlformats.org/officeDocument/2006/relationships/image" Target="../media/image27.e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4.png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2.wmf"/><Relationship Id="rId4" Type="http://schemas.openxmlformats.org/officeDocument/2006/relationships/image" Target="../media/image31.e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gif"/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gif"/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png"/><Relationship Id="rId5" Type="http://schemas.openxmlformats.org/officeDocument/2006/relationships/image" Target="../media/image39.jpeg"/><Relationship Id="rId4" Type="http://schemas.openxmlformats.org/officeDocument/2006/relationships/image" Target="../media/image4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9.jpeg"/><Relationship Id="rId4" Type="http://schemas.openxmlformats.org/officeDocument/2006/relationships/image" Target="../media/image44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gif"/><Relationship Id="rId2" Type="http://schemas.openxmlformats.org/officeDocument/2006/relationships/image" Target="../media/image47.gi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9.gi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9.jpeg"/><Relationship Id="rId4" Type="http://schemas.openxmlformats.org/officeDocument/2006/relationships/image" Target="../media/image5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D:\Квадроцикл 8 Сл\top.png">
            <a:extLst>
              <a:ext uri="{FF2B5EF4-FFF2-40B4-BE49-F238E27FC236}">
                <a16:creationId xmlns:a16="http://schemas.microsoft.com/office/drawing/2014/main" id="{4D2F767A-FA39-43DB-9DA2-746C08A16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199" y="-31123"/>
            <a:ext cx="9144000" cy="3199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E:\Аппаратная\logo101px.png">
            <a:extLst>
              <a:ext uri="{FF2B5EF4-FFF2-40B4-BE49-F238E27FC236}">
                <a16:creationId xmlns:a16="http://schemas.microsoft.com/office/drawing/2014/main" id="{8656AC8C-5629-42B9-8C0A-658C90D6EA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22952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9160F65-7D32-474D-B3BD-560CBDE54F22}"/>
              </a:ext>
            </a:extLst>
          </p:cNvPr>
          <p:cNvSpPr txBox="1"/>
          <p:nvPr/>
        </p:nvSpPr>
        <p:spPr>
          <a:xfrm>
            <a:off x="1763688" y="538683"/>
            <a:ext cx="7332113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«Гродненский государственный 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электротехнический </a:t>
            </a:r>
            <a:b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колледж имени Ивана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Счастного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0BCF42E1-8F5F-497A-A2B7-03DA6018EAB7}"/>
              </a:ext>
            </a:extLst>
          </p:cNvPr>
          <p:cNvSpPr txBox="1">
            <a:spLocks/>
          </p:cNvSpPr>
          <p:nvPr/>
        </p:nvSpPr>
        <p:spPr>
          <a:xfrm>
            <a:off x="1508304" y="4293096"/>
            <a:ext cx="7502544" cy="1875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FA849FA5-9C39-4960-81FC-8A1C9FD32292}"/>
              </a:ext>
            </a:extLst>
          </p:cNvPr>
          <p:cNvSpPr txBox="1">
            <a:spLocks/>
          </p:cNvSpPr>
          <p:nvPr/>
        </p:nvSpPr>
        <p:spPr>
          <a:xfrm>
            <a:off x="1763688" y="3089882"/>
            <a:ext cx="6192688" cy="170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5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Электроснабжение</a:t>
            </a:r>
            <a:br>
              <a:rPr lang="ru-RU" cap="all" dirty="0"/>
            </a:br>
            <a:br>
              <a:rPr lang="ru-RU" cap="all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933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992888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Годовой график </a:t>
            </a:r>
            <a:br>
              <a:rPr lang="ru-RU" dirty="0"/>
            </a:br>
            <a:r>
              <a:rPr lang="ru-RU" dirty="0"/>
              <a:t>продолжительности нагрузок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003232" cy="513318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	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2225CBBC-D423-473A-B850-90B81D14CA87}" type="slidenum">
              <a:rPr lang="ru-RU" smtClean="0"/>
              <a:t>10</a:t>
            </a:fld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49" y="1700808"/>
            <a:ext cx="7728167" cy="4396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D:\Квадроцикл 8 Сл\top2.png">
            <a:extLst>
              <a:ext uri="{FF2B5EF4-FFF2-40B4-BE49-F238E27FC236}">
                <a16:creationId xmlns:a16="http://schemas.microsoft.com/office/drawing/2014/main" id="{4A6535A8-B68D-4294-9162-F77A77478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E:\Аппаратная\logo101px.png">
            <a:extLst>
              <a:ext uri="{FF2B5EF4-FFF2-40B4-BE49-F238E27FC236}">
                <a16:creationId xmlns:a16="http://schemas.microsoft.com/office/drawing/2014/main" id="{BC2A2B83-F914-4417-B17E-567CC1758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C2880F9-60B4-41DC-A4FE-964200C0A4DE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721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	</a:t>
            </a:r>
            <a:r>
              <a:rPr lang="ru-RU" sz="2400" dirty="0"/>
              <a:t>Индивидуальные графики (p(t), q(t), i(t)), необходимы для определения нагрузок мощных приемников электроэнергии (электрические печи, преобразовательные агрегаты главных приводов прокатных станов и др.).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298352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	При проектировании систем электроснабжения промышленных предприятий используются, как правило, групповые графики нагрузок (от графиков нагрузок нескольких приемников электроэнергии до графиков предприятия в целом). Графики нагрузок всего промышленного предприятия дают возможность определить потребление активной и реактивной энергии предприятием, правильно и рационально выбрать питающие предприятие источники тока, а также выполнить наиболее рациональную схему электроснабжения.</a:t>
            </a:r>
          </a:p>
        </p:txBody>
      </p:sp>
      <p:pic>
        <p:nvPicPr>
          <p:cNvPr id="6" name="Picture 2" descr="D:\Квадроцикл 8 Сл\top2.png">
            <a:extLst>
              <a:ext uri="{FF2B5EF4-FFF2-40B4-BE49-F238E27FC236}">
                <a16:creationId xmlns:a16="http://schemas.microsoft.com/office/drawing/2014/main" id="{4A3FCFA7-C545-427E-9C00-5F0FB5B68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E:\Аппаратная\logo101px.png">
            <a:extLst>
              <a:ext uri="{FF2B5EF4-FFF2-40B4-BE49-F238E27FC236}">
                <a16:creationId xmlns:a16="http://schemas.microsoft.com/office/drawing/2014/main" id="{43C1CFDF-28EB-43DD-A97B-6DBA33B79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EA8105D-A644-4B02-8285-FF8909B1DEE9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717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2504"/>
            <a:ext cx="8229600" cy="1143000"/>
          </a:xfrm>
        </p:spPr>
        <p:txBody>
          <a:bodyPr/>
          <a:lstStyle/>
          <a:p>
            <a:r>
              <a:rPr lang="ru-RU" dirty="0">
                <a:effectLst/>
              </a:rPr>
              <a:t> Индивидуальные графики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772816"/>
            <a:ext cx="67687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buFont typeface="+mj-lt"/>
              <a:buAutoNum type="arabicPeriod"/>
            </a:pPr>
            <a:r>
              <a:rPr lang="ru-RU" sz="4800" dirty="0"/>
              <a:t>Периодический;</a:t>
            </a:r>
          </a:p>
          <a:p>
            <a:pPr marL="342900" lvl="0" indent="-342900" algn="ctr">
              <a:buFont typeface="+mj-lt"/>
              <a:buAutoNum type="arabicPeriod"/>
            </a:pPr>
            <a:r>
              <a:rPr lang="ru-RU" sz="4800" dirty="0"/>
              <a:t>Циклический;</a:t>
            </a:r>
          </a:p>
          <a:p>
            <a:pPr marL="342900" lvl="0" indent="-342900" algn="ctr">
              <a:buFont typeface="+mj-lt"/>
              <a:buAutoNum type="arabicPeriod"/>
            </a:pPr>
            <a:r>
              <a:rPr lang="ru-RU" sz="4800" dirty="0"/>
              <a:t>Нециклический;</a:t>
            </a:r>
          </a:p>
          <a:p>
            <a:pPr marL="342900" lvl="0" indent="-342900" algn="ctr">
              <a:buFont typeface="+mj-lt"/>
              <a:buAutoNum type="arabicPeriod"/>
            </a:pPr>
            <a:r>
              <a:rPr lang="ru-RU" sz="4800" dirty="0"/>
              <a:t>Нерегулярный;</a:t>
            </a:r>
          </a:p>
          <a:p>
            <a:pPr marL="342900" lvl="0" indent="-342900" algn="ctr">
              <a:buFont typeface="+mj-lt"/>
              <a:buAutoNum type="arabicPeriod"/>
            </a:pPr>
            <a:r>
              <a:rPr lang="ru-RU" sz="4800" dirty="0"/>
              <a:t>Равномерный.</a:t>
            </a:r>
          </a:p>
        </p:txBody>
      </p:sp>
      <p:pic>
        <p:nvPicPr>
          <p:cNvPr id="5" name="Picture 2" descr="D:\Квадроцикл 8 Сл\top2.png">
            <a:extLst>
              <a:ext uri="{FF2B5EF4-FFF2-40B4-BE49-F238E27FC236}">
                <a16:creationId xmlns:a16="http://schemas.microsoft.com/office/drawing/2014/main" id="{6A5DCD66-4165-4F46-B6F9-D33726E23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E:\Аппаратная\logo101px.png">
            <a:extLst>
              <a:ext uri="{FF2B5EF4-FFF2-40B4-BE49-F238E27FC236}">
                <a16:creationId xmlns:a16="http://schemas.microsoft.com/office/drawing/2014/main" id="{F65F6BF6-8CC4-4A83-8862-1BA8247F2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253AE40-0144-423A-9BF6-DB4B5871A5CF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917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860" y="521671"/>
            <a:ext cx="8229600" cy="763488"/>
          </a:xfrm>
        </p:spPr>
        <p:txBody>
          <a:bodyPr/>
          <a:lstStyle/>
          <a:p>
            <a:r>
              <a:rPr lang="ru-RU" dirty="0">
                <a:effectLst/>
              </a:rPr>
              <a:t>Периодический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97237"/>
              </p:ext>
            </p:extLst>
          </p:nvPr>
        </p:nvGraphicFramePr>
        <p:xfrm>
          <a:off x="-36512" y="1139538"/>
          <a:ext cx="6542112" cy="5529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Document" r:id="rId3" imgW="2745682" imgH="2326425" progId="Word.Document.8">
                  <p:embed/>
                </p:oleObj>
              </mc:Choice>
              <mc:Fallback>
                <p:oleObj name="Document" r:id="rId3" imgW="2745682" imgH="23264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6512" y="1139538"/>
                        <a:ext cx="6542112" cy="55298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8"/>
          <p:cNvSpPr>
            <a:spLocks noChangeArrowheads="1"/>
          </p:cNvSpPr>
          <p:nvPr/>
        </p:nvSpPr>
        <p:spPr bwMode="auto">
          <a:xfrm>
            <a:off x="423740" y="7334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7" name="Объект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938215"/>
              </p:ext>
            </p:extLst>
          </p:nvPr>
        </p:nvGraphicFramePr>
        <p:xfrm>
          <a:off x="6455286" y="3429000"/>
          <a:ext cx="2365186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Формула" r:id="rId5" imgW="1040948" imgH="215806" progId="Equation.3">
                  <p:embed/>
                </p:oleObj>
              </mc:Choice>
              <mc:Fallback>
                <p:oleObj name="Формула" r:id="rId5" imgW="104094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5286" y="3429000"/>
                        <a:ext cx="2365186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76"/>
          <p:cNvSpPr>
            <a:spLocks noChangeArrowheads="1"/>
          </p:cNvSpPr>
          <p:nvPr/>
        </p:nvSpPr>
        <p:spPr bwMode="auto">
          <a:xfrm>
            <a:off x="4460431" y="502593"/>
            <a:ext cx="2231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tangle 77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tangle 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3" name="Объект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428120"/>
              </p:ext>
            </p:extLst>
          </p:nvPr>
        </p:nvGraphicFramePr>
        <p:xfrm>
          <a:off x="4258983" y="1082630"/>
          <a:ext cx="1666271" cy="582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Формула" r:id="rId7" imgW="710891" imgH="241195" progId="Equation.3">
                  <p:embed/>
                </p:oleObj>
              </mc:Choice>
              <mc:Fallback>
                <p:oleObj name="Формула" r:id="rId7" imgW="710891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8983" y="1082630"/>
                        <a:ext cx="1666271" cy="5821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" name="Rectangle 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5" name="Объект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282043"/>
              </p:ext>
            </p:extLst>
          </p:nvPr>
        </p:nvGraphicFramePr>
        <p:xfrm>
          <a:off x="6385506" y="1150131"/>
          <a:ext cx="1510272" cy="5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Формула" r:id="rId9" imgW="647700" imgH="241300" progId="Equation.3">
                  <p:embed/>
                </p:oleObj>
              </mc:Choice>
              <mc:Fallback>
                <p:oleObj name="Формула" r:id="rId9" imgW="6477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5506" y="1150131"/>
                        <a:ext cx="1510272" cy="576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Rectangle 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7" name="Объект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00950"/>
              </p:ext>
            </p:extLst>
          </p:nvPr>
        </p:nvGraphicFramePr>
        <p:xfrm>
          <a:off x="6357302" y="1556792"/>
          <a:ext cx="109501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Формула" r:id="rId11" imgW="533169" imgH="241195" progId="Equation.3">
                  <p:embed/>
                </p:oleObj>
              </mc:Choice>
              <mc:Fallback>
                <p:oleObj name="Формула" r:id="rId11" imgW="53316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302" y="1556792"/>
                        <a:ext cx="1095018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Rectangle 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9" name="Объект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8894139"/>
              </p:ext>
            </p:extLst>
          </p:nvPr>
        </p:nvGraphicFramePr>
        <p:xfrm>
          <a:off x="6404203" y="2060848"/>
          <a:ext cx="1120125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Формула" r:id="rId13" imgW="508000" imgH="228600" progId="Equation.3">
                  <p:embed/>
                </p:oleObj>
              </mc:Choice>
              <mc:Fallback>
                <p:oleObj name="Формула" r:id="rId13" imgW="508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4203" y="2060848"/>
                        <a:ext cx="1120125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Rectangle 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1" name="Объект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792237"/>
              </p:ext>
            </p:extLst>
          </p:nvPr>
        </p:nvGraphicFramePr>
        <p:xfrm>
          <a:off x="6444208" y="2708920"/>
          <a:ext cx="1191857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Формула" r:id="rId15" imgW="508000" imgH="241300" progId="Equation.3">
                  <p:embed/>
                </p:oleObj>
              </mc:Choice>
              <mc:Fallback>
                <p:oleObj name="Формула" r:id="rId15" imgW="508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2708920"/>
                        <a:ext cx="1191857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Picture 2" descr="D:\Квадроцикл 8 Сл\top2.png">
            <a:extLst>
              <a:ext uri="{FF2B5EF4-FFF2-40B4-BE49-F238E27FC236}">
                <a16:creationId xmlns:a16="http://schemas.microsoft.com/office/drawing/2014/main" id="{3D7795A3-7ADE-4579-9D61-422993B2A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E:\Аппаратная\logo101px.png">
            <a:extLst>
              <a:ext uri="{FF2B5EF4-FFF2-40B4-BE49-F238E27FC236}">
                <a16:creationId xmlns:a16="http://schemas.microsoft.com/office/drawing/2014/main" id="{71DE1DB4-FCE0-4D7D-A721-3C2A42633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31352A9-4E99-4EE0-B26B-03DEDB0608E0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483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58130" y="628798"/>
            <a:ext cx="8229600" cy="763488"/>
          </a:xfrm>
        </p:spPr>
        <p:txBody>
          <a:bodyPr/>
          <a:lstStyle/>
          <a:p>
            <a:r>
              <a:rPr lang="ru-RU" dirty="0"/>
              <a:t>Циклический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605335"/>
              </p:ext>
            </p:extLst>
          </p:nvPr>
        </p:nvGraphicFramePr>
        <p:xfrm>
          <a:off x="35496" y="2354684"/>
          <a:ext cx="7635974" cy="4458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Document" r:id="rId3" imgW="3914223" imgH="2296136" progId="Word.Document.8">
                  <p:embed/>
                </p:oleObj>
              </mc:Choice>
              <mc:Fallback>
                <p:oleObj name="Document" r:id="rId3" imgW="3914223" imgH="22961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2354684"/>
                        <a:ext cx="7635974" cy="44586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9469705"/>
              </p:ext>
            </p:extLst>
          </p:nvPr>
        </p:nvGraphicFramePr>
        <p:xfrm>
          <a:off x="5508104" y="692696"/>
          <a:ext cx="283810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Формула" r:id="rId5" imgW="1079032" imgH="241195" progId="Equation.3">
                  <p:embed/>
                </p:oleObj>
              </mc:Choice>
              <mc:Fallback>
                <p:oleObj name="Формула" r:id="rId5" imgW="1079032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692696"/>
                        <a:ext cx="2838108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041693"/>
              </p:ext>
            </p:extLst>
          </p:nvPr>
        </p:nvGraphicFramePr>
        <p:xfrm>
          <a:off x="5508104" y="1340768"/>
          <a:ext cx="270963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Формула" r:id="rId7" imgW="1079500" imgH="228600" progId="Equation.3">
                  <p:embed/>
                </p:oleObj>
              </mc:Choice>
              <mc:Fallback>
                <p:oleObj name="Формула" r:id="rId7" imgW="1079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340768"/>
                        <a:ext cx="2709634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239595"/>
              </p:ext>
            </p:extLst>
          </p:nvPr>
        </p:nvGraphicFramePr>
        <p:xfrm>
          <a:off x="5580111" y="1988840"/>
          <a:ext cx="258235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Формула" r:id="rId9" imgW="1104900" imgH="241300" progId="Equation.3">
                  <p:embed/>
                </p:oleObj>
              </mc:Choice>
              <mc:Fallback>
                <p:oleObj name="Формула" r:id="rId9" imgW="1104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1" y="1988840"/>
                        <a:ext cx="2582356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91619"/>
              </p:ext>
            </p:extLst>
          </p:nvPr>
        </p:nvGraphicFramePr>
        <p:xfrm>
          <a:off x="5580112" y="2564904"/>
          <a:ext cx="1907704" cy="566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Формула" r:id="rId11" imgW="774364" imgH="228501" progId="Equation.3">
                  <p:embed/>
                </p:oleObj>
              </mc:Choice>
              <mc:Fallback>
                <p:oleObj name="Формула" r:id="rId11" imgW="774364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2564904"/>
                        <a:ext cx="1907704" cy="5660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405456"/>
              </p:ext>
            </p:extLst>
          </p:nvPr>
        </p:nvGraphicFramePr>
        <p:xfrm>
          <a:off x="6516216" y="3140968"/>
          <a:ext cx="2445605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Формула" r:id="rId13" imgW="1117600" imgH="228600" progId="Equation.3">
                  <p:embed/>
                </p:oleObj>
              </mc:Choice>
              <mc:Fallback>
                <p:oleObj name="Формула" r:id="rId13" imgW="1117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3140968"/>
                        <a:ext cx="2445605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2" descr="D:\Квадроцикл 8 Сл\top2.png">
            <a:extLst>
              <a:ext uri="{FF2B5EF4-FFF2-40B4-BE49-F238E27FC236}">
                <a16:creationId xmlns:a16="http://schemas.microsoft.com/office/drawing/2014/main" id="{09EA8744-2013-4C17-96C7-F2333E5DD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7" descr="E:\Аппаратная\logo101px.png">
            <a:extLst>
              <a:ext uri="{FF2B5EF4-FFF2-40B4-BE49-F238E27FC236}">
                <a16:creationId xmlns:a16="http://schemas.microsoft.com/office/drawing/2014/main" id="{06971DDC-549D-46CE-A070-37CE88BF9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6042123-4007-41F7-9043-62C355198683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988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56592" y="691704"/>
            <a:ext cx="8229600" cy="763488"/>
          </a:xfrm>
        </p:spPr>
        <p:txBody>
          <a:bodyPr/>
          <a:lstStyle/>
          <a:p>
            <a:r>
              <a:rPr lang="ru-RU" dirty="0"/>
              <a:t>Нециклический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036352"/>
              </p:ext>
            </p:extLst>
          </p:nvPr>
        </p:nvGraphicFramePr>
        <p:xfrm>
          <a:off x="-108521" y="2492896"/>
          <a:ext cx="7408347" cy="4248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3" imgW="4002914" imgH="2296136" progId="Word.Document.8">
                  <p:embed/>
                </p:oleObj>
              </mc:Choice>
              <mc:Fallback>
                <p:oleObj name="Document" r:id="rId3" imgW="4002914" imgH="22961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8521" y="2492896"/>
                        <a:ext cx="7408347" cy="42484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139269"/>
              </p:ext>
            </p:extLst>
          </p:nvPr>
        </p:nvGraphicFramePr>
        <p:xfrm>
          <a:off x="5945118" y="836712"/>
          <a:ext cx="2529428" cy="564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Формула" r:id="rId5" imgW="1104900" imgH="241300" progId="Equation.3">
                  <p:embed/>
                </p:oleObj>
              </mc:Choice>
              <mc:Fallback>
                <p:oleObj name="Формула" r:id="rId5" imgW="1104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18" y="836712"/>
                        <a:ext cx="2529428" cy="5642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77277"/>
              </p:ext>
            </p:extLst>
          </p:nvPr>
        </p:nvGraphicFramePr>
        <p:xfrm>
          <a:off x="5940152" y="1484784"/>
          <a:ext cx="2463528" cy="545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Формула" r:id="rId7" imgW="1040948" imgH="228501" progId="Equation.3">
                  <p:embed/>
                </p:oleObj>
              </mc:Choice>
              <mc:Fallback>
                <p:oleObj name="Формула" r:id="rId7" imgW="104094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1484784"/>
                        <a:ext cx="2463528" cy="5452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6464080"/>
              </p:ext>
            </p:extLst>
          </p:nvPr>
        </p:nvGraphicFramePr>
        <p:xfrm>
          <a:off x="5940152" y="2204864"/>
          <a:ext cx="2786402" cy="636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Формула" r:id="rId9" imgW="1079032" imgH="241195" progId="Equation.3">
                  <p:embed/>
                </p:oleObj>
              </mc:Choice>
              <mc:Fallback>
                <p:oleObj name="Формула" r:id="rId9" imgW="1079032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204864"/>
                        <a:ext cx="2786402" cy="6362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278490"/>
              </p:ext>
            </p:extLst>
          </p:nvPr>
        </p:nvGraphicFramePr>
        <p:xfrm>
          <a:off x="5508104" y="3284984"/>
          <a:ext cx="356306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Формула" r:id="rId11" imgW="1422400" imgH="228600" progId="Equation.3">
                  <p:embed/>
                </p:oleObj>
              </mc:Choice>
              <mc:Fallback>
                <p:oleObj name="Формула" r:id="rId11" imgW="1422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284984"/>
                        <a:ext cx="3563063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2" descr="D:\Квадроцикл 8 Сл\top2.png">
            <a:extLst>
              <a:ext uri="{FF2B5EF4-FFF2-40B4-BE49-F238E27FC236}">
                <a16:creationId xmlns:a16="http://schemas.microsoft.com/office/drawing/2014/main" id="{D05F891C-2111-4ED4-9A74-1D9C6E40F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E:\Аппаратная\logo101px.png">
            <a:extLst>
              <a:ext uri="{FF2B5EF4-FFF2-40B4-BE49-F238E27FC236}">
                <a16:creationId xmlns:a16="http://schemas.microsoft.com/office/drawing/2014/main" id="{304B2024-8F1F-48CD-939F-1339F8832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44B63E4-106D-41E0-8059-C5635F35301C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177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612576" y="666156"/>
            <a:ext cx="8229600" cy="763488"/>
          </a:xfrm>
        </p:spPr>
        <p:txBody>
          <a:bodyPr/>
          <a:lstStyle/>
          <a:p>
            <a:r>
              <a:rPr lang="ru-RU" dirty="0"/>
              <a:t>Нерегулярный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008073"/>
              </p:ext>
            </p:extLst>
          </p:nvPr>
        </p:nvGraphicFramePr>
        <p:xfrm>
          <a:off x="0" y="1988840"/>
          <a:ext cx="8261386" cy="4869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Document" r:id="rId3" imgW="3900790" imgH="2296136" progId="Word.Document.8">
                  <p:embed/>
                </p:oleObj>
              </mc:Choice>
              <mc:Fallback>
                <p:oleObj name="Document" r:id="rId3" imgW="3900790" imgH="22961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88840"/>
                        <a:ext cx="8261386" cy="48691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850347"/>
              </p:ext>
            </p:extLst>
          </p:nvPr>
        </p:nvGraphicFramePr>
        <p:xfrm>
          <a:off x="5796136" y="836712"/>
          <a:ext cx="258235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4" name="Формула" r:id="rId5" imgW="1104900" imgH="241300" progId="Equation.3">
                  <p:embed/>
                </p:oleObj>
              </mc:Choice>
              <mc:Fallback>
                <p:oleObj name="Формула" r:id="rId5" imgW="1104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836712"/>
                        <a:ext cx="2582356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9751370"/>
              </p:ext>
            </p:extLst>
          </p:nvPr>
        </p:nvGraphicFramePr>
        <p:xfrm>
          <a:off x="5796136" y="1484784"/>
          <a:ext cx="2928325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Формула" r:id="rId7" imgW="1040948" imgH="228501" progId="Equation.3">
                  <p:embed/>
                </p:oleObj>
              </mc:Choice>
              <mc:Fallback>
                <p:oleObj name="Формула" r:id="rId7" imgW="104094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484784"/>
                        <a:ext cx="2928325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6366907"/>
              </p:ext>
            </p:extLst>
          </p:nvPr>
        </p:nvGraphicFramePr>
        <p:xfrm>
          <a:off x="5796136" y="2204864"/>
          <a:ext cx="2808312" cy="641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Формула" r:id="rId9" imgW="1079032" imgH="241195" progId="Equation.3">
                  <p:embed/>
                </p:oleObj>
              </mc:Choice>
              <mc:Fallback>
                <p:oleObj name="Формула" r:id="rId9" imgW="1079032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2204864"/>
                        <a:ext cx="2808312" cy="6412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298097"/>
              </p:ext>
            </p:extLst>
          </p:nvPr>
        </p:nvGraphicFramePr>
        <p:xfrm>
          <a:off x="6698395" y="3573016"/>
          <a:ext cx="2445605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Формула" r:id="rId11" imgW="1117600" imgH="228600" progId="Equation.3">
                  <p:embed/>
                </p:oleObj>
              </mc:Choice>
              <mc:Fallback>
                <p:oleObj name="Формула" r:id="rId11" imgW="1117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8395" y="3573016"/>
                        <a:ext cx="2445605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2" descr="D:\Квадроцикл 8 Сл\top2.png">
            <a:extLst>
              <a:ext uri="{FF2B5EF4-FFF2-40B4-BE49-F238E27FC236}">
                <a16:creationId xmlns:a16="http://schemas.microsoft.com/office/drawing/2014/main" id="{081B92D0-99F1-49C7-9822-225FB631A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7" descr="E:\Аппаратная\logo101px.png">
            <a:extLst>
              <a:ext uri="{FF2B5EF4-FFF2-40B4-BE49-F238E27FC236}">
                <a16:creationId xmlns:a16="http://schemas.microsoft.com/office/drawing/2014/main" id="{FC418189-4BD5-432E-ADF6-E1F5E822F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7B1C448-6D42-47A2-8FB1-A5397842A204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39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7750"/>
            <a:ext cx="8229600" cy="691480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  <a:ea typeface="Times New Roman" pitchFamily="18" charset="0"/>
                <a:cs typeface="Arial" pitchFamily="34" charset="0"/>
              </a:rPr>
              <a:t>Групповые графики</a:t>
            </a:r>
            <a:endParaRPr lang="ru-RU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-630238" y="733425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07504" y="1058767"/>
            <a:ext cx="87849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dirty="0"/>
              <a:t>В зависимости от видов индивидуальных графиков и тесноты      взаимосвязи между режимами работы отдельных ЭП делятся на 3 типа: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330729" y="2924944"/>
            <a:ext cx="6829114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4400" dirty="0"/>
              <a:t>Периодические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/>
              <a:t>Почти периодические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4400" dirty="0"/>
              <a:t>Нерегулярные</a:t>
            </a:r>
          </a:p>
        </p:txBody>
      </p:sp>
      <p:pic>
        <p:nvPicPr>
          <p:cNvPr id="6" name="Picture 2" descr="D:\Квадроцикл 8 Сл\top2.png">
            <a:extLst>
              <a:ext uri="{FF2B5EF4-FFF2-40B4-BE49-F238E27FC236}">
                <a16:creationId xmlns:a16="http://schemas.microsoft.com/office/drawing/2014/main" id="{F2F4B15D-2454-4419-A270-BF25FD6C9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E:\Аппаратная\logo101px.png">
            <a:extLst>
              <a:ext uri="{FF2B5EF4-FFF2-40B4-BE49-F238E27FC236}">
                <a16:creationId xmlns:a16="http://schemas.microsoft.com/office/drawing/2014/main" id="{CBB8CB79-7B83-4BA3-80C5-793583A138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3C3D47-0BDB-480F-803B-B289C592AEA1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988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	</a:t>
            </a:r>
            <a:r>
              <a:rPr lang="ru-RU" sz="2800" b="1" dirty="0">
                <a:solidFill>
                  <a:schemeClr val="tx1"/>
                </a:solidFill>
              </a:rPr>
              <a:t>Физические величины, характеризующие графики электриче­ских нагрузок: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i="1" dirty="0">
                <a:solidFill>
                  <a:schemeClr val="tx1"/>
                </a:solidFill>
              </a:rPr>
              <a:t>P</a:t>
            </a:r>
            <a:r>
              <a:rPr lang="en-US" sz="2800" baseline="-25000" dirty="0">
                <a:solidFill>
                  <a:schemeClr val="tx1"/>
                </a:solidFill>
              </a:rPr>
              <a:t>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– средняя нагрузка (</a:t>
            </a:r>
            <a:r>
              <a:rPr lang="en-US" sz="2800" i="1" dirty="0">
                <a:solidFill>
                  <a:schemeClr val="tx1"/>
                </a:solidFill>
              </a:rPr>
              <a:t>Q</a:t>
            </a:r>
            <a:r>
              <a:rPr lang="ru-RU" sz="2800" baseline="-25000" dirty="0">
                <a:solidFill>
                  <a:schemeClr val="tx1"/>
                </a:solidFill>
              </a:rPr>
              <a:t>с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en-US" sz="2800" i="1" dirty="0">
                <a:solidFill>
                  <a:schemeClr val="tx1"/>
                </a:solidFill>
              </a:rPr>
              <a:t>S</a:t>
            </a:r>
            <a:r>
              <a:rPr lang="ru-RU" sz="2800" baseline="-25000" dirty="0">
                <a:solidFill>
                  <a:schemeClr val="tx1"/>
                </a:solidFill>
              </a:rPr>
              <a:t>с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en-US" sz="2800" i="1" dirty="0">
                <a:solidFill>
                  <a:schemeClr val="tx1"/>
                </a:solidFill>
              </a:rPr>
              <a:t>I</a:t>
            </a:r>
            <a:r>
              <a:rPr lang="ru-RU" sz="2800" baseline="-25000" dirty="0">
                <a:solidFill>
                  <a:schemeClr val="tx1"/>
                </a:solidFill>
              </a:rPr>
              <a:t>с</a:t>
            </a:r>
            <a:r>
              <a:rPr lang="ru-RU" sz="2800" dirty="0">
                <a:solidFill>
                  <a:schemeClr val="tx1"/>
                </a:solidFill>
              </a:rPr>
              <a:t>).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i="1" dirty="0" err="1">
                <a:solidFill>
                  <a:schemeClr val="tx1"/>
                </a:solidFill>
              </a:rPr>
              <a:t>Р</a:t>
            </a:r>
            <a:r>
              <a:rPr lang="ru-RU" sz="2800" baseline="-25000" dirty="0" err="1">
                <a:solidFill>
                  <a:schemeClr val="tx1"/>
                </a:solidFill>
              </a:rPr>
              <a:t>ск</a:t>
            </a:r>
            <a:r>
              <a:rPr lang="ru-RU" sz="2800" dirty="0">
                <a:solidFill>
                  <a:schemeClr val="tx1"/>
                </a:solidFill>
              </a:rPr>
              <a:t> – среднеквадратичная (эффективная) нагрузка (</a:t>
            </a:r>
            <a:r>
              <a:rPr lang="en-US" sz="2800" i="1" dirty="0">
                <a:solidFill>
                  <a:schemeClr val="tx1"/>
                </a:solidFill>
              </a:rPr>
              <a:t>Q</a:t>
            </a:r>
            <a:r>
              <a:rPr lang="ru-RU" sz="2800" baseline="-25000" dirty="0" err="1">
                <a:solidFill>
                  <a:schemeClr val="tx1"/>
                </a:solidFill>
              </a:rPr>
              <a:t>ск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en-US" sz="2800" i="1" dirty="0">
                <a:solidFill>
                  <a:schemeClr val="tx1"/>
                </a:solidFill>
              </a:rPr>
              <a:t>S</a:t>
            </a:r>
            <a:r>
              <a:rPr lang="ru-RU" sz="2800" baseline="-25000" dirty="0" err="1">
                <a:solidFill>
                  <a:schemeClr val="tx1"/>
                </a:solidFill>
              </a:rPr>
              <a:t>ск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en-US" sz="2800" i="1" dirty="0">
                <a:solidFill>
                  <a:schemeClr val="tx1"/>
                </a:solidFill>
              </a:rPr>
              <a:t>I</a:t>
            </a:r>
            <a:r>
              <a:rPr lang="ru-RU" sz="2800" baseline="-25000" dirty="0" err="1">
                <a:solidFill>
                  <a:schemeClr val="tx1"/>
                </a:solidFill>
              </a:rPr>
              <a:t>ск</a:t>
            </a:r>
            <a:r>
              <a:rPr lang="ru-RU" sz="2800" dirty="0">
                <a:solidFill>
                  <a:schemeClr val="tx1"/>
                </a:solidFill>
              </a:rPr>
              <a:t>).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i="1" dirty="0" err="1">
                <a:solidFill>
                  <a:schemeClr val="tx1"/>
                </a:solidFill>
              </a:rPr>
              <a:t>Р</a:t>
            </a:r>
            <a:r>
              <a:rPr lang="ru-RU" sz="2800" baseline="-25000" dirty="0" err="1">
                <a:solidFill>
                  <a:schemeClr val="tx1"/>
                </a:solidFill>
              </a:rPr>
              <a:t>м</a:t>
            </a:r>
            <a:r>
              <a:rPr lang="ru-RU" sz="2800" dirty="0">
                <a:solidFill>
                  <a:schemeClr val="tx1"/>
                </a:solidFill>
              </a:rPr>
              <a:t> – максимальная нагрузка (</a:t>
            </a:r>
            <a:r>
              <a:rPr lang="en-US" sz="2800" i="1" dirty="0">
                <a:solidFill>
                  <a:schemeClr val="tx1"/>
                </a:solidFill>
              </a:rPr>
              <a:t>Q</a:t>
            </a:r>
            <a:r>
              <a:rPr lang="ru-RU" sz="2800" baseline="-25000" dirty="0">
                <a:solidFill>
                  <a:schemeClr val="tx1"/>
                </a:solidFill>
              </a:rPr>
              <a:t>м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en-US" sz="2800" i="1" dirty="0">
                <a:solidFill>
                  <a:schemeClr val="tx1"/>
                </a:solidFill>
              </a:rPr>
              <a:t>S</a:t>
            </a:r>
            <a:r>
              <a:rPr lang="ru-RU" sz="2800" baseline="-25000" dirty="0">
                <a:solidFill>
                  <a:schemeClr val="tx1"/>
                </a:solidFill>
              </a:rPr>
              <a:t>м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en-US" sz="2800" i="1" dirty="0">
                <a:solidFill>
                  <a:schemeClr val="tx1"/>
                </a:solidFill>
              </a:rPr>
              <a:t>I</a:t>
            </a:r>
            <a:r>
              <a:rPr lang="ru-RU" sz="2800" baseline="-25000" dirty="0">
                <a:solidFill>
                  <a:schemeClr val="tx1"/>
                </a:solidFill>
              </a:rPr>
              <a:t>м</a:t>
            </a:r>
            <a:r>
              <a:rPr lang="ru-RU" sz="2800" dirty="0">
                <a:solidFill>
                  <a:schemeClr val="tx1"/>
                </a:solidFill>
              </a:rPr>
              <a:t>):</a:t>
            </a:r>
          </a:p>
          <a:p>
            <a:pPr marL="0" indent="0">
              <a:buNone/>
              <a:tabLst>
                <a:tab pos="357188" algn="l"/>
              </a:tabLst>
            </a:pPr>
            <a:r>
              <a:rPr lang="ru-RU" sz="2800" dirty="0">
                <a:solidFill>
                  <a:schemeClr val="tx1"/>
                </a:solidFill>
              </a:rPr>
              <a:t>	а)	</a:t>
            </a:r>
            <a:r>
              <a:rPr lang="ru-RU" sz="2800" i="1" dirty="0" err="1">
                <a:solidFill>
                  <a:schemeClr val="tx1"/>
                </a:solidFill>
              </a:rPr>
              <a:t>Р</a:t>
            </a:r>
            <a:r>
              <a:rPr lang="ru-RU" sz="2800" baseline="-25000" dirty="0" err="1">
                <a:solidFill>
                  <a:schemeClr val="tx1"/>
                </a:solidFill>
              </a:rPr>
              <a:t>р</a:t>
            </a:r>
            <a:r>
              <a:rPr lang="ru-RU" sz="2800" dirty="0">
                <a:solidFill>
                  <a:schemeClr val="tx1"/>
                </a:solidFill>
              </a:rPr>
              <a:t> – расчетная (максимальная длительная) нагрузка;</a:t>
            </a:r>
          </a:p>
          <a:p>
            <a:pPr marL="0" indent="0">
              <a:buNone/>
              <a:tabLst>
                <a:tab pos="357188" algn="l"/>
                <a:tab pos="449263" algn="l"/>
              </a:tabLst>
            </a:pPr>
            <a:r>
              <a:rPr lang="ru-RU" sz="2800" dirty="0">
                <a:solidFill>
                  <a:schemeClr val="tx1"/>
                </a:solidFill>
              </a:rPr>
              <a:t>	б)	</a:t>
            </a:r>
            <a:r>
              <a:rPr lang="ru-RU" sz="2800" i="1" dirty="0" err="1">
                <a:solidFill>
                  <a:schemeClr val="tx1"/>
                </a:solidFill>
              </a:rPr>
              <a:t>Р</a:t>
            </a:r>
            <a:r>
              <a:rPr lang="ru-RU" sz="2800" baseline="-25000" dirty="0" err="1">
                <a:solidFill>
                  <a:schemeClr val="tx1"/>
                </a:solidFill>
              </a:rPr>
              <a:t>пик</a:t>
            </a:r>
            <a:r>
              <a:rPr lang="ru-RU" sz="2800" dirty="0">
                <a:solidFill>
                  <a:schemeClr val="tx1"/>
                </a:solidFill>
              </a:rPr>
              <a:t> – пиковая (максимальная кратковременная) нагрузка.</a:t>
            </a:r>
          </a:p>
        </p:txBody>
      </p:sp>
      <p:pic>
        <p:nvPicPr>
          <p:cNvPr id="4" name="Picture 2" descr="D:\Квадроцикл 8 Сл\top2.png">
            <a:extLst>
              <a:ext uri="{FF2B5EF4-FFF2-40B4-BE49-F238E27FC236}">
                <a16:creationId xmlns:a16="http://schemas.microsoft.com/office/drawing/2014/main" id="{80609519-D4D4-4FA6-AD3C-D48E61E19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E:\Аппаратная\logo101px.png">
            <a:extLst>
              <a:ext uri="{FF2B5EF4-FFF2-40B4-BE49-F238E27FC236}">
                <a16:creationId xmlns:a16="http://schemas.microsoft.com/office/drawing/2014/main" id="{ABD0DEF6-D583-4D5E-9298-DA52DC64A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7E796C9-0BC1-4997-A022-54220FC513BF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300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188" y="992782"/>
            <a:ext cx="8229600" cy="211683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Коэффициент использования</a:t>
            </a:r>
            <a:r>
              <a:rPr lang="ru-RU" dirty="0">
                <a:solidFill>
                  <a:schemeClr val="tx1"/>
                </a:solidFill>
              </a:rPr>
              <a:t> – основной показатель для расчета нагрузки – это отношение средней активной мощности отдельного приемника (или группы их) к её номинальному значению.</a:t>
            </a:r>
          </a:p>
        </p:txBody>
      </p:sp>
      <p:pic>
        <p:nvPicPr>
          <p:cNvPr id="8194" name="Picture 2" descr="http://dabarov.narod.ru/gosy/020.files/image00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3187055"/>
            <a:ext cx="6295403" cy="168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5473" y="4941168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Значения коэффициента использования должны быть отнесены к тому же периоду времени (циклу, году, смене), к которому отнесены мощности, на основе которых этот коэффициент вычисляется.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172400" y="3843441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(1)</a:t>
            </a:r>
          </a:p>
        </p:txBody>
      </p:sp>
      <p:pic>
        <p:nvPicPr>
          <p:cNvPr id="9" name="Picture 2" descr="D:\Квадроцикл 8 Сл\top2.png">
            <a:extLst>
              <a:ext uri="{FF2B5EF4-FFF2-40B4-BE49-F238E27FC236}">
                <a16:creationId xmlns:a16="http://schemas.microsoft.com/office/drawing/2014/main" id="{32A03679-A32A-496D-9608-FA18F2397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E:\Аппаратная\logo101px.png">
            <a:extLst>
              <a:ext uri="{FF2B5EF4-FFF2-40B4-BE49-F238E27FC236}">
                <a16:creationId xmlns:a16="http://schemas.microsoft.com/office/drawing/2014/main" id="{C30FFEEB-4ED0-4FB1-B7BE-BBFA7BCC9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58CA808-206C-4529-877A-59F8C16E49C8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83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03232" cy="549322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	Выбор рациональной схемы электроснабжения и ее элементов, обеспечивающих надежное, качественное и экономичное электроснабжение потребителей, возможно обеспечить правильно определив расчетные нагрузочные токи и мощности приемников электрической энергии.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b="1" dirty="0"/>
              <a:t>Цель расчета электрических нагрузок</a:t>
            </a:r>
            <a:r>
              <a:rPr lang="ru-RU" dirty="0"/>
              <a:t> – определение токов, протекающих по токоведущим элементам, для выяснения их допустимости по условиям нагрева элементов. Расчет электрических нагрузок проводится для определения величин затрат в системах электроснабжения промышленных предприятий.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2225CBBC-D423-473A-B850-90B81D14CA87}" type="slidenum">
              <a:rPr lang="ru-RU" smtClean="0"/>
              <a:t>2</a:t>
            </a:fld>
            <a:endParaRPr lang="ru-RU" dirty="0"/>
          </a:p>
        </p:txBody>
      </p:sp>
      <p:pic>
        <p:nvPicPr>
          <p:cNvPr id="7" name="Picture 2" descr="D:\Квадроцикл 8 Сл\top2.png">
            <a:extLst>
              <a:ext uri="{FF2B5EF4-FFF2-40B4-BE49-F238E27FC236}">
                <a16:creationId xmlns:a16="http://schemas.microsoft.com/office/drawing/2014/main" id="{271EF9B7-A755-4B55-B878-3187D7B3F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E:\Аппаратная\logo101px.png">
            <a:extLst>
              <a:ext uri="{FF2B5EF4-FFF2-40B4-BE49-F238E27FC236}">
                <a16:creationId xmlns:a16="http://schemas.microsoft.com/office/drawing/2014/main" id="{CF822F21-E35D-4E80-A938-61E5FCA9F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12C2486-B89E-4EC8-A5C2-E950269A42BD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628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08" y="563712"/>
            <a:ext cx="8856984" cy="1800200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Коэффициентом включения приемника </a:t>
            </a:r>
            <a:r>
              <a:rPr lang="ru-RU" sz="2000" i="1" dirty="0" err="1">
                <a:solidFill>
                  <a:schemeClr val="tx1"/>
                </a:solidFill>
              </a:rPr>
              <a:t>k</a:t>
            </a:r>
            <a:r>
              <a:rPr lang="ru-RU" sz="2000" i="1" baseline="-25000" dirty="0" err="1">
                <a:solidFill>
                  <a:schemeClr val="tx1"/>
                </a:solidFill>
              </a:rPr>
              <a:t>В</a:t>
            </a:r>
            <a:r>
              <a:rPr lang="ru-RU" sz="2000" b="1" dirty="0">
                <a:solidFill>
                  <a:schemeClr val="tx1"/>
                </a:solidFill>
              </a:rPr>
              <a:t> – </a:t>
            </a:r>
            <a:r>
              <a:rPr lang="ru-RU" sz="2000" dirty="0">
                <a:solidFill>
                  <a:schemeClr val="tx1"/>
                </a:solidFill>
              </a:rPr>
              <a:t>называется отношение продолжительности включения приемника в цикле </a:t>
            </a:r>
            <a:r>
              <a:rPr lang="ru-RU" sz="2000" i="1" dirty="0" err="1">
                <a:solidFill>
                  <a:schemeClr val="tx1"/>
                </a:solidFill>
              </a:rPr>
              <a:t>t</a:t>
            </a:r>
            <a:r>
              <a:rPr lang="ru-RU" sz="2000" i="1" baseline="-25000" dirty="0" err="1">
                <a:solidFill>
                  <a:schemeClr val="tx1"/>
                </a:solidFill>
              </a:rPr>
              <a:t>В</a:t>
            </a:r>
            <a:r>
              <a:rPr lang="ru-RU" sz="2000" dirty="0">
                <a:solidFill>
                  <a:schemeClr val="tx1"/>
                </a:solidFill>
              </a:rPr>
              <a:t> ко всей продолжительности цикла </a:t>
            </a:r>
            <a:r>
              <a:rPr lang="ru-RU" sz="2000" i="1" dirty="0" err="1">
                <a:solidFill>
                  <a:schemeClr val="tx1"/>
                </a:solidFill>
              </a:rPr>
              <a:t>t</a:t>
            </a:r>
            <a:r>
              <a:rPr lang="ru-RU" sz="2000" i="1" baseline="-25000" dirty="0" err="1">
                <a:solidFill>
                  <a:schemeClr val="tx1"/>
                </a:solidFill>
              </a:rPr>
              <a:t>ц</a:t>
            </a:r>
            <a:r>
              <a:rPr lang="ru-RU" sz="2000" dirty="0">
                <a:solidFill>
                  <a:schemeClr val="tx1"/>
                </a:solidFill>
              </a:rPr>
              <a:t>. Время включения приемника за цикл складывается из времени работы </a:t>
            </a:r>
            <a:r>
              <a:rPr lang="ru-RU" sz="2000" i="1" dirty="0" err="1">
                <a:solidFill>
                  <a:schemeClr val="tx1"/>
                </a:solidFill>
              </a:rPr>
              <a:t>t</a:t>
            </a:r>
            <a:r>
              <a:rPr lang="ru-RU" sz="2000" i="1" baseline="-25000" dirty="0" err="1">
                <a:solidFill>
                  <a:schemeClr val="tx1"/>
                </a:solidFill>
              </a:rPr>
              <a:t>р</a:t>
            </a:r>
            <a:r>
              <a:rPr lang="ru-RU" sz="2000" dirty="0" err="1">
                <a:solidFill>
                  <a:schemeClr val="tx1"/>
                </a:solidFill>
              </a:rPr>
              <a:t>и</a:t>
            </a:r>
            <a:r>
              <a:rPr lang="ru-RU" sz="2000" dirty="0">
                <a:solidFill>
                  <a:schemeClr val="tx1"/>
                </a:solidFill>
              </a:rPr>
              <a:t> времени холостого хода </a:t>
            </a:r>
            <a:r>
              <a:rPr lang="ru-RU" sz="2000" i="1" dirty="0" err="1">
                <a:solidFill>
                  <a:schemeClr val="tx1"/>
                </a:solidFill>
              </a:rPr>
              <a:t>t</a:t>
            </a:r>
            <a:r>
              <a:rPr lang="ru-RU" sz="2000" i="1" baseline="-25000" dirty="0" err="1">
                <a:solidFill>
                  <a:schemeClr val="tx1"/>
                </a:solidFill>
              </a:rPr>
              <a:t>х</a:t>
            </a:r>
            <a:r>
              <a:rPr lang="ru-RU" sz="2000" dirty="0">
                <a:solidFill>
                  <a:schemeClr val="tx1"/>
                </a:solidFill>
              </a:rPr>
              <a:t>: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10251" name="Picture 11" descr="http://dabarov.narod.ru/gosy/020.files/image00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988840"/>
            <a:ext cx="2304256" cy="1108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323528" y="3140968"/>
            <a:ext cx="81369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	Коэффициентом включения группы приемников, или групповым коэффициентом включения </a:t>
            </a:r>
            <a:r>
              <a:rPr lang="ru-RU" sz="2000" i="1" dirty="0"/>
              <a:t>K</a:t>
            </a:r>
            <a:r>
              <a:rPr lang="ru-RU" sz="2000" i="1" baseline="-25000" dirty="0"/>
              <a:t>В</a:t>
            </a:r>
            <a:r>
              <a:rPr lang="ru-RU" sz="2000" dirty="0"/>
              <a:t>, называется средневзвешенное (по номинальной активной мощности) значение коэффициентов включения всех приемников, входящих в группу, определяемое по формуле: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372200" y="2348880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(3)</a:t>
            </a:r>
          </a:p>
        </p:txBody>
      </p:sp>
      <p:pic>
        <p:nvPicPr>
          <p:cNvPr id="10253" name="Picture 13" descr="http://dabarov.narod.ru/gosy/020.files/image0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869160"/>
            <a:ext cx="2016224" cy="1696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Прямоугольник 22"/>
          <p:cNvSpPr/>
          <p:nvPr/>
        </p:nvSpPr>
        <p:spPr>
          <a:xfrm>
            <a:off x="6599185" y="5395604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(4)</a:t>
            </a:r>
          </a:p>
        </p:txBody>
      </p:sp>
      <p:pic>
        <p:nvPicPr>
          <p:cNvPr id="8" name="Picture 2" descr="D:\Квадроцикл 8 Сл\top2.png">
            <a:extLst>
              <a:ext uri="{FF2B5EF4-FFF2-40B4-BE49-F238E27FC236}">
                <a16:creationId xmlns:a16="http://schemas.microsoft.com/office/drawing/2014/main" id="{27BB9460-87BB-4D6F-ADC7-FE7D153BC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E:\Аппаратная\logo101px.png">
            <a:extLst>
              <a:ext uri="{FF2B5EF4-FFF2-40B4-BE49-F238E27FC236}">
                <a16:creationId xmlns:a16="http://schemas.microsoft.com/office/drawing/2014/main" id="{5A51E914-A2F1-4D86-9CB8-77DBA9834B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8B2334E-4131-4679-8C8C-59F94A72C973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520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809" y="536090"/>
            <a:ext cx="8229600" cy="1656184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Коэффициентом загрузки </a:t>
            </a:r>
            <a:r>
              <a:rPr lang="ru-RU" sz="2000" i="1" dirty="0" err="1">
                <a:solidFill>
                  <a:schemeClr val="tx1"/>
                </a:solidFill>
              </a:rPr>
              <a:t>k</a:t>
            </a:r>
            <a:r>
              <a:rPr lang="ru-RU" sz="2000" i="1" baseline="-25000" dirty="0" err="1">
                <a:solidFill>
                  <a:schemeClr val="tx1"/>
                </a:solidFill>
              </a:rPr>
              <a:t>з,а</a:t>
            </a:r>
            <a:r>
              <a:rPr lang="ru-RU" sz="2000" b="1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приемника</a:t>
            </a:r>
            <a:r>
              <a:rPr lang="ru-RU" sz="2000" b="1" dirty="0">
                <a:solidFill>
                  <a:schemeClr val="tx1"/>
                </a:solidFill>
              </a:rPr>
              <a:t> </a:t>
            </a:r>
            <a:r>
              <a:rPr lang="ru-RU" sz="2000" dirty="0">
                <a:solidFill>
                  <a:schemeClr val="tx1"/>
                </a:solidFill>
              </a:rPr>
              <a:t>по активной мощности называется отношение фактически потребляемой им средней активной мощности P</a:t>
            </a:r>
            <a:r>
              <a:rPr lang="ru-RU" sz="2000" baseline="-25000" dirty="0">
                <a:solidFill>
                  <a:schemeClr val="tx1"/>
                </a:solidFill>
              </a:rPr>
              <a:t>С,В</a:t>
            </a:r>
            <a:r>
              <a:rPr lang="ru-RU" sz="2000" dirty="0">
                <a:solidFill>
                  <a:schemeClr val="tx1"/>
                </a:solidFill>
              </a:rPr>
              <a:t> (за время включения </a:t>
            </a:r>
            <a:r>
              <a:rPr lang="ru-RU" sz="2000" i="1" dirty="0" err="1">
                <a:solidFill>
                  <a:schemeClr val="tx1"/>
                </a:solidFill>
              </a:rPr>
              <a:t>t</a:t>
            </a:r>
            <a:r>
              <a:rPr lang="ru-RU" sz="2000" i="1" baseline="-25000" dirty="0" err="1">
                <a:solidFill>
                  <a:schemeClr val="tx1"/>
                </a:solidFill>
              </a:rPr>
              <a:t>В</a:t>
            </a:r>
            <a:r>
              <a:rPr lang="ru-RU" sz="2000" dirty="0">
                <a:solidFill>
                  <a:schemeClr val="tx1"/>
                </a:solidFill>
              </a:rPr>
              <a:t> в течение времени цикла </a:t>
            </a:r>
            <a:r>
              <a:rPr lang="ru-RU" sz="2000" i="1" dirty="0" err="1">
                <a:solidFill>
                  <a:schemeClr val="tx1"/>
                </a:solidFill>
              </a:rPr>
              <a:t>t</a:t>
            </a:r>
            <a:r>
              <a:rPr lang="ru-RU" sz="2000" i="1" baseline="-25000" dirty="0" err="1">
                <a:solidFill>
                  <a:schemeClr val="tx1"/>
                </a:solidFill>
              </a:rPr>
              <a:t>ц</a:t>
            </a:r>
            <a:r>
              <a:rPr lang="ru-RU" sz="2000" dirty="0">
                <a:solidFill>
                  <a:schemeClr val="tx1"/>
                </a:solidFill>
              </a:rPr>
              <a:t>) к его номинальной мощности:</a:t>
            </a:r>
          </a:p>
        </p:txBody>
      </p:sp>
      <p:pic>
        <p:nvPicPr>
          <p:cNvPr id="12292" name="Picture 4" descr="http://dabarov.narod.ru/gosy/020.files/image0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7599606" cy="143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388424" y="2636912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(5)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3925505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b="1" dirty="0"/>
              <a:t>Групповым коэффициентом загрузки </a:t>
            </a:r>
            <a:r>
              <a:rPr lang="ru-RU" sz="2000" dirty="0"/>
              <a:t>по активной мощности называется отношение группового коэффициента использования к групповому коэффициенту включения:</a:t>
            </a:r>
          </a:p>
        </p:txBody>
      </p:sp>
      <p:pic>
        <p:nvPicPr>
          <p:cNvPr id="12294" name="Picture 6" descr="http://dabarov.narod.ru/gosy/020.files/image01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680" y="5276894"/>
            <a:ext cx="1854392" cy="117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5868144" y="5733256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(6)</a:t>
            </a:r>
          </a:p>
        </p:txBody>
      </p:sp>
      <p:pic>
        <p:nvPicPr>
          <p:cNvPr id="10" name="Picture 2" descr="D:\Квадроцикл 8 Сл\top2.png">
            <a:extLst>
              <a:ext uri="{FF2B5EF4-FFF2-40B4-BE49-F238E27FC236}">
                <a16:creationId xmlns:a16="http://schemas.microsoft.com/office/drawing/2014/main" id="{65A52954-9D6D-4771-A472-DC4698485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E:\Аппаратная\logo101px.png">
            <a:extLst>
              <a:ext uri="{FF2B5EF4-FFF2-40B4-BE49-F238E27FC236}">
                <a16:creationId xmlns:a16="http://schemas.microsoft.com/office/drawing/2014/main" id="{8F31AA8A-5F91-4965-A0D0-979936C5CD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973DC13-50FC-4C4D-A2D7-729B447BFD2D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394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0" y="3140968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1698625" algn="l"/>
              </a:tabLst>
            </a:pPr>
            <a:r>
              <a:rPr lang="ru-RU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Коэффициент спроса</a:t>
            </a:r>
            <a:r>
              <a:rPr lang="ru-RU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это отношение потребляемой (в условиях эксплуатации) или расчетной (при проектировании) мощности к номинальной мощности группы ЭП. Коэффициент спроса применяется только для групповых графиков и при числе ЭП в группе </a:t>
            </a:r>
            <a:r>
              <a:rPr lang="en-US" sz="20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&gt;5. Коэффициент спроса позволяет определить потребленную нагрузку. Потребленная нагрузка является определяющей величиной при выборе элементов системы электроснабжения. Потребленные нагрузки называют также расчетными и они являются основными величинами при проектировании систем электроснабжения.</a:t>
            </a: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0" y="732185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Расчетная активная </a:t>
            </a:r>
            <a:r>
              <a:rPr lang="ru-RU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2000" b="1" baseline="-30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реактивная </a:t>
            </a:r>
            <a:r>
              <a:rPr lang="en-US" sz="20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en-US" sz="2000" b="1" baseline="-300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en-U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мощность 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это мощность, соответствующая такой неизменной токовой нагрузке </a:t>
            </a:r>
            <a:r>
              <a:rPr lang="en-US" sz="2000" i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lang="ru-RU" sz="2000" i="1" baseline="-30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которая эквивалентна фактической изменяющейся во времени нагрузке по наибольшему возможному тепловому воздействию на элемент системы электроснабжения. </a:t>
            </a:r>
          </a:p>
          <a:p>
            <a:pPr indent="1809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одиночных ЭП расчетная мощность принимается равной номинальной, для одиночных ЭП повторно-кратковременного режима - равной номинальной, приведенной к длительному режиму.</a:t>
            </a:r>
            <a:endParaRPr lang="ru-RU" sz="20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3011" name="Object 16" descr="Пергамент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591960"/>
              </p:ext>
            </p:extLst>
          </p:nvPr>
        </p:nvGraphicFramePr>
        <p:xfrm>
          <a:off x="5868144" y="5445224"/>
          <a:ext cx="1641475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Формула" r:id="rId3" imgW="698400" imgH="431640" progId="Equation.3">
                  <p:embed/>
                </p:oleObj>
              </mc:Choice>
              <mc:Fallback>
                <p:oleObj name="Формула" r:id="rId3" imgW="698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5445224"/>
                        <a:ext cx="1641475" cy="1022350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D:\Квадроцикл 8 Сл\top2.png">
            <a:extLst>
              <a:ext uri="{FF2B5EF4-FFF2-40B4-BE49-F238E27FC236}">
                <a16:creationId xmlns:a16="http://schemas.microsoft.com/office/drawing/2014/main" id="{5D9E54D5-AA50-461B-B12F-5F3CAE3E96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E:\Аппаратная\logo101px.png">
            <a:extLst>
              <a:ext uri="{FF2B5EF4-FFF2-40B4-BE49-F238E27FC236}">
                <a16:creationId xmlns:a16="http://schemas.microsoft.com/office/drawing/2014/main" id="{40E7181E-AAC7-4EED-9262-B48E8C895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B35DC26-1E2E-4AC8-9252-F3E2F1FCADB2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7717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836712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методы определения  расчетных нагрузок:</a:t>
            </a:r>
            <a:endParaRPr lang="ru-RU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	По установленной мощности и коэффициенту спроса;</a:t>
            </a:r>
            <a:endParaRPr lang="ru-RU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	По средней мощности и отклонению расчетной нагрузки от средней (статистический метод);</a:t>
            </a:r>
            <a:endParaRPr lang="ru-RU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3)	По средней мощности и коэффициенту формы графика нагрузок;</a:t>
            </a:r>
            <a:endParaRPr lang="ru-RU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4)	По средней мощности и коэффициенту использования (метод упорядоченных диаграмм показателей графиков нагрузок);</a:t>
            </a:r>
            <a:endParaRPr lang="ru-RU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Вспомогательные методы определения расчетных нагрузок:</a:t>
            </a:r>
            <a:endParaRPr lang="ru-RU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1)	По удельному расходу электроэнергии на единицу продукции;</a:t>
            </a:r>
            <a:endParaRPr lang="ru-RU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2)	По удельной нагрузке на единицу производственной площади.</a:t>
            </a:r>
            <a:endParaRPr lang="ru-RU" sz="2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D:\Квадроцикл 8 Сл\top2.png">
            <a:extLst>
              <a:ext uri="{FF2B5EF4-FFF2-40B4-BE49-F238E27FC236}">
                <a16:creationId xmlns:a16="http://schemas.microsoft.com/office/drawing/2014/main" id="{BEB1E8F1-726B-4586-852A-E666ACBD7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E:\Аппаратная\logo101px.png">
            <a:extLst>
              <a:ext uri="{FF2B5EF4-FFF2-40B4-BE49-F238E27FC236}">
                <a16:creationId xmlns:a16="http://schemas.microsoft.com/office/drawing/2014/main" id="{CA958BFF-CFBC-4A2A-8DFA-0FE5DBFA3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82C736F4-66AC-4283-BC4B-680B781B3AF9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006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-1" y="0"/>
            <a:ext cx="91440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РАСЧЕТНОЙ НАГРУЗКИ </a:t>
            </a:r>
          </a:p>
          <a:p>
            <a:pPr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УСТАНОВЛЕННОЙ   МОЩНОСТИ  И КОЭФФИЦИЕНТУ СПРОСА</a:t>
            </a:r>
            <a:endParaRPr lang="ru-RU" sz="28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692696"/>
            <a:ext cx="3024336" cy="14401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2852936"/>
            <a:ext cx="6507255" cy="5760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509120"/>
            <a:ext cx="3792922" cy="1080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0" y="2276872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Величина Кс может быть принята в зависимости от коэффициента использования Ки для данной группы приемников, для среднего коэффициента включения, равного 0,8:</a:t>
            </a:r>
            <a:endParaRPr lang="ru-RU" sz="1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0" y="3534107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Расчетная нагрузка узла системы электроснабжения (цеха, корпуса, предприятия) определяется суммированием расчетных нагрузок отдельных групп приемников, входящих в данный узел, с учетом коэффициента разновременности максимумов  нагрузки:</a:t>
            </a:r>
            <a:endParaRPr lang="ru-RU" sz="1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4644008" y="4365104"/>
            <a:ext cx="449999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err="1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Кр.м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prstClr val="white"/>
                </a:solidFill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коэффициенты разновременности максимумов нагрузок отдельных групп приемников, принимаемый равным 0,85</a:t>
            </a:r>
            <a:r>
              <a:rPr lang="ru-RU" sz="1600" dirty="0">
                <a:solidFill>
                  <a:prstClr val="white"/>
                </a:solidFill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1,0 в зависимости от места нахождения данного узла в системе электроснабжения предприятия.</a:t>
            </a:r>
            <a:endParaRPr lang="ru-RU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0"/>
          <p:cNvSpPr>
            <a:spLocks noChangeArrowheads="1"/>
          </p:cNvSpPr>
          <p:nvPr/>
        </p:nvSpPr>
        <p:spPr bwMode="auto">
          <a:xfrm>
            <a:off x="0" y="5831106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Достоинства – Простота расчетов, основанная на опыте эксплуатации.</a:t>
            </a: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Недостатки – Метод не учитывает количество электроприемников. К</a:t>
            </a:r>
            <a:r>
              <a:rPr lang="ru-RU" b="1" baseline="-25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lang="ru-RU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могут применятся только для одной отрасли при усредненном режиме работы.</a:t>
            </a: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9313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0" y="-27384"/>
            <a:ext cx="91440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РАСЧЕТНОЙ НАГРУЗКИ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СРЕДНЕЙ МОЩНОСТИ И КОЭФФИЦИЕНТУ ИСПОЛЬЗОВАНИЯ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(МЕТОД УПОРЯДОЧЕННЫХ ДИАГРАММ ПОКАЗАТЕЛЕЙ ГРАФИКОВ НАГРУЗОК)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066091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Эффективное число электроприемников </a:t>
            </a:r>
            <a:r>
              <a:rPr lang="en-US" i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i="1" baseline="-30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это такое число однородных по режиму работы электроприемников одинаковой мощности, которое обусловливает те же значения расчетной нагрузки, что и группа различных по мощности электроприемников. Величину </a:t>
            </a:r>
            <a:r>
              <a:rPr lang="en-US" i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i="1" baseline="-30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рекомендуется определять по следующему выражению:</a:t>
            </a:r>
            <a:endParaRPr lang="ru-RU" sz="11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6228184" y="2060848"/>
          <a:ext cx="2089599" cy="1101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Формула" r:id="rId3" imgW="965160" imgH="507960" progId="Equation.3">
                  <p:embed/>
                </p:oleObj>
              </mc:Choice>
              <mc:Fallback>
                <p:oleObj name="Формула" r:id="rId3" imgW="9651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2060848"/>
                        <a:ext cx="2089599" cy="1101402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3272403"/>
            <a:ext cx="9144000" cy="358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Коэффициент расчетной мощности </a:t>
            </a:r>
            <a:r>
              <a:rPr lang="ru-RU" sz="2000" i="1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sz="2000" i="1" baseline="-30000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отношение расчетной активной мощности </a:t>
            </a:r>
            <a:r>
              <a:rPr lang="ru-RU" sz="2000" i="1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2000" i="1" baseline="-30000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 значению </a:t>
            </a:r>
            <a:r>
              <a:rPr lang="ru-RU" sz="2000" i="1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sz="2000" i="1" baseline="-30000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lang="ru-RU" sz="2000" i="1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2000" i="1" baseline="-30000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группы ЭП                                </a:t>
            </a:r>
          </a:p>
          <a:p>
            <a:pPr indent="1809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				</a:t>
            </a:r>
            <a:r>
              <a:rPr lang="ru-RU" sz="2000" b="1" i="1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sz="2000" b="1" i="1" baseline="-30000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ru-RU" sz="2000" b="1" i="1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2000" b="1" i="1" baseline="-30000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 </a:t>
            </a:r>
            <a:r>
              <a:rPr lang="ru-RU" sz="2000" b="1" i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sz="2000" b="1" i="1" baseline="-30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2000" b="1" i="1" baseline="-30000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</a:t>
            </a:r>
            <a:endParaRPr lang="ru-RU" sz="20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80975" algn="just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ru-RU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Коэффициент расчетной мощности зависит от эффективного числа электроприемников, средневзвешенного коэффициента использования, а также от постоянной времени нагрева сети, для которой рассчитываются электрические нагрузки:</a:t>
            </a: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80975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v"/>
            </a:pPr>
            <a:r>
              <a:rPr lang="ru-RU" b="1" i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lang="ru-RU" b="1" i="1" baseline="-30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b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10 мин 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для сетей напряжением до 1 кВ, питающих распределительные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шинопроводы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пункты, сборки, щиты;</a:t>
            </a:r>
          </a:p>
          <a:p>
            <a:pPr indent="180975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v"/>
            </a:pPr>
            <a:r>
              <a:rPr lang="ru-RU" b="1" i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lang="ru-RU" b="1" i="1" baseline="-30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b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2,5 ч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для магистральных </a:t>
            </a:r>
            <a:r>
              <a:rPr lang="ru-RU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шинопроводов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цеховых трансформаторов;</a:t>
            </a:r>
            <a:endParaRPr lang="ru-RU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80975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v"/>
            </a:pPr>
            <a:r>
              <a:rPr lang="ru-RU" b="1" i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lang="ru-RU" b="1" i="1" baseline="-30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b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ru-RU" b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30 мин 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для кабелей напряжением 6 кВ 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и выше, питающих цеховые трансформаторные подстанции и распределительные устройства. Расчетная мощность для этих элементов определяется при </a:t>
            </a:r>
            <a:r>
              <a:rPr lang="ru-RU" i="1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К</a:t>
            </a:r>
            <a:r>
              <a:rPr lang="ru-RU" i="1" baseline="-30000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р</a:t>
            </a:r>
            <a:r>
              <a:rPr lang="ru-RU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1.</a:t>
            </a:r>
          </a:p>
        </p:txBody>
      </p:sp>
    </p:spTree>
    <p:extLst>
      <p:ext uri="{BB962C8B-B14F-4D97-AF65-F5344CB8AC3E}">
        <p14:creationId xmlns:p14="http://schemas.microsoft.com/office/powerpoint/2010/main" val="14710823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-1" y="0"/>
            <a:ext cx="91440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РАСЧЕТНОЙ НАГРУЗКИ  ПО СРЕДНЕЙ МОЩНОСТИ И КОЭФФИЦИЕНТУ МАКСИМУМА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(МЕТОД УПОРЯДОЧЕННЫХ ДИАГРАММ ПОКАЗАТЕЛЕЙ ГРАФИКОВ НАГРУЗОК)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620688"/>
            <a:ext cx="8640960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РТМ 36.18.32.4-92 «</a:t>
            </a:r>
            <a:r>
              <a:rPr lang="ru-RU" sz="2000" cap="all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указания по Расчету электрических нагрузок», ВНИПИ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Тяжпромэлектропроект</a:t>
            </a:r>
            <a:r>
              <a:rPr lang="ru-RU" sz="2000" cap="all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1993.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5140930"/>
            <a:ext cx="91440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ЭП группируются по характерным категориям с одинаковыми </a:t>
            </a:r>
            <a:r>
              <a:rPr lang="ru-RU" sz="1400" i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sz="1400" i="1" baseline="-300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lang="ru-RU" sz="14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lang="en-US" sz="1400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tg</a:t>
            </a:r>
            <a:r>
              <a:rPr lang="en-US" sz="14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</a:t>
            </a:r>
            <a:r>
              <a:rPr lang="ru-RU" sz="14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lang="ru-RU" sz="14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В каждой строке указываются ЭП одинаковой мощности.</a:t>
            </a:r>
            <a:endParaRPr lang="ru-RU" sz="14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indent="1809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Резервные </a:t>
            </a:r>
            <a:r>
              <a:rPr lang="ru-RU" sz="1400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электроприемники</a:t>
            </a:r>
            <a:r>
              <a:rPr lang="ru-RU" sz="14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, ремонтные сварочные трансформаторы и другие ремонтные </a:t>
            </a:r>
            <a:r>
              <a:rPr lang="ru-RU" sz="1400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электроприемники</a:t>
            </a:r>
            <a:r>
              <a:rPr lang="ru-RU" sz="14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, а также </a:t>
            </a:r>
            <a:r>
              <a:rPr lang="ru-RU" sz="1400" dirty="0" err="1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электроприемники</a:t>
            </a:r>
            <a:r>
              <a:rPr lang="ru-RU" sz="1400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, работающие кратковременно (пожарные насосы, задвижки, вентили и т. п.), при подсчете расчетной мощности не учитываются (за исключением случаев, когда мощности пожарных насосов и других противоаварийных ЭП определяют выбор элементов сети электроснабжения). В графах 2 и 4 указываются данные только рабочих ЭП.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141277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На стадии рабочий проект расчеты электрических нагрузок рекомендуется выполнять в следующей последовательности.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Выполняется расчет электрических нагрузок ЭП напряжением до 1 кВ в целом по корпусу (предприятию) и предварительно определяются количество и мощность цеховых трансформаторных подстанций и их месторасположение.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Производится расчет электрических нагрузок питающих сетей напряжением до 1 кВ и на шинах каждой цеховой трансформаторной подстанции. Расчет ведется одновременно с построением питающей сети напряжением до 1 кВ. Целью расчетов является определение расчетных токов для выбора сечений проводников питающих сетей напряжением до 1 кВ и выбора защитных аппаратов.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Выполняется расчет электрических нагрузок на напряжении 10 (6) кВ и выше на сборных шинах распределительных и главных понижающих подстанций.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Определяется расчетная электрическая нагрузка предприятия в точке балансового разграничения с энергосистемой.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ru-RU" sz="16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Производится окончательный выбор числа и мощности трансформаторных подстанций с учетом устанавливаемых согласно РТМ 36.18.32.6-92 средств КРМ.</a:t>
            </a:r>
          </a:p>
        </p:txBody>
      </p:sp>
    </p:spTree>
    <p:extLst>
      <p:ext uri="{BB962C8B-B14F-4D97-AF65-F5344CB8AC3E}">
        <p14:creationId xmlns:p14="http://schemas.microsoft.com/office/powerpoint/2010/main" val="30368722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295400" y="838200"/>
          <a:ext cx="7391400" cy="5920740"/>
        </p:xfrm>
        <a:graphic>
          <a:graphicData uri="http://schemas.openxmlformats.org/drawingml/2006/table">
            <a:tbl>
              <a:tblPr/>
              <a:tblGrid>
                <a:gridCol w="800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3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4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4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34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6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66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1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998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386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i="1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Courier New"/>
                        </a:rPr>
                        <a:t>n</a:t>
                      </a:r>
                      <a:r>
                        <a:rPr lang="ru-RU" sz="1050" i="1" baseline="-250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Courier New"/>
                        </a:rPr>
                        <a:t>э</a:t>
                      </a:r>
                      <a:endParaRPr lang="ru-RU" sz="105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 использования </a:t>
                      </a:r>
                      <a:r>
                        <a:rPr lang="ru-RU" sz="1050" i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r>
                        <a:rPr lang="ru-RU" sz="1050" i="1" baseline="-250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8,00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5,33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2,67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6,22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4,33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3,39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1,98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2,31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3,24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2,35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1,91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1,08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2,64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1,96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1,28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2,49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1,86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1,54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2,37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1,78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1,48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1,08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2,27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2,18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2,11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1,56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1,08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1,99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1,52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1,94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1,89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1,85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1,81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1,78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1,69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1,28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1,51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1,07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1,25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1,16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1,13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338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5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2814" marR="128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</a:tbl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66800" y="7203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Таблица 1. </a:t>
            </a:r>
          </a:p>
          <a:p>
            <a:pPr indent="180975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Значения коэффициентов расчетной нагрузки </a:t>
            </a:r>
            <a:r>
              <a:rPr lang="ru-RU" sz="1600" i="1" dirty="0" err="1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lang="ru-RU" sz="1600" i="1" baseline="-30000" dirty="0" err="1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ru-RU" sz="1600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indent="180975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для питающих сетей напряжением до 1000 В при </a:t>
            </a:r>
            <a:r>
              <a:rPr lang="ru-RU" sz="16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1600" i="1" baseline="-25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= 10 мин </a:t>
            </a:r>
          </a:p>
        </p:txBody>
      </p:sp>
    </p:spTree>
    <p:extLst>
      <p:ext uri="{BB962C8B-B14F-4D97-AF65-F5344CB8AC3E}">
        <p14:creationId xmlns:p14="http://schemas.microsoft.com/office/powerpoint/2010/main" val="15064215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52400"/>
            <a:ext cx="5181600" cy="6555228"/>
          </a:xfrm>
          <a:prstGeom prst="rect">
            <a:avLst/>
          </a:prstGeom>
          <a:noFill/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3400" y="2426731"/>
            <a:ext cx="3124200" cy="37856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Кривые коэффициента расчетных нагрузок </a:t>
            </a:r>
            <a:r>
              <a:rPr lang="ru-RU" sz="2400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sz="2400" i="1" baseline="-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различных коэффициентов использования 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sz="2400" i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зависимости от </a:t>
            </a:r>
            <a:r>
              <a:rPr lang="en-US" sz="24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ru-RU" sz="2400" i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(для постоянной времени нагрева </a:t>
            </a:r>
          </a:p>
          <a:p>
            <a:pPr indent="180975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lang="ru-RU" sz="2400" i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10 мин)</a:t>
            </a:r>
            <a:endParaRPr lang="ru-RU" sz="4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8145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762000"/>
          <a:ext cx="6934201" cy="2971801"/>
        </p:xfrm>
        <a:graphic>
          <a:graphicData uri="http://schemas.openxmlformats.org/drawingml/2006/table">
            <a:tbl>
              <a:tblPr/>
              <a:tblGrid>
                <a:gridCol w="1229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7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9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90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2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22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228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228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i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Courier New"/>
                        </a:rPr>
                        <a:t>n</a:t>
                      </a:r>
                      <a:r>
                        <a:rPr lang="ru-RU" sz="1400" i="1" baseline="-250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Courier New"/>
                        </a:rPr>
                        <a:t>э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Коэффициент использования </a:t>
                      </a:r>
                      <a:r>
                        <a:rPr lang="ru-RU" sz="1400" i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r>
                        <a:rPr lang="ru-RU" sz="1400" i="1" baseline="-250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0,6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 и более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8,00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5,33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4,00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2,67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2,00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1,60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1,33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1,14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5,01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3,44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2,69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1,9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1,52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1,24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1,11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2,94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2,17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1,42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1,23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1,14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1,08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2,28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1,73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1,46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1,19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1,06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1,04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0,97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1,31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1,12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1,02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0,98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0,96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0,94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0,93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6-8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1,2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0,96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0,94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0,93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0,92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0,91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9-10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1,1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0,97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0,91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10-25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25-50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Более 50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0,65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0,65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0,65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0,75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371600" y="4495800"/>
          <a:ext cx="7238999" cy="1600200"/>
        </p:xfrm>
        <a:graphic>
          <a:graphicData uri="http://schemas.openxmlformats.org/drawingml/2006/table">
            <a:tbl>
              <a:tblPr/>
              <a:tblGrid>
                <a:gridCol w="2302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3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1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55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55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Средневзвешенный коэффициент использования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присоединений 6 (10) кВ на сборных шинах РП, ГПП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2-4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5-8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9-25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Более 25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r>
                        <a:rPr lang="ru-RU" sz="1400" i="1" baseline="-250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baseline="-250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&lt;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0,9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0,8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0,75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0,7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0,3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r>
                        <a:rPr lang="ru-RU" sz="1400" i="1" baseline="-250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baseline="-250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&lt;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0,95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0,9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0,85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0,8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0,5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r>
                        <a:rPr lang="ru-RU" sz="1400" i="1" baseline="-250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baseline="-250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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1,0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0,95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0,9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0,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r>
                        <a:rPr lang="ru-RU" sz="1400" i="1" baseline="-250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400" baseline="-250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&gt;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1,0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1,0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0,95</a:t>
                      </a:r>
                      <a:endParaRPr lang="ru-RU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0,9</a:t>
                      </a:r>
                      <a:endParaRPr lang="ru-R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66800" y="3886200"/>
            <a:ext cx="7848600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3. Значение коэффициента одновременности </a:t>
            </a:r>
            <a:r>
              <a:rPr lang="ru-RU" sz="1600" i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sz="1600" i="1" baseline="-300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определения расчетной нагрузки на шинах 6 (10) кВ РП и ГПП</a:t>
            </a:r>
            <a:endParaRPr lang="ru-RU" sz="36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28478" y="136269"/>
            <a:ext cx="8115522" cy="584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2. Значения коэффициентов расчетной нагрузки </a:t>
            </a:r>
            <a:r>
              <a:rPr lang="ru-RU" sz="1600" i="1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lang="ru-RU" sz="1600" i="1" baseline="-300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шинах НН цеховых трансформаторов и для магистральных </a:t>
            </a:r>
            <a:r>
              <a:rPr lang="ru-RU" sz="1600" dirty="0" err="1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шинопроводов</a:t>
            </a:r>
            <a:r>
              <a:rPr lang="ru-RU" sz="16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напряжением до 1 кВ</a:t>
            </a:r>
            <a:endParaRPr lang="ru-RU" sz="1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23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3836" y="980728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В расчетах систем электроснабжения промышленных предприятий используются следующие значения электрических нагрузок:</a:t>
            </a:r>
          </a:p>
          <a:p>
            <a:r>
              <a:rPr lang="ru-RU" sz="2400" dirty="0"/>
              <a:t>а) средняя нагрузка за наиболее загруженную смену – для определения расчетной нагрузки и расхода электроэнергии;</a:t>
            </a:r>
          </a:p>
          <a:p>
            <a:r>
              <a:rPr lang="ru-RU" sz="2400" dirty="0"/>
              <a:t>б) расчетный получасовой максимум активной и реактивной мощности – для выбора элементов систем электроснабжения по нагреву, отклонению напряжения и экономическим соображениям;</a:t>
            </a:r>
          </a:p>
          <a:p>
            <a:r>
              <a:rPr lang="ru-RU" sz="2400" dirty="0"/>
              <a:t>в) пиковый ток – для определения колебаний напряжения, выбора устройств защиты и их </a:t>
            </a:r>
            <a:r>
              <a:rPr lang="ru-RU" sz="2400" dirty="0" err="1"/>
              <a:t>уставок</a:t>
            </a:r>
            <a:r>
              <a:rPr lang="ru-RU" sz="2400" dirty="0"/>
              <a:t>.</a:t>
            </a:r>
          </a:p>
        </p:txBody>
      </p:sp>
      <p:pic>
        <p:nvPicPr>
          <p:cNvPr id="6" name="Picture 2" descr="D:\Квадроцикл 8 Сл\top2.png">
            <a:extLst>
              <a:ext uri="{FF2B5EF4-FFF2-40B4-BE49-F238E27FC236}">
                <a16:creationId xmlns:a16="http://schemas.microsoft.com/office/drawing/2014/main" id="{5341CEC1-A396-4DF2-8842-8230A5518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E:\Аппаратная\logo101px.png">
            <a:extLst>
              <a:ext uri="{FF2B5EF4-FFF2-40B4-BE49-F238E27FC236}">
                <a16:creationId xmlns:a16="http://schemas.microsoft.com/office/drawing/2014/main" id="{BB525875-B868-4099-96A2-74630C3CC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40FC582-FFFD-4DD4-BD7B-52F09E1079B6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0692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0" y="157283"/>
            <a:ext cx="91440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расчетных нагрузок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средней мощности и коэффициенту формы графика нагрузок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124744"/>
            <a:ext cx="89289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В основе этого метода лежит равенство расчетной и среднеквадратичной нагрузок. Для групп приемников с повторно-кратковременным режимом работы принятое допущение справедливо во всех случаях. Оно приемлемо также для групп приемников с длительным режимом работы, когда число приемников в группе достаточно велико и отсутствуют мощные приемники, способные изменить равномерный групповой график нагрузок.</a:t>
            </a:r>
          </a:p>
          <a:p>
            <a:pPr algn="just"/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Данный метод может применяться для определения расчетной нагрузки 3УР-4УР. Расчетную нагрузку группы приемников определяют из выражения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75856" y="3501008"/>
            <a:ext cx="2304256" cy="83099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2400" baseline="-25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=К</a:t>
            </a:r>
            <a:r>
              <a:rPr lang="ru-RU" sz="2400" baseline="-25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ф,а</a:t>
            </a:r>
            <a:r>
              <a:rPr lang="ru-RU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2400" baseline="-25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ср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sz="2400" baseline="-25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24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=К</a:t>
            </a:r>
            <a:r>
              <a:rPr lang="ru-RU" sz="2400" baseline="-25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ф</a:t>
            </a:r>
            <a:r>
              <a:rPr lang="ru-RU" sz="24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,</a:t>
            </a:r>
            <a:r>
              <a:rPr lang="ru-RU" sz="2400" baseline="-25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24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sz="2400" baseline="-25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ср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4523636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Значения </a:t>
            </a:r>
            <a:r>
              <a:rPr lang="ru-RU" sz="16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К</a:t>
            </a:r>
            <a:r>
              <a:rPr lang="ru-RU" sz="1600" baseline="-250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ф</a:t>
            </a:r>
            <a:r>
              <a:rPr lang="ru-RU" sz="1600" baseline="-25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достаточно стабильны для цехов и заводов с </a:t>
            </a:r>
            <a:r>
              <a:rPr lang="ru-RU" sz="16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малоизменяющиейся</a:t>
            </a:r>
            <a:r>
              <a:rPr lang="ru-RU"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производительностью. Поэтому при проектировании можно пользоваться экспериментальными данными, полученными для аналогичных производств. Обычно коэффициент формы составляет 1-1,2. При этом наименьшие значения соответствуют высшим ступеням системы электроснабжения. Средние нагрузки за наиболее загруженную смену </a:t>
            </a:r>
            <a:r>
              <a:rPr lang="ru-RU" sz="16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Qср</a:t>
            </a:r>
            <a:r>
              <a:rPr lang="ru-RU"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16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Рср</a:t>
            </a:r>
            <a:r>
              <a:rPr lang="ru-RU" sz="16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определяют любым из способов: по установленной мощности и коэффициенту использования; по удельному расходу электроэнергии на единицу выпускаемой продукции; в условиях эксплуатации - по показаниям счетчиков активной и реактивной энергии.</a:t>
            </a:r>
          </a:p>
        </p:txBody>
      </p:sp>
    </p:spTree>
    <p:extLst>
      <p:ext uri="{BB962C8B-B14F-4D97-AF65-F5344CB8AC3E}">
        <p14:creationId xmlns:p14="http://schemas.microsoft.com/office/powerpoint/2010/main" val="17537995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0" y="-27383"/>
            <a:ext cx="91440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расчетных нагрузок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средней мощности и отклонению расчетной нагрузки от средней (статистический метод)</a:t>
            </a:r>
          </a:p>
        </p:txBody>
      </p:sp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0" y="1221715"/>
            <a:ext cx="9144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По этому методу расчетную нагрузку группы приемников определяют двумя интегральными показателями: средней нагрузкой </a:t>
            </a:r>
            <a:r>
              <a:rPr lang="ru-RU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baseline="-250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ср,Т</a:t>
            </a: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и среднеквадратичным отклонением </a:t>
            </a:r>
            <a:r>
              <a:rPr lang="el-GR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ru-RU" baseline="-250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ср,Т</a:t>
            </a: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из уравнения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где – </a:t>
            </a:r>
            <a:r>
              <a:rPr lang="el-GR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β</a:t>
            </a: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принятая кратность меры рассеяния, а индекс Т указывает на отношение величины к длительности интервала осреднения нагрузки.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группового графика средняя нагрузка при достаточно большом </a:t>
            </a:r>
            <a:r>
              <a:rPr lang="ru-RU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равна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ru-RU" sz="2400" baseline="-250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ср,Т</a:t>
            </a:r>
            <a:r>
              <a:rPr lang="ru-RU" sz="24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(р</a:t>
            </a:r>
            <a:r>
              <a:rPr lang="ru-RU" sz="2400" baseline="-25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+р</a:t>
            </a:r>
            <a:r>
              <a:rPr lang="ru-RU" sz="2400" baseline="-25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+...+р</a:t>
            </a:r>
            <a:r>
              <a:rPr lang="ru-RU" sz="2400" baseline="-25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24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)/</a:t>
            </a:r>
            <a:r>
              <a:rPr lang="ru-RU" sz="2400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</a:t>
            </a:r>
            <a:endParaRPr lang="ru-RU" sz="24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где </a:t>
            </a:r>
            <a:r>
              <a:rPr lang="ru-RU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- число отрезков длительностью Т=3Т</a:t>
            </a:r>
            <a:r>
              <a:rPr lang="ru-RU" baseline="-25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, на которое разбит групповой график нагрузки, построенный для достаточно длительного периода времени.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Среднеквадратическое отклонение для группового графика нагрузок определяют по формуле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Статистический метод позволяет определять расчетную нагрузку с любой принятой вероятностью ее появления. Применение этого метода целесообразно для определения нагрузок по отдельным группам и узлам приемников электроэнергии напряжением до 1 кВ (1УР-3УР).</a:t>
            </a:r>
          </a:p>
        </p:txBody>
      </p:sp>
      <p:pic>
        <p:nvPicPr>
          <p:cNvPr id="75778" name="Picture 2" descr="http://www.nirhtu.ru/external/electrics/IMAGE6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-974725"/>
            <a:ext cx="1390650" cy="238125"/>
          </a:xfrm>
          <a:prstGeom prst="rect">
            <a:avLst/>
          </a:prstGeom>
          <a:noFill/>
        </p:spPr>
      </p:pic>
      <p:pic>
        <p:nvPicPr>
          <p:cNvPr id="75779" name="Picture 3" descr="http://www.nirhtu.ru/external/electrics/IMAGE6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188" y="-700088"/>
            <a:ext cx="123825" cy="200025"/>
          </a:xfrm>
          <a:prstGeom prst="rect">
            <a:avLst/>
          </a:prstGeom>
          <a:noFill/>
        </p:spPr>
      </p:pic>
      <p:pic>
        <p:nvPicPr>
          <p:cNvPr id="75780" name="Picture 4" descr="http://www.nirhtu.ru/external/electrics/IMAGE6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4929255"/>
            <a:ext cx="6201416" cy="504056"/>
          </a:xfrm>
          <a:prstGeom prst="rect">
            <a:avLst/>
          </a:prstGeom>
          <a:noFill/>
        </p:spPr>
      </p:pic>
      <p:pic>
        <p:nvPicPr>
          <p:cNvPr id="75782" name="Picture 6" descr="http://www.nirhtu.ru/external/electrics/IMAGE6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904919"/>
            <a:ext cx="2736304" cy="4685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17097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0" y="1513235"/>
            <a:ext cx="91440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180975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Расчетная активная мощность цеха, предприятия в целом, выраженная через удельные показатели электропотребления, равна</a:t>
            </a:r>
            <a:endParaRPr lang="ru-RU" sz="2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indent="180975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i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180975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i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180975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b="1" i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indent="1809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где </a:t>
            </a:r>
            <a:r>
              <a:rPr lang="en-US" sz="2000" i="1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W</a:t>
            </a:r>
            <a:r>
              <a:rPr lang="ru-RU" sz="2000" i="1" baseline="-30000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уд</a:t>
            </a:r>
            <a:r>
              <a:rPr lang="ru-RU" sz="2000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- удельный расход электроэнергии на единицу продукции; </a:t>
            </a:r>
            <a:r>
              <a:rPr lang="ru-RU" sz="2000" i="1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</a:t>
            </a:r>
            <a:r>
              <a:rPr lang="ru-RU" sz="2000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- годовой выпуск продукции в натуральном выражении; </a:t>
            </a:r>
            <a:r>
              <a:rPr lang="ru-RU" sz="2000" i="1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lang="ru-RU" sz="2000" i="1" baseline="-30000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уд</a:t>
            </a:r>
            <a:r>
              <a:rPr lang="ru-RU" sz="2000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- удельная плотность максимальной нагрузки на 1 м</a:t>
            </a:r>
            <a:r>
              <a:rPr lang="ru-RU" sz="2000" baseline="30000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ru-RU" sz="2000" dirty="0">
                <a:solidFill>
                  <a:prstClr val="white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площади цеха, предприятия.</a:t>
            </a:r>
            <a:endParaRPr lang="ru-RU" sz="2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4994" name="Object 16" descr="Пергамент"/>
          <p:cNvGraphicFramePr>
            <a:graphicFrameLocks noChangeAspect="1"/>
          </p:cNvGraphicFramePr>
          <p:nvPr/>
        </p:nvGraphicFramePr>
        <p:xfrm>
          <a:off x="2411760" y="2348880"/>
          <a:ext cx="1851025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Формула" r:id="rId3" imgW="787320" imgH="444240" progId="Equation.3">
                  <p:embed/>
                </p:oleObj>
              </mc:Choice>
              <mc:Fallback>
                <p:oleObj name="Формула" r:id="rId3" imgW="7873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348880"/>
                        <a:ext cx="1851025" cy="1052512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6" descr="Пергамент"/>
          <p:cNvGraphicFramePr>
            <a:graphicFrameLocks noChangeAspect="1"/>
          </p:cNvGraphicFramePr>
          <p:nvPr/>
        </p:nvGraphicFramePr>
        <p:xfrm>
          <a:off x="4788024" y="2564904"/>
          <a:ext cx="1612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Формула" r:id="rId6" imgW="685800" imgH="241200" progId="Equation.3">
                  <p:embed/>
                </p:oleObj>
              </mc:Choice>
              <mc:Fallback>
                <p:oleObj name="Формула" r:id="rId6" imgW="685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2564904"/>
                        <a:ext cx="1612900" cy="571500"/>
                      </a:xfrm>
                      <a:prstGeom prst="rect">
                        <a:avLst/>
                      </a:prstGeom>
                      <a:blipFill dpi="0" rotWithShape="0">
                        <a:blip r:embed="rId5"/>
                        <a:srcRect/>
                        <a:tile tx="0" ty="0" sx="100000" sy="100000" flip="none" algn="tl"/>
                      </a:blip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0" y="-27384"/>
            <a:ext cx="914400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Определение расчетных нагрузок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удельному расходу электроэнергии на единицу продукции или по удельной нагрузке на единицу производственной площади.</a:t>
            </a:r>
          </a:p>
        </p:txBody>
      </p:sp>
    </p:spTree>
    <p:extLst>
      <p:ext uri="{BB962C8B-B14F-4D97-AF65-F5344CB8AC3E}">
        <p14:creationId xmlns:p14="http://schemas.microsoft.com/office/powerpoint/2010/main" val="4222185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246" y="551500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	Электрическая нагрузка может наблюдаться визуально по измерительным приборам. Регистрировать изменения нагрузки во времени можно самопишущим прибором (рис.1). В условиях эксплуатации изменение нагрузки по активной и реактивной мощности во времени записывают, как правило, в виде ступенчатой кривой, по показаниям счётчиков активной и реактивной энергии, снятым через одинаковые интервалы времени </a:t>
            </a:r>
            <a:r>
              <a:rPr lang="ru-RU" sz="2400" i="1" dirty="0" err="1"/>
              <a:t>t</a:t>
            </a:r>
            <a:r>
              <a:rPr lang="ru-RU" sz="2400" i="1" baseline="-25000" dirty="0" err="1"/>
              <a:t>и</a:t>
            </a:r>
            <a:r>
              <a:rPr lang="ru-RU" sz="2400" i="1" dirty="0"/>
              <a:t> </a:t>
            </a:r>
            <a:r>
              <a:rPr lang="ru-RU" sz="2400" dirty="0"/>
              <a:t>(рис. 2).</a:t>
            </a:r>
          </a:p>
        </p:txBody>
      </p:sp>
      <p:pic>
        <p:nvPicPr>
          <p:cNvPr id="6146" name="Picture 2" descr="http://www.dabarov.narod.ru/gosy/020.files/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1" y="3599554"/>
            <a:ext cx="4578363" cy="26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dabarov.narod.ru/gosy/020.files/image0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4934" y="3485068"/>
            <a:ext cx="4085880" cy="2711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63688" y="6021288"/>
            <a:ext cx="10801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рис.1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228184" y="6022389"/>
            <a:ext cx="8338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/>
              <a:t>рис.2</a:t>
            </a:r>
          </a:p>
        </p:txBody>
      </p:sp>
      <p:pic>
        <p:nvPicPr>
          <p:cNvPr id="7" name="Picture 2" descr="D:\Квадроцикл 8 Сл\top2.png">
            <a:extLst>
              <a:ext uri="{FF2B5EF4-FFF2-40B4-BE49-F238E27FC236}">
                <a16:creationId xmlns:a16="http://schemas.microsoft.com/office/drawing/2014/main" id="{3E19D026-CA30-479D-8D3D-DB3F243364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926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E:\Аппаратная\logo101px.png">
            <a:extLst>
              <a:ext uri="{FF2B5EF4-FFF2-40B4-BE49-F238E27FC236}">
                <a16:creationId xmlns:a16="http://schemas.microsoft.com/office/drawing/2014/main" id="{5E2B0644-B274-49C3-9C79-535C7706E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FE93FB4-73DC-4994-867F-BA8E223B89AA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623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457920" y="862408"/>
            <a:ext cx="8003232" cy="5133184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	</a:t>
            </a:r>
            <a:r>
              <a:rPr lang="ru-RU" b="1" dirty="0"/>
              <a:t>Номинальная мощность </a:t>
            </a:r>
            <a:r>
              <a:rPr lang="ru-RU" dirty="0"/>
              <a:t>приемника электроэнергии − это мощность, обозначенная в его паспорте. </a:t>
            </a:r>
          </a:p>
          <a:p>
            <a:pPr lvl="1" algn="just"/>
            <a:r>
              <a:rPr lang="ru-RU" dirty="0"/>
              <a:t>Паспортная мощность приемников повторно-кратковременного режима приводится к номинальной длительной мощности (к продолжительности включения </a:t>
            </a:r>
            <a:r>
              <a:rPr lang="ru-RU" i="1" dirty="0"/>
              <a:t>ПВ </a:t>
            </a:r>
            <a:r>
              <a:rPr lang="ru-RU" dirty="0"/>
              <a:t>= 100%):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2225CBBC-D423-473A-B850-90B81D14CA87}" type="slidenum">
              <a:rPr lang="ru-RU" smtClean="0"/>
              <a:t>5</a:t>
            </a:fld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7"/>
          <a:stretch/>
        </p:blipFill>
        <p:spPr bwMode="auto">
          <a:xfrm>
            <a:off x="355080" y="4427421"/>
            <a:ext cx="8208912" cy="187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D:\Квадроцикл 8 Сл\top2.png">
            <a:extLst>
              <a:ext uri="{FF2B5EF4-FFF2-40B4-BE49-F238E27FC236}">
                <a16:creationId xmlns:a16="http://schemas.microsoft.com/office/drawing/2014/main" id="{475140A7-AFFE-407D-9B01-853DC189C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E:\Аппаратная\logo101px.png">
            <a:extLst>
              <a:ext uri="{FF2B5EF4-FFF2-40B4-BE49-F238E27FC236}">
                <a16:creationId xmlns:a16="http://schemas.microsoft.com/office/drawing/2014/main" id="{D05CF6F9-F8C6-4051-A626-83D149BD0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475B924-97A4-4B6C-9E67-54FDFC4533B6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528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672080"/>
                <a:ext cx="8003232" cy="5997280"/>
              </a:xfrm>
            </p:spPr>
            <p:txBody>
              <a:bodyPr>
                <a:normAutofit fontScale="85000" lnSpcReduction="10000"/>
              </a:bodyPr>
              <a:lstStyle/>
              <a:p>
                <a:pPr algn="just"/>
                <a:r>
                  <a:rPr lang="ru-RU" dirty="0"/>
                  <a:t>	Групповая номинальная активная мощность − это сумма номинальных активных мощностей </a:t>
                </a:r>
                <a:r>
                  <a:rPr lang="ru-RU" i="1" dirty="0"/>
                  <a:t>n </a:t>
                </a:r>
                <a:r>
                  <a:rPr lang="ru-RU" dirty="0"/>
                  <a:t>отдельных рабочих ЭП: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b="0" i="1" smtClean="0">
                              <a:latin typeface="Cambria Math"/>
                            </a:rPr>
                            <m:t>Р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</a:rPr>
                            <m:t>ном</m:t>
                          </m:r>
                        </m:sub>
                      </m:sSub>
                      <m:r>
                        <a:rPr lang="ru-RU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ru-RU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/>
                                </a:rPr>
                                <m:t>ном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b="0" dirty="0"/>
              </a:p>
              <a:p>
                <a:r>
                  <a:rPr lang="ru-RU" dirty="0"/>
                  <a:t>Групповая номинальная реактивная мощность:</a:t>
                </a: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ru-RU" i="1">
                              <a:latin typeface="Cambria Math"/>
                            </a:rPr>
                            <m:t>ном</m:t>
                          </m:r>
                        </m:sub>
                      </m:sSub>
                      <m:r>
                        <a:rPr lang="ru-RU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ru-RU" i="1">
                                  <a:latin typeface="Cambria Math"/>
                                </a:rPr>
                                <m:t>ном 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(</a:t>
                </a:r>
                <a:r>
                  <a:rPr lang="ru-RU" dirty="0"/>
                  <a:t>Паспортная реактивная мощность приемника повторно-кратковременного режима приводится к</a:t>
                </a:r>
              </a:p>
              <a:p>
                <a:pPr marL="0" indent="0">
                  <a:buNone/>
                </a:pPr>
                <a:r>
                  <a:rPr lang="ru-RU" dirty="0"/>
                  <a:t>длительному режиму: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ном </m:t>
                        </m:r>
                      </m:sub>
                    </m:sSub>
                    <m:r>
                      <a:rPr lang="ru-RU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пасп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ru-RU" b="0" i="1" smtClean="0">
                                <a:latin typeface="Cambria Math"/>
                                <a:ea typeface="Cambria Math"/>
                              </a:rPr>
                              <m:t>ПВ</m:t>
                            </m:r>
                          </m:e>
                          <m:sub>
                            <m:r>
                              <a:rPr lang="ru-RU" b="0" i="1" smtClean="0">
                                <a:latin typeface="Cambria Math"/>
                                <a:ea typeface="Cambria Math"/>
                              </a:rPr>
                              <m:t>пасп</m:t>
                            </m:r>
                          </m:sub>
                        </m:sSub>
                      </m:e>
                    </m:rad>
                  </m:oMath>
                </a14:m>
                <a:r>
                  <a:rPr lang="ru-RU" dirty="0"/>
                  <a:t>.)</a:t>
                </a:r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pPr algn="just"/>
                <a:endParaRPr lang="ru-RU" dirty="0"/>
              </a:p>
              <a:p>
                <a:pPr algn="just"/>
                <a:endParaRPr lang="ru-RU" dirty="0"/>
              </a:p>
            </p:txBody>
          </p:sp>
        </mc:Choice>
        <mc:Fallback xmlns=""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672080"/>
                <a:ext cx="8003232" cy="5997280"/>
              </a:xfrm>
              <a:blipFill rotWithShape="1">
                <a:blip r:embed="rId3"/>
                <a:stretch>
                  <a:fillRect l="-1142" t="-813" r="-11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2225CBBC-D423-473A-B850-90B81D14CA87}" type="slidenum">
              <a:rPr lang="ru-RU" smtClean="0"/>
              <a:t>6</a:t>
            </a:fld>
            <a:endParaRPr lang="ru-RU" dirty="0"/>
          </a:p>
        </p:txBody>
      </p:sp>
      <p:pic>
        <p:nvPicPr>
          <p:cNvPr id="7" name="Picture 2" descr="D:\Квадроцикл 8 Сл\top2.png">
            <a:extLst>
              <a:ext uri="{FF2B5EF4-FFF2-40B4-BE49-F238E27FC236}">
                <a16:creationId xmlns:a16="http://schemas.microsoft.com/office/drawing/2014/main" id="{0956B47F-2156-45AE-9C6A-F4CA5F4C7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E:\Аппаратная\logo101px.png">
            <a:extLst>
              <a:ext uri="{FF2B5EF4-FFF2-40B4-BE49-F238E27FC236}">
                <a16:creationId xmlns:a16="http://schemas.microsoft.com/office/drawing/2014/main" id="{36C40E36-BA4E-4023-8086-2B21C4ACB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CA22B3B-1967-4D6F-AD64-7CAE17C73D1C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920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570384" y="868738"/>
            <a:ext cx="8003232" cy="513318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	График нагрузки ЭП – диаграмма изменения мощности (тока) электроустановки во времени.</a:t>
            </a:r>
          </a:p>
          <a:p>
            <a:pPr marL="365760" lvl="1" indent="0" algn="just">
              <a:buNone/>
            </a:pPr>
            <a:r>
              <a:rPr lang="ru-RU" dirty="0"/>
              <a:t>По виду фиксируемого параметра различают графики: </a:t>
            </a:r>
          </a:p>
          <a:p>
            <a:pPr lvl="1" algn="just"/>
            <a:r>
              <a:rPr lang="ru-RU" dirty="0"/>
              <a:t>активной Р, </a:t>
            </a:r>
          </a:p>
          <a:p>
            <a:pPr lvl="1" algn="just"/>
            <a:r>
              <a:rPr lang="ru-RU" dirty="0"/>
              <a:t>реактивной Q</a:t>
            </a:r>
            <a:r>
              <a:rPr lang="ru-RU" i="1" dirty="0"/>
              <a:t>,</a:t>
            </a:r>
            <a:r>
              <a:rPr lang="ru-RU" dirty="0"/>
              <a:t> </a:t>
            </a:r>
          </a:p>
          <a:p>
            <a:pPr lvl="1" algn="just"/>
            <a:r>
              <a:rPr lang="ru-RU" dirty="0"/>
              <a:t>полной (кажущейся) S мощностей, </a:t>
            </a:r>
          </a:p>
          <a:p>
            <a:pPr lvl="1" algn="just"/>
            <a:r>
              <a:rPr lang="ru-RU" dirty="0"/>
              <a:t>тока I. </a:t>
            </a:r>
          </a:p>
          <a:p>
            <a:pPr algn="just"/>
            <a:endParaRPr lang="ru-RU" dirty="0"/>
          </a:p>
          <a:p>
            <a:pPr marL="365760" lvl="1" indent="0" algn="just">
              <a:buNone/>
            </a:pPr>
            <a:r>
              <a:rPr lang="ru-RU" dirty="0"/>
              <a:t>По временному признаку графики разделяют: </a:t>
            </a:r>
          </a:p>
          <a:p>
            <a:pPr lvl="1" algn="just"/>
            <a:r>
              <a:rPr lang="ru-RU" dirty="0"/>
              <a:t>суточные (24 ч), </a:t>
            </a:r>
          </a:p>
          <a:p>
            <a:pPr lvl="1" algn="just"/>
            <a:r>
              <a:rPr lang="ru-RU" dirty="0"/>
              <a:t>сезонные, </a:t>
            </a:r>
          </a:p>
          <a:p>
            <a:pPr lvl="1"/>
            <a:r>
              <a:rPr lang="ru-RU" dirty="0"/>
              <a:t>годовые.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2225CBBC-D423-473A-B850-90B81D14CA87}" type="slidenum">
              <a:rPr lang="ru-RU" smtClean="0"/>
              <a:t>7</a:t>
            </a:fld>
            <a:endParaRPr lang="ru-RU" dirty="0"/>
          </a:p>
        </p:txBody>
      </p:sp>
      <p:pic>
        <p:nvPicPr>
          <p:cNvPr id="8" name="Picture 2" descr="D:\Квадроцикл 8 Сл\top2.png">
            <a:extLst>
              <a:ext uri="{FF2B5EF4-FFF2-40B4-BE49-F238E27FC236}">
                <a16:creationId xmlns:a16="http://schemas.microsoft.com/office/drawing/2014/main" id="{2CB7DC82-227B-4AD3-A9C8-50FDAC089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E:\Аппаратная\logo101px.png">
            <a:extLst>
              <a:ext uri="{FF2B5EF4-FFF2-40B4-BE49-F238E27FC236}">
                <a16:creationId xmlns:a16="http://schemas.microsoft.com/office/drawing/2014/main" id="{B9B60B6A-D4E1-4C96-8A7B-0FD7B0C64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52AE9C2-6162-4668-962D-93C804D671A0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618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992888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Суточные графики активной нагрузки потребителя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340768"/>
                <a:ext cx="8003232" cy="5133184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r>
                  <a:rPr lang="ru-RU" dirty="0"/>
                  <a:t>Реактивное потребление: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𝑡𝑔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r>
                  <a:rPr lang="ru-RU" dirty="0"/>
                  <a:t>	</a:t>
                </a:r>
              </a:p>
            </p:txBody>
          </p:sp>
        </mc:Choice>
        <mc:Fallback xmlns=""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340768"/>
                <a:ext cx="8003232" cy="5133184"/>
              </a:xfrm>
              <a:blipFill rotWithShape="1">
                <a:blip r:embed="rId3"/>
                <a:stretch>
                  <a:fillRect l="-11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2225CBBC-D423-473A-B850-90B81D14CA87}" type="slidenum">
              <a:rPr lang="ru-RU" smtClean="0"/>
              <a:t>8</a:t>
            </a:fld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435" y="1704975"/>
            <a:ext cx="6801941" cy="383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D:\Квадроцикл 8 Сл\top2.png">
            <a:extLst>
              <a:ext uri="{FF2B5EF4-FFF2-40B4-BE49-F238E27FC236}">
                <a16:creationId xmlns:a16="http://schemas.microsoft.com/office/drawing/2014/main" id="{F14E7CC0-5A79-41EE-9693-612F30A16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E:\Аппаратная\logo101px.png">
            <a:extLst>
              <a:ext uri="{FF2B5EF4-FFF2-40B4-BE49-F238E27FC236}">
                <a16:creationId xmlns:a16="http://schemas.microsoft.com/office/drawing/2014/main" id="{B49E37D3-AD35-4B40-AEE0-CB266F62B2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0BB091F-7A67-400B-A4D2-2BCB0D716BBF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982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764704"/>
            <a:ext cx="3312368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Суточные графики нагрузки потребителя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5508104" y="1124744"/>
                <a:ext cx="2952328" cy="3312368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endParaRPr lang="ru-RU" dirty="0"/>
              </a:p>
              <a:p>
                <a:pPr marL="0" indent="0" algn="just">
                  <a:buNone/>
                </a:pPr>
                <a:endParaRPr lang="ru-RU" dirty="0"/>
              </a:p>
              <a:p>
                <a:pPr marL="0" indent="0" algn="ctr">
                  <a:buNone/>
                </a:pPr>
                <a:r>
                  <a:rPr lang="ru-RU" dirty="0"/>
                  <a:t>Полная мощность: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dirty="0"/>
                  <a:t>	</a:t>
                </a:r>
              </a:p>
            </p:txBody>
          </p:sp>
        </mc:Choice>
        <mc:Fallback xmlns="">
          <p:sp>
            <p:nvSpPr>
              <p:cNvPr id="6" name="Объект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5508104" y="1124744"/>
                <a:ext cx="2952328" cy="3312368"/>
              </a:xfrm>
              <a:blipFill rotWithShape="1">
                <a:blip r:embed="rId3"/>
                <a:stretch>
                  <a:fillRect l="-2273" r="-53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Номер слайда 4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2225CBBC-D423-473A-B850-90B81D14CA87}" type="slidenum">
              <a:rPr lang="ru-RU" smtClean="0"/>
              <a:t>9</a:t>
            </a:fld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05569"/>
            <a:ext cx="4371975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D:\Квадроцикл 8 Сл\top2.png">
            <a:extLst>
              <a:ext uri="{FF2B5EF4-FFF2-40B4-BE49-F238E27FC236}">
                <a16:creationId xmlns:a16="http://schemas.microsoft.com/office/drawing/2014/main" id="{BB0DEABC-A6B3-46A7-BF16-AF09BA502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588"/>
            <a:ext cx="9144000" cy="582378"/>
          </a:xfrm>
          <a:prstGeom prst="rect">
            <a:avLst/>
          </a:prstGeom>
          <a:ln>
            <a:noFill/>
          </a:ln>
          <a:effectLst>
            <a:outerShdw blurRad="114300" dir="5400000" algn="tl" rotWithShape="0">
              <a:srgbClr val="33333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E:\Аппаратная\logo101px.png">
            <a:extLst>
              <a:ext uri="{FF2B5EF4-FFF2-40B4-BE49-F238E27FC236}">
                <a16:creationId xmlns:a16="http://schemas.microsoft.com/office/drawing/2014/main" id="{D5449C22-1274-4543-B2F2-D7F54EDC1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424" y="-17926"/>
            <a:ext cx="648072" cy="53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07B63AA-5118-4476-99A9-2662C23DC9B0}"/>
              </a:ext>
            </a:extLst>
          </p:cNvPr>
          <p:cNvSpPr/>
          <p:nvPr/>
        </p:nvSpPr>
        <p:spPr>
          <a:xfrm>
            <a:off x="2288071" y="52983"/>
            <a:ext cx="42798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электрических нагрузок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1328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2704</Words>
  <Application>Microsoft Office PowerPoint</Application>
  <PresentationFormat>Экран (4:3)</PresentationFormat>
  <Paragraphs>704</Paragraphs>
  <Slides>32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32</vt:i4>
      </vt:variant>
    </vt:vector>
  </HeadingPairs>
  <TitlesOfParts>
    <vt:vector size="45" baseType="lpstr">
      <vt:lpstr>Arial</vt:lpstr>
      <vt:lpstr>Calibri</vt:lpstr>
      <vt:lpstr>Cambria</vt:lpstr>
      <vt:lpstr>Cambria Math</vt:lpstr>
      <vt:lpstr>Century Gothic</vt:lpstr>
      <vt:lpstr>Times New Roman</vt:lpstr>
      <vt:lpstr>Verdana</vt:lpstr>
      <vt:lpstr>Wingdings</vt:lpstr>
      <vt:lpstr>Wingdings 2</vt:lpstr>
      <vt:lpstr>Тема Office</vt:lpstr>
      <vt:lpstr>Яркая</vt:lpstr>
      <vt:lpstr>Document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Суточные графики активной нагрузки потребителя</vt:lpstr>
      <vt:lpstr> Суточные графики нагрузки потребителя</vt:lpstr>
      <vt:lpstr> Годовой график  продолжительности нагрузок</vt:lpstr>
      <vt:lpstr>Презентация PowerPoint</vt:lpstr>
      <vt:lpstr> Индивидуальные графики</vt:lpstr>
      <vt:lpstr>Периодический</vt:lpstr>
      <vt:lpstr>Циклический</vt:lpstr>
      <vt:lpstr>Нециклический</vt:lpstr>
      <vt:lpstr>Нерегулярный</vt:lpstr>
      <vt:lpstr>Групповые графики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2</dc:title>
  <dc:creator>Admin</dc:creator>
  <cp:lastModifiedBy>you</cp:lastModifiedBy>
  <cp:revision>10</cp:revision>
  <dcterms:created xsi:type="dcterms:W3CDTF">2018-09-09T13:07:20Z</dcterms:created>
  <dcterms:modified xsi:type="dcterms:W3CDTF">2022-04-11T10:03:42Z</dcterms:modified>
</cp:coreProperties>
</file>