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35"/>
  </p:notesMasterIdLst>
  <p:sldIdLst>
    <p:sldId id="257" r:id="rId3"/>
    <p:sldId id="299" r:id="rId4"/>
    <p:sldId id="306" r:id="rId5"/>
    <p:sldId id="307" r:id="rId6"/>
    <p:sldId id="300" r:id="rId7"/>
    <p:sldId id="301" r:id="rId8"/>
    <p:sldId id="302" r:id="rId9"/>
    <p:sldId id="303" r:id="rId10"/>
    <p:sldId id="304" r:id="rId11"/>
    <p:sldId id="305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71" r:id="rId20"/>
    <p:sldId id="272" r:id="rId21"/>
    <p:sldId id="275" r:id="rId22"/>
    <p:sldId id="276" r:id="rId23"/>
    <p:sldId id="285" r:id="rId24"/>
    <p:sldId id="286" r:id="rId25"/>
    <p:sldId id="287" r:id="rId26"/>
    <p:sldId id="289" r:id="rId27"/>
    <p:sldId id="290" r:id="rId28"/>
    <p:sldId id="292" r:id="rId29"/>
    <p:sldId id="293" r:id="rId30"/>
    <p:sldId id="294" r:id="rId31"/>
    <p:sldId id="296" r:id="rId32"/>
    <p:sldId id="297" r:id="rId33"/>
    <p:sldId id="298" r:id="rId3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123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7" Type="http://schemas.openxmlformats.org/officeDocument/2006/relationships/image" Target="../media/image20.wmf"/><Relationship Id="rId2" Type="http://schemas.openxmlformats.org/officeDocument/2006/relationships/image" Target="../media/image15.wmf"/><Relationship Id="rId1" Type="http://schemas.openxmlformats.org/officeDocument/2006/relationships/image" Target="../media/image14.emf"/><Relationship Id="rId6" Type="http://schemas.openxmlformats.org/officeDocument/2006/relationships/image" Target="../media/image19.wmf"/><Relationship Id="rId5" Type="http://schemas.openxmlformats.org/officeDocument/2006/relationships/image" Target="../media/image18.wmf"/><Relationship Id="rId4" Type="http://schemas.openxmlformats.org/officeDocument/2006/relationships/image" Target="../media/image17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image" Target="../media/image21.emf"/><Relationship Id="rId6" Type="http://schemas.openxmlformats.org/officeDocument/2006/relationships/image" Target="../media/image26.wmf"/><Relationship Id="rId5" Type="http://schemas.openxmlformats.org/officeDocument/2006/relationships/image" Target="../media/image25.wmf"/><Relationship Id="rId4" Type="http://schemas.openxmlformats.org/officeDocument/2006/relationships/image" Target="../media/image24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2" Type="http://schemas.openxmlformats.org/officeDocument/2006/relationships/image" Target="../media/image28.wmf"/><Relationship Id="rId1" Type="http://schemas.openxmlformats.org/officeDocument/2006/relationships/image" Target="../media/image27.emf"/><Relationship Id="rId5" Type="http://schemas.openxmlformats.org/officeDocument/2006/relationships/image" Target="../media/image30.wmf"/><Relationship Id="rId4" Type="http://schemas.openxmlformats.org/officeDocument/2006/relationships/image" Target="../media/image22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32.wmf"/><Relationship Id="rId2" Type="http://schemas.openxmlformats.org/officeDocument/2006/relationships/image" Target="../media/image28.wmf"/><Relationship Id="rId1" Type="http://schemas.openxmlformats.org/officeDocument/2006/relationships/image" Target="../media/image31.emf"/><Relationship Id="rId5" Type="http://schemas.openxmlformats.org/officeDocument/2006/relationships/image" Target="../media/image33.wmf"/><Relationship Id="rId4" Type="http://schemas.openxmlformats.org/officeDocument/2006/relationships/image" Target="../media/image22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40.wmf"/><Relationship Id="rId1" Type="http://schemas.openxmlformats.org/officeDocument/2006/relationships/image" Target="../media/image39.jpeg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44.wmf"/><Relationship Id="rId1" Type="http://schemas.openxmlformats.org/officeDocument/2006/relationships/image" Target="../media/image39.jpeg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51.wmf"/><Relationship Id="rId2" Type="http://schemas.openxmlformats.org/officeDocument/2006/relationships/image" Target="../media/image50.wmf"/><Relationship Id="rId1" Type="http://schemas.openxmlformats.org/officeDocument/2006/relationships/image" Target="../media/image39.jpe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C3A8D4-17F3-410A-8523-F476CDD3D7C9}" type="datetimeFigureOut">
              <a:rPr lang="ru-RU" smtClean="0"/>
              <a:t>11.04.2022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398A6E-5C02-4ECF-90FD-5E107EAD5A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62551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6D165F-AC20-4724-AC77-690554F43DDB}" type="slidenum">
              <a:rPr lang="ru-RU" smtClean="0"/>
              <a:t>2</a:t>
            </a:fld>
            <a:endParaRPr lang="ru-RU" dirty="0"/>
          </a:p>
        </p:txBody>
      </p:sp>
      <p:sp>
        <p:nvSpPr>
          <p:cNvPr id="5" name="Верхний колонтитул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ru-RU" dirty="0"/>
              <a:t>Основные положения курса</a:t>
            </a:r>
          </a:p>
        </p:txBody>
      </p:sp>
    </p:spTree>
    <p:extLst>
      <p:ext uri="{BB962C8B-B14F-4D97-AF65-F5344CB8AC3E}">
        <p14:creationId xmlns:p14="http://schemas.microsoft.com/office/powerpoint/2010/main" val="14791827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6D165F-AC20-4724-AC77-690554F43DDB}" type="slidenum">
              <a:rPr lang="ru-RU" smtClean="0"/>
              <a:t>5</a:t>
            </a:fld>
            <a:endParaRPr lang="ru-RU" dirty="0"/>
          </a:p>
        </p:txBody>
      </p:sp>
      <p:sp>
        <p:nvSpPr>
          <p:cNvPr id="5" name="Верхний колонтитул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ru-RU" dirty="0"/>
              <a:t>Основные положения курса</a:t>
            </a:r>
          </a:p>
        </p:txBody>
      </p:sp>
    </p:spTree>
    <p:extLst>
      <p:ext uri="{BB962C8B-B14F-4D97-AF65-F5344CB8AC3E}">
        <p14:creationId xmlns:p14="http://schemas.microsoft.com/office/powerpoint/2010/main" val="14791827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6D165F-AC20-4724-AC77-690554F43DDB}" type="slidenum">
              <a:rPr lang="ru-RU" smtClean="0"/>
              <a:t>6</a:t>
            </a:fld>
            <a:endParaRPr lang="ru-RU" dirty="0"/>
          </a:p>
        </p:txBody>
      </p:sp>
      <p:sp>
        <p:nvSpPr>
          <p:cNvPr id="5" name="Верхний колонтитул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ru-RU" dirty="0"/>
              <a:t>Основные положения курса</a:t>
            </a:r>
          </a:p>
        </p:txBody>
      </p:sp>
    </p:spTree>
    <p:extLst>
      <p:ext uri="{BB962C8B-B14F-4D97-AF65-F5344CB8AC3E}">
        <p14:creationId xmlns:p14="http://schemas.microsoft.com/office/powerpoint/2010/main" val="14791827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6D165F-AC20-4724-AC77-690554F43DDB}" type="slidenum">
              <a:rPr lang="ru-RU" smtClean="0"/>
              <a:t>7</a:t>
            </a:fld>
            <a:endParaRPr lang="ru-RU" dirty="0"/>
          </a:p>
        </p:txBody>
      </p:sp>
      <p:sp>
        <p:nvSpPr>
          <p:cNvPr id="5" name="Верхний колонтитул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ru-RU" dirty="0"/>
              <a:t>Основные положения курса</a:t>
            </a:r>
          </a:p>
        </p:txBody>
      </p:sp>
    </p:spTree>
    <p:extLst>
      <p:ext uri="{BB962C8B-B14F-4D97-AF65-F5344CB8AC3E}">
        <p14:creationId xmlns:p14="http://schemas.microsoft.com/office/powerpoint/2010/main" val="14791827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6D165F-AC20-4724-AC77-690554F43DDB}" type="slidenum">
              <a:rPr lang="ru-RU" smtClean="0"/>
              <a:t>8</a:t>
            </a:fld>
            <a:endParaRPr lang="ru-RU" dirty="0"/>
          </a:p>
        </p:txBody>
      </p:sp>
      <p:sp>
        <p:nvSpPr>
          <p:cNvPr id="5" name="Верхний колонтитул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ru-RU" dirty="0"/>
              <a:t>Основные положения курса</a:t>
            </a:r>
          </a:p>
        </p:txBody>
      </p:sp>
    </p:spTree>
    <p:extLst>
      <p:ext uri="{BB962C8B-B14F-4D97-AF65-F5344CB8AC3E}">
        <p14:creationId xmlns:p14="http://schemas.microsoft.com/office/powerpoint/2010/main" val="147918273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6D165F-AC20-4724-AC77-690554F43DDB}" type="slidenum">
              <a:rPr lang="ru-RU" smtClean="0"/>
              <a:t>9</a:t>
            </a:fld>
            <a:endParaRPr lang="ru-RU" dirty="0"/>
          </a:p>
        </p:txBody>
      </p:sp>
      <p:sp>
        <p:nvSpPr>
          <p:cNvPr id="5" name="Верхний колонтитул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ru-RU" dirty="0"/>
              <a:t>Основные положения курса</a:t>
            </a:r>
          </a:p>
        </p:txBody>
      </p:sp>
    </p:spTree>
    <p:extLst>
      <p:ext uri="{BB962C8B-B14F-4D97-AF65-F5344CB8AC3E}">
        <p14:creationId xmlns:p14="http://schemas.microsoft.com/office/powerpoint/2010/main" val="147918273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6D165F-AC20-4724-AC77-690554F43DDB}" type="slidenum">
              <a:rPr lang="ru-RU" smtClean="0"/>
              <a:t>10</a:t>
            </a:fld>
            <a:endParaRPr lang="ru-RU" dirty="0"/>
          </a:p>
        </p:txBody>
      </p:sp>
      <p:sp>
        <p:nvSpPr>
          <p:cNvPr id="5" name="Верхний колонтитул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ru-RU" dirty="0"/>
              <a:t>Основные положения курса</a:t>
            </a:r>
          </a:p>
        </p:txBody>
      </p:sp>
    </p:spTree>
    <p:extLst>
      <p:ext uri="{BB962C8B-B14F-4D97-AF65-F5344CB8AC3E}">
        <p14:creationId xmlns:p14="http://schemas.microsoft.com/office/powerpoint/2010/main" val="14791827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E2100-9DEC-437E-9A16-B28920396E78}" type="datetimeFigureOut">
              <a:rPr lang="ru-RU" smtClean="0"/>
              <a:t>11.04.2022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CF928-DC44-477D-B0CE-F2664C68F3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58446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E2100-9DEC-437E-9A16-B28920396E78}" type="datetimeFigureOut">
              <a:rPr lang="ru-RU" smtClean="0"/>
              <a:t>11.04.2022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CF928-DC44-477D-B0CE-F2664C68F3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8070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E2100-9DEC-437E-9A16-B28920396E78}" type="datetimeFigureOut">
              <a:rPr lang="ru-RU" smtClean="0"/>
              <a:t>11.04.2022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CF928-DC44-477D-B0CE-F2664C68F3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58789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5B106E36-FD25-4E2D-B0AA-010F637433A0}" type="datetimeFigureOut">
              <a:rPr lang="ru-RU" smtClean="0">
                <a:solidFill>
                  <a:prstClr val="white"/>
                </a:solidFill>
              </a:rPr>
              <a:pPr/>
              <a:t>11.04.2022</a:t>
            </a:fld>
            <a:endParaRPr lang="ru-RU">
              <a:solidFill>
                <a:prstClr val="white"/>
              </a:solidFill>
            </a:endParaRPr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>
              <a:solidFill>
                <a:prstClr val="white"/>
              </a:solidFill>
            </a:endParaRPr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51083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white"/>
                </a:solidFill>
              </a:rPr>
              <a:pPr/>
              <a:t>11.04.2022</a:t>
            </a:fld>
            <a:endParaRPr lang="ru-RU">
              <a:solidFill>
                <a:prstClr val="white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>
              <a:solidFill>
                <a:prstClr val="white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55166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white"/>
                </a:solidFill>
              </a:rPr>
              <a:pPr/>
              <a:t>11.04.2022</a:t>
            </a:fld>
            <a:endParaRPr lang="ru-RU">
              <a:solidFill>
                <a:prstClr val="white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>
              <a:solidFill>
                <a:prstClr val="white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725C68B6-61C2-468F-89AB-4B9F7531AA68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>
              <a:solidFill>
                <a:prstClr val="white"/>
              </a:solidFill>
            </a:endParaRP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136918039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white"/>
                </a:solidFill>
              </a:rPr>
              <a:pPr/>
              <a:t>11.04.2022</a:t>
            </a:fld>
            <a:endParaRPr lang="ru-RU">
              <a:solidFill>
                <a:prstClr val="white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>
              <a:solidFill>
                <a:prstClr val="white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25C68B6-61C2-468F-89AB-4B9F7531AA68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062995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white"/>
                </a:solidFill>
              </a:rPr>
              <a:pPr/>
              <a:t>11.04.2022</a:t>
            </a:fld>
            <a:endParaRPr lang="ru-RU">
              <a:solidFill>
                <a:prstClr val="white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>
              <a:solidFill>
                <a:prstClr val="white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249276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white"/>
                </a:solidFill>
              </a:rPr>
              <a:pPr/>
              <a:t>11.04.2022</a:t>
            </a:fld>
            <a:endParaRPr lang="ru-RU">
              <a:solidFill>
                <a:prstClr val="white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white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946602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white"/>
                </a:solidFill>
              </a:rPr>
              <a:pPr/>
              <a:t>11.04.2022</a:t>
            </a:fld>
            <a:endParaRPr lang="ru-RU">
              <a:solidFill>
                <a:prstClr val="white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>
              <a:solidFill>
                <a:prstClr val="white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25C68B6-61C2-468F-89AB-4B9F7531AA68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564327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5B106E36-FD25-4E2D-B0AA-010F637433A0}" type="datetimeFigureOut">
              <a:rPr lang="ru-RU" smtClean="0">
                <a:solidFill>
                  <a:prstClr val="white"/>
                </a:solidFill>
              </a:rPr>
              <a:pPr/>
              <a:t>11.04.2022</a:t>
            </a:fld>
            <a:endParaRPr lang="ru-RU">
              <a:solidFill>
                <a:prstClr val="white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>
              <a:solidFill>
                <a:prstClr val="white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725C68B6-61C2-468F-89AB-4B9F7531AA68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282054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E2100-9DEC-437E-9A16-B28920396E78}" type="datetimeFigureOut">
              <a:rPr lang="ru-RU" smtClean="0"/>
              <a:t>11.04.2022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CF928-DC44-477D-B0CE-F2664C68F3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708760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5B106E36-FD25-4E2D-B0AA-010F637433A0}" type="datetimeFigureOut">
              <a:rPr lang="ru-RU" smtClean="0">
                <a:solidFill>
                  <a:prstClr val="white"/>
                </a:solidFill>
              </a:rPr>
              <a:pPr/>
              <a:t>11.04.2022</a:t>
            </a:fld>
            <a:endParaRPr lang="ru-RU">
              <a:solidFill>
                <a:prstClr val="white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>
              <a:solidFill>
                <a:prstClr val="white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725C68B6-61C2-468F-89AB-4B9F7531AA68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047382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white"/>
                </a:solidFill>
              </a:rPr>
              <a:pPr/>
              <a:t>11.04.2022</a:t>
            </a:fld>
            <a:endParaRPr lang="ru-RU">
              <a:solidFill>
                <a:prstClr val="white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white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75740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white"/>
                </a:solidFill>
              </a:rPr>
              <a:pPr/>
              <a:t>11.04.2022</a:t>
            </a:fld>
            <a:endParaRPr lang="ru-RU">
              <a:solidFill>
                <a:prstClr val="white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white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83054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E2100-9DEC-437E-9A16-B28920396E78}" type="datetimeFigureOut">
              <a:rPr lang="ru-RU" smtClean="0"/>
              <a:t>11.04.2022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CF928-DC44-477D-B0CE-F2664C68F3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36078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E2100-9DEC-437E-9A16-B28920396E78}" type="datetimeFigureOut">
              <a:rPr lang="ru-RU" smtClean="0"/>
              <a:t>11.04.2022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CF928-DC44-477D-B0CE-F2664C68F3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47999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E2100-9DEC-437E-9A16-B28920396E78}" type="datetimeFigureOut">
              <a:rPr lang="ru-RU" smtClean="0"/>
              <a:t>11.04.2022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CF928-DC44-477D-B0CE-F2664C68F3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90130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E2100-9DEC-437E-9A16-B28920396E78}" type="datetimeFigureOut">
              <a:rPr lang="ru-RU" smtClean="0"/>
              <a:t>11.04.2022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CF928-DC44-477D-B0CE-F2664C68F3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2763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E2100-9DEC-437E-9A16-B28920396E78}" type="datetimeFigureOut">
              <a:rPr lang="ru-RU" smtClean="0"/>
              <a:t>11.04.2022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CF928-DC44-477D-B0CE-F2664C68F3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66845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E2100-9DEC-437E-9A16-B28920396E78}" type="datetimeFigureOut">
              <a:rPr lang="ru-RU" smtClean="0"/>
              <a:t>11.04.2022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CF928-DC44-477D-B0CE-F2664C68F3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37377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E2100-9DEC-437E-9A16-B28920396E78}" type="datetimeFigureOut">
              <a:rPr lang="ru-RU" smtClean="0"/>
              <a:t>11.04.2022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CF928-DC44-477D-B0CE-F2664C68F3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79996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3E2100-9DEC-437E-9A16-B28920396E78}" type="datetimeFigureOut">
              <a:rPr lang="ru-RU" smtClean="0"/>
              <a:t>11.04.2022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4CF928-DC44-477D-B0CE-F2664C68F3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4100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5B106E36-FD25-4E2D-B0AA-010F637433A0}" type="datetimeFigureOut">
              <a:rPr lang="ru-RU" smtClean="0">
                <a:solidFill>
                  <a:prstClr val="white"/>
                </a:solidFill>
              </a:rPr>
              <a:pPr/>
              <a:t>11.04.2022</a:t>
            </a:fld>
            <a:endParaRPr lang="ru-RU">
              <a:solidFill>
                <a:prstClr val="white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>
              <a:solidFill>
                <a:prstClr val="white"/>
              </a:solidFill>
            </a:endParaRPr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725C68B6-61C2-468F-89AB-4B9F7531AA68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892631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13" Type="http://schemas.openxmlformats.org/officeDocument/2006/relationships/oleObject" Target="../embeddings/oleObject6.bin"/><Relationship Id="rId18" Type="http://schemas.openxmlformats.org/officeDocument/2006/relationships/image" Target="../media/image3.png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18.wmf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0.wmf"/><Relationship Id="rId1" Type="http://schemas.openxmlformats.org/officeDocument/2006/relationships/vmlDrawing" Target="../drawings/vmlDrawing1.vml"/><Relationship Id="rId6" Type="http://schemas.openxmlformats.org/officeDocument/2006/relationships/image" Target="../media/image15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5" Type="http://schemas.openxmlformats.org/officeDocument/2006/relationships/oleObject" Target="../embeddings/oleObject7.bin"/><Relationship Id="rId10" Type="http://schemas.openxmlformats.org/officeDocument/2006/relationships/image" Target="../media/image17.wmf"/><Relationship Id="rId4" Type="http://schemas.openxmlformats.org/officeDocument/2006/relationships/image" Target="../media/image14.e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19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wmf"/><Relationship Id="rId13" Type="http://schemas.openxmlformats.org/officeDocument/2006/relationships/oleObject" Target="../embeddings/oleObject13.bin"/><Relationship Id="rId3" Type="http://schemas.openxmlformats.org/officeDocument/2006/relationships/oleObject" Target="../embeddings/oleObject8.bin"/><Relationship Id="rId7" Type="http://schemas.openxmlformats.org/officeDocument/2006/relationships/oleObject" Target="../embeddings/oleObject10.bin"/><Relationship Id="rId12" Type="http://schemas.openxmlformats.org/officeDocument/2006/relationships/image" Target="../media/image25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vmlDrawing" Target="../drawings/vmlDrawing2.vml"/><Relationship Id="rId6" Type="http://schemas.openxmlformats.org/officeDocument/2006/relationships/image" Target="../media/image22.wmf"/><Relationship Id="rId11" Type="http://schemas.openxmlformats.org/officeDocument/2006/relationships/oleObject" Target="../embeddings/oleObject12.bin"/><Relationship Id="rId5" Type="http://schemas.openxmlformats.org/officeDocument/2006/relationships/oleObject" Target="../embeddings/oleObject9.bin"/><Relationship Id="rId15" Type="http://schemas.openxmlformats.org/officeDocument/2006/relationships/image" Target="../media/image4.png"/><Relationship Id="rId10" Type="http://schemas.openxmlformats.org/officeDocument/2006/relationships/image" Target="../media/image24.wmf"/><Relationship Id="rId4" Type="http://schemas.openxmlformats.org/officeDocument/2006/relationships/image" Target="../media/image21.emf"/><Relationship Id="rId9" Type="http://schemas.openxmlformats.org/officeDocument/2006/relationships/oleObject" Target="../embeddings/oleObject11.bin"/><Relationship Id="rId14" Type="http://schemas.openxmlformats.org/officeDocument/2006/relationships/image" Target="../media/image26.w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wmf"/><Relationship Id="rId13" Type="http://schemas.openxmlformats.org/officeDocument/2006/relationships/image" Target="../media/image4.png"/><Relationship Id="rId3" Type="http://schemas.openxmlformats.org/officeDocument/2006/relationships/oleObject" Target="../embeddings/oleObject14.bin"/><Relationship Id="rId7" Type="http://schemas.openxmlformats.org/officeDocument/2006/relationships/oleObject" Target="../embeddings/oleObject16.bin"/><Relationship Id="rId12" Type="http://schemas.openxmlformats.org/officeDocument/2006/relationships/image" Target="../media/image30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28.wmf"/><Relationship Id="rId11" Type="http://schemas.openxmlformats.org/officeDocument/2006/relationships/oleObject" Target="../embeddings/oleObject18.bin"/><Relationship Id="rId5" Type="http://schemas.openxmlformats.org/officeDocument/2006/relationships/oleObject" Target="../embeddings/oleObject15.bin"/><Relationship Id="rId10" Type="http://schemas.openxmlformats.org/officeDocument/2006/relationships/image" Target="../media/image22.wmf"/><Relationship Id="rId4" Type="http://schemas.openxmlformats.org/officeDocument/2006/relationships/image" Target="../media/image27.emf"/><Relationship Id="rId9" Type="http://schemas.openxmlformats.org/officeDocument/2006/relationships/oleObject" Target="../embeddings/oleObject17.bin"/><Relationship Id="rId14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wmf"/><Relationship Id="rId13" Type="http://schemas.openxmlformats.org/officeDocument/2006/relationships/image" Target="../media/image4.png"/><Relationship Id="rId3" Type="http://schemas.openxmlformats.org/officeDocument/2006/relationships/oleObject" Target="../embeddings/oleObject19.bin"/><Relationship Id="rId7" Type="http://schemas.openxmlformats.org/officeDocument/2006/relationships/oleObject" Target="../embeddings/oleObject21.bin"/><Relationship Id="rId12" Type="http://schemas.openxmlformats.org/officeDocument/2006/relationships/image" Target="../media/image3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28.wmf"/><Relationship Id="rId11" Type="http://schemas.openxmlformats.org/officeDocument/2006/relationships/oleObject" Target="../embeddings/oleObject23.bin"/><Relationship Id="rId5" Type="http://schemas.openxmlformats.org/officeDocument/2006/relationships/oleObject" Target="../embeddings/oleObject20.bin"/><Relationship Id="rId10" Type="http://schemas.openxmlformats.org/officeDocument/2006/relationships/image" Target="../media/image22.wmf"/><Relationship Id="rId4" Type="http://schemas.openxmlformats.org/officeDocument/2006/relationships/image" Target="../media/image31.emf"/><Relationship Id="rId9" Type="http://schemas.openxmlformats.org/officeDocument/2006/relationships/oleObject" Target="../embeddings/oleObject22.bin"/><Relationship Id="rId14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4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gif"/><Relationship Id="rId2" Type="http://schemas.openxmlformats.org/officeDocument/2006/relationships/image" Target="../media/image35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4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gif"/><Relationship Id="rId2" Type="http://schemas.openxmlformats.org/officeDocument/2006/relationships/image" Target="../media/image37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4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4.png"/><Relationship Id="rId5" Type="http://schemas.openxmlformats.org/officeDocument/2006/relationships/image" Target="../media/image39.jpeg"/><Relationship Id="rId4" Type="http://schemas.openxmlformats.org/officeDocument/2006/relationships/image" Target="../media/image40.w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png"/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43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5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39.jpeg"/><Relationship Id="rId4" Type="http://schemas.openxmlformats.org/officeDocument/2006/relationships/image" Target="../media/image44.wmf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5.jpeg"/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6.png"/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jpeg"/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8.gif"/><Relationship Id="rId2" Type="http://schemas.openxmlformats.org/officeDocument/2006/relationships/image" Target="../media/image47.gif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49.gif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6.bin"/><Relationship Id="rId7" Type="http://schemas.openxmlformats.org/officeDocument/2006/relationships/image" Target="../media/image51.wmf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27.bin"/><Relationship Id="rId5" Type="http://schemas.openxmlformats.org/officeDocument/2006/relationships/image" Target="../media/image39.jpeg"/><Relationship Id="rId4" Type="http://schemas.openxmlformats.org/officeDocument/2006/relationships/image" Target="../media/image50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4.png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4.png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6" descr="D:\Квадроцикл 8 Сл\top.png">
            <a:extLst>
              <a:ext uri="{FF2B5EF4-FFF2-40B4-BE49-F238E27FC236}">
                <a16:creationId xmlns:a16="http://schemas.microsoft.com/office/drawing/2014/main" id="{4D2F767A-FA39-43DB-9DA2-746C08A160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8199" y="-31123"/>
            <a:ext cx="9144000" cy="31997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7" descr="E:\Аппаратная\logo101px.png">
            <a:extLst>
              <a:ext uri="{FF2B5EF4-FFF2-40B4-BE49-F238E27FC236}">
                <a16:creationId xmlns:a16="http://schemas.microsoft.com/office/drawing/2014/main" id="{8656AC8C-5629-42B9-8C0A-658C90D6EA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8424" y="22952"/>
            <a:ext cx="648072" cy="5325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E9160F65-7D32-474D-B3BD-560CBDE54F22}"/>
              </a:ext>
            </a:extLst>
          </p:cNvPr>
          <p:cNvSpPr txBox="1"/>
          <p:nvPr/>
        </p:nvSpPr>
        <p:spPr>
          <a:xfrm>
            <a:off x="1763688" y="538683"/>
            <a:ext cx="7332113" cy="138499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«Гродненский государственный </a:t>
            </a:r>
            <a:b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электротехнический </a:t>
            </a:r>
            <a:b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колледж имени Ивана </a:t>
            </a:r>
            <a:r>
              <a:rPr lang="ru-RU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Счастного</a:t>
            </a: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</a:t>
            </a:r>
          </a:p>
        </p:txBody>
      </p:sp>
      <p:sp>
        <p:nvSpPr>
          <p:cNvPr id="11" name="Подзаголовок 2">
            <a:extLst>
              <a:ext uri="{FF2B5EF4-FFF2-40B4-BE49-F238E27FC236}">
                <a16:creationId xmlns:a16="http://schemas.microsoft.com/office/drawing/2014/main" id="{0BCF42E1-8F5F-497A-A2B7-03DA6018EAB7}"/>
              </a:ext>
            </a:extLst>
          </p:cNvPr>
          <p:cNvSpPr txBox="1">
            <a:spLocks/>
          </p:cNvSpPr>
          <p:nvPr/>
        </p:nvSpPr>
        <p:spPr>
          <a:xfrm>
            <a:off x="1508304" y="4293096"/>
            <a:ext cx="7502544" cy="18756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ru-RU" sz="2400" dirty="0"/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Расчет электрических нагрузок</a:t>
            </a:r>
          </a:p>
        </p:txBody>
      </p:sp>
      <p:sp>
        <p:nvSpPr>
          <p:cNvPr id="12" name="Заголовок 1">
            <a:extLst>
              <a:ext uri="{FF2B5EF4-FFF2-40B4-BE49-F238E27FC236}">
                <a16:creationId xmlns:a16="http://schemas.microsoft.com/office/drawing/2014/main" id="{FA849FA5-9C39-4960-81FC-8A1C9FD32292}"/>
              </a:ext>
            </a:extLst>
          </p:cNvPr>
          <p:cNvSpPr txBox="1">
            <a:spLocks/>
          </p:cNvSpPr>
          <p:nvPr/>
        </p:nvSpPr>
        <p:spPr>
          <a:xfrm>
            <a:off x="1763688" y="3089882"/>
            <a:ext cx="6192688" cy="17072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500" cap="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Электроснабжение</a:t>
            </a:r>
            <a:br>
              <a:rPr lang="ru-RU" cap="all" dirty="0"/>
            </a:br>
            <a:br>
              <a:rPr lang="ru-RU" cap="all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889334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7992888" cy="64807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 Годовой график </a:t>
            </a:r>
            <a:br>
              <a:rPr lang="ru-RU" dirty="0"/>
            </a:br>
            <a:r>
              <a:rPr lang="ru-RU" dirty="0"/>
              <a:t>продолжительности нагрузок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1"/>
          </p:nvPr>
        </p:nvSpPr>
        <p:spPr>
          <a:xfrm>
            <a:off x="457200" y="1340768"/>
            <a:ext cx="8003232" cy="5133184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endParaRPr lang="ru-RU" dirty="0"/>
          </a:p>
          <a:p>
            <a:pPr marL="0" indent="0" algn="just">
              <a:buNone/>
            </a:pPr>
            <a:endParaRPr lang="ru-RU" dirty="0"/>
          </a:p>
          <a:p>
            <a:pPr marL="0" indent="0" algn="just">
              <a:buNone/>
            </a:pPr>
            <a:endParaRPr lang="ru-RU" dirty="0"/>
          </a:p>
          <a:p>
            <a:pPr marL="0" indent="0" algn="just">
              <a:buNone/>
            </a:pPr>
            <a:endParaRPr lang="ru-RU" dirty="0"/>
          </a:p>
          <a:p>
            <a:pPr marL="0" indent="0" algn="just">
              <a:buNone/>
            </a:pPr>
            <a:endParaRPr lang="ru-RU" dirty="0"/>
          </a:p>
          <a:p>
            <a:pPr marL="0" indent="0" algn="just">
              <a:buNone/>
            </a:pPr>
            <a:endParaRPr lang="ru-RU" dirty="0"/>
          </a:p>
          <a:p>
            <a:pPr marL="0" indent="0" algn="just">
              <a:buNone/>
            </a:pPr>
            <a:endParaRPr lang="ru-RU" dirty="0"/>
          </a:p>
          <a:p>
            <a:pPr marL="0" indent="0" algn="just">
              <a:buNone/>
            </a:pPr>
            <a:endParaRPr lang="ru-RU" dirty="0"/>
          </a:p>
          <a:p>
            <a:pPr marL="0" indent="0" algn="just">
              <a:buNone/>
            </a:pPr>
            <a:endParaRPr lang="ru-RU" dirty="0"/>
          </a:p>
          <a:p>
            <a:pPr marL="0" indent="0" algn="just">
              <a:buNone/>
            </a:pPr>
            <a:endParaRPr lang="ru-RU" dirty="0"/>
          </a:p>
          <a:p>
            <a:pPr marL="0" indent="0" algn="just">
              <a:buNone/>
            </a:pPr>
            <a:r>
              <a:rPr lang="ru-RU" dirty="0"/>
              <a:t>	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294967295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/>
          <a:lstStyle/>
          <a:p>
            <a:fld id="{2225CBBC-D423-473A-B850-90B81D14CA87}" type="slidenum">
              <a:rPr lang="ru-RU" smtClean="0"/>
              <a:t>10</a:t>
            </a:fld>
            <a:endParaRPr lang="ru-RU" dirty="0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249" y="1700808"/>
            <a:ext cx="7728167" cy="43961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 descr="D:\Квадроцикл 8 Сл\top2.png">
            <a:extLst>
              <a:ext uri="{FF2B5EF4-FFF2-40B4-BE49-F238E27FC236}">
                <a16:creationId xmlns:a16="http://schemas.microsoft.com/office/drawing/2014/main" id="{4A6535A8-B68D-4294-9162-F77A774781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5588"/>
            <a:ext cx="9144000" cy="582378"/>
          </a:xfrm>
          <a:prstGeom prst="rect">
            <a:avLst/>
          </a:prstGeom>
          <a:ln>
            <a:noFill/>
          </a:ln>
          <a:effectLst>
            <a:outerShdw blurRad="114300" dir="5400000" algn="tl" rotWithShape="0">
              <a:srgbClr val="333333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 descr="E:\Аппаратная\logo101px.png">
            <a:extLst>
              <a:ext uri="{FF2B5EF4-FFF2-40B4-BE49-F238E27FC236}">
                <a16:creationId xmlns:a16="http://schemas.microsoft.com/office/drawing/2014/main" id="{BC2A2B83-F914-4417-B17E-567CC17589F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8424" y="-17926"/>
            <a:ext cx="648072" cy="5325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EC2880F9-60B4-41DC-A4FE-964200C0A4DE}"/>
              </a:ext>
            </a:extLst>
          </p:cNvPr>
          <p:cNvSpPr/>
          <p:nvPr/>
        </p:nvSpPr>
        <p:spPr>
          <a:xfrm>
            <a:off x="2288071" y="52983"/>
            <a:ext cx="427982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Расчет электрических нагрузок</a:t>
            </a:r>
            <a:endParaRPr lang="ru-RU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87213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7544" y="764704"/>
            <a:ext cx="849694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/>
              <a:t>	</a:t>
            </a:r>
            <a:r>
              <a:rPr lang="ru-RU" sz="2400" dirty="0"/>
              <a:t>Индивидуальные графики (p(t), q(t), i(t)), необходимы для определения нагрузок мощных приемников электроэнергии (электрические печи, преобразовательные агрегаты главных приводов прокатных станов и др.).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67544" y="2298352"/>
            <a:ext cx="820891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/>
              <a:t>	При проектировании систем электроснабжения промышленных предприятий используются, как правило, групповые графики нагрузок (от графиков нагрузок нескольких приемников электроэнергии до графиков предприятия в целом). Графики нагрузок всего промышленного предприятия дают возможность определить потребление активной и реактивной энергии предприятием, правильно и рационально выбрать питающие предприятие источники тока, а также выполнить наиболее рациональную схему электроснабжения.</a:t>
            </a:r>
          </a:p>
        </p:txBody>
      </p:sp>
      <p:pic>
        <p:nvPicPr>
          <p:cNvPr id="6" name="Picture 2" descr="D:\Квадроцикл 8 Сл\top2.png">
            <a:extLst>
              <a:ext uri="{FF2B5EF4-FFF2-40B4-BE49-F238E27FC236}">
                <a16:creationId xmlns:a16="http://schemas.microsoft.com/office/drawing/2014/main" id="{4A3FCFA7-C545-427E-9C00-5F0FB5B688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5588"/>
            <a:ext cx="9144000" cy="582378"/>
          </a:xfrm>
          <a:prstGeom prst="rect">
            <a:avLst/>
          </a:prstGeom>
          <a:ln>
            <a:noFill/>
          </a:ln>
          <a:effectLst>
            <a:outerShdw blurRad="114300" dir="5400000" algn="tl" rotWithShape="0">
              <a:srgbClr val="333333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7" descr="E:\Аппаратная\logo101px.png">
            <a:extLst>
              <a:ext uri="{FF2B5EF4-FFF2-40B4-BE49-F238E27FC236}">
                <a16:creationId xmlns:a16="http://schemas.microsoft.com/office/drawing/2014/main" id="{43C1CFDF-28EB-43DD-A97B-6DBA33B79F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8424" y="-17926"/>
            <a:ext cx="648072" cy="5325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8EA8105D-A644-4B02-8285-FF8909B1DEE9}"/>
              </a:ext>
            </a:extLst>
          </p:cNvPr>
          <p:cNvSpPr/>
          <p:nvPr/>
        </p:nvSpPr>
        <p:spPr>
          <a:xfrm>
            <a:off x="2288071" y="52983"/>
            <a:ext cx="427982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Расчет электрических нагрузок</a:t>
            </a:r>
            <a:endParaRPr lang="ru-RU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37177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42504"/>
            <a:ext cx="8229600" cy="1143000"/>
          </a:xfrm>
        </p:spPr>
        <p:txBody>
          <a:bodyPr/>
          <a:lstStyle/>
          <a:p>
            <a:r>
              <a:rPr lang="ru-RU" dirty="0">
                <a:effectLst/>
              </a:rPr>
              <a:t> Индивидуальные графики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043608" y="1772816"/>
            <a:ext cx="676875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>
              <a:buFont typeface="+mj-lt"/>
              <a:buAutoNum type="arabicPeriod"/>
            </a:pPr>
            <a:r>
              <a:rPr lang="ru-RU" sz="4800" dirty="0"/>
              <a:t>Периодический;</a:t>
            </a:r>
          </a:p>
          <a:p>
            <a:pPr marL="342900" lvl="0" indent="-342900" algn="ctr">
              <a:buFont typeface="+mj-lt"/>
              <a:buAutoNum type="arabicPeriod"/>
            </a:pPr>
            <a:r>
              <a:rPr lang="ru-RU" sz="4800" dirty="0"/>
              <a:t>Циклический;</a:t>
            </a:r>
          </a:p>
          <a:p>
            <a:pPr marL="342900" lvl="0" indent="-342900" algn="ctr">
              <a:buFont typeface="+mj-lt"/>
              <a:buAutoNum type="arabicPeriod"/>
            </a:pPr>
            <a:r>
              <a:rPr lang="ru-RU" sz="4800" dirty="0"/>
              <a:t>Нециклический;</a:t>
            </a:r>
          </a:p>
          <a:p>
            <a:pPr marL="342900" lvl="0" indent="-342900" algn="ctr">
              <a:buFont typeface="+mj-lt"/>
              <a:buAutoNum type="arabicPeriod"/>
            </a:pPr>
            <a:r>
              <a:rPr lang="ru-RU" sz="4800" dirty="0"/>
              <a:t>Нерегулярный;</a:t>
            </a:r>
          </a:p>
          <a:p>
            <a:pPr marL="342900" lvl="0" indent="-342900" algn="ctr">
              <a:buFont typeface="+mj-lt"/>
              <a:buAutoNum type="arabicPeriod"/>
            </a:pPr>
            <a:r>
              <a:rPr lang="ru-RU" sz="4800" dirty="0"/>
              <a:t>Равномерный.</a:t>
            </a:r>
          </a:p>
        </p:txBody>
      </p:sp>
      <p:pic>
        <p:nvPicPr>
          <p:cNvPr id="5" name="Picture 2" descr="D:\Квадроцикл 8 Сл\top2.png">
            <a:extLst>
              <a:ext uri="{FF2B5EF4-FFF2-40B4-BE49-F238E27FC236}">
                <a16:creationId xmlns:a16="http://schemas.microsoft.com/office/drawing/2014/main" id="{6A5DCD66-4165-4F46-B6F9-D33726E237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5588"/>
            <a:ext cx="9144000" cy="582378"/>
          </a:xfrm>
          <a:prstGeom prst="rect">
            <a:avLst/>
          </a:prstGeom>
          <a:ln>
            <a:noFill/>
          </a:ln>
          <a:effectLst>
            <a:outerShdw blurRad="114300" dir="5400000" algn="tl" rotWithShape="0">
              <a:srgbClr val="333333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7" descr="E:\Аппаратная\logo101px.png">
            <a:extLst>
              <a:ext uri="{FF2B5EF4-FFF2-40B4-BE49-F238E27FC236}">
                <a16:creationId xmlns:a16="http://schemas.microsoft.com/office/drawing/2014/main" id="{F65F6BF6-8CC4-4A83-8862-1BA8247F296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8424" y="-17926"/>
            <a:ext cx="648072" cy="5325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E253AE40-0144-423A-9BF6-DB4B5871A5CF}"/>
              </a:ext>
            </a:extLst>
          </p:cNvPr>
          <p:cNvSpPr/>
          <p:nvPr/>
        </p:nvSpPr>
        <p:spPr>
          <a:xfrm>
            <a:off x="2288071" y="52983"/>
            <a:ext cx="427982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Расчет электрических нагрузок</a:t>
            </a:r>
            <a:endParaRPr lang="ru-RU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39173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82860" y="521671"/>
            <a:ext cx="8229600" cy="763488"/>
          </a:xfrm>
        </p:spPr>
        <p:txBody>
          <a:bodyPr/>
          <a:lstStyle/>
          <a:p>
            <a:r>
              <a:rPr lang="ru-RU" dirty="0">
                <a:effectLst/>
              </a:rPr>
              <a:t>Периодический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3797237"/>
              </p:ext>
            </p:extLst>
          </p:nvPr>
        </p:nvGraphicFramePr>
        <p:xfrm>
          <a:off x="-36512" y="1139538"/>
          <a:ext cx="6542112" cy="55298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9" name="Document" r:id="rId3" imgW="2745682" imgH="2326425" progId="Word.Document.8">
                  <p:embed/>
                </p:oleObj>
              </mc:Choice>
              <mc:Fallback>
                <p:oleObj name="Document" r:id="rId3" imgW="2745682" imgH="2326425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36512" y="1139538"/>
                        <a:ext cx="6542112" cy="552982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" name="Rectangle 58"/>
          <p:cNvSpPr>
            <a:spLocks noChangeArrowheads="1"/>
          </p:cNvSpPr>
          <p:nvPr/>
        </p:nvSpPr>
        <p:spPr bwMode="auto">
          <a:xfrm>
            <a:off x="423740" y="73342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2" name="Rectangle 6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67" name="Объект 6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06938215"/>
              </p:ext>
            </p:extLst>
          </p:nvPr>
        </p:nvGraphicFramePr>
        <p:xfrm>
          <a:off x="6455286" y="3429000"/>
          <a:ext cx="2365186" cy="5040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0" name="Формула" r:id="rId5" imgW="1040948" imgH="215806" progId="Equation.3">
                  <p:embed/>
                </p:oleObj>
              </mc:Choice>
              <mc:Fallback>
                <p:oleObj name="Формула" r:id="rId5" imgW="1040948" imgH="215806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55286" y="3429000"/>
                        <a:ext cx="2365186" cy="50405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9" name="Rectangle 76"/>
          <p:cNvSpPr>
            <a:spLocks noChangeArrowheads="1"/>
          </p:cNvSpPr>
          <p:nvPr/>
        </p:nvSpPr>
        <p:spPr bwMode="auto">
          <a:xfrm>
            <a:off x="4460431" y="502593"/>
            <a:ext cx="22313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16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mbria" pitchFamily="18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0" name="Rectangle 77"/>
          <p:cNvSpPr>
            <a:spLocks noChangeArrowheads="1"/>
          </p:cNvSpPr>
          <p:nvPr/>
        </p:nvSpPr>
        <p:spPr bwMode="auto">
          <a:xfrm>
            <a:off x="0" y="9810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2" name="Rectangle 7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73" name="Объект 7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68428120"/>
              </p:ext>
            </p:extLst>
          </p:nvPr>
        </p:nvGraphicFramePr>
        <p:xfrm>
          <a:off x="4258983" y="1082630"/>
          <a:ext cx="1666271" cy="5821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1" name="Формула" r:id="rId7" imgW="710891" imgH="241195" progId="Equation.3">
                  <p:embed/>
                </p:oleObj>
              </mc:Choice>
              <mc:Fallback>
                <p:oleObj name="Формула" r:id="rId7" imgW="710891" imgH="241195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58983" y="1082630"/>
                        <a:ext cx="1666271" cy="58219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4" name="Rectangle 8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75" name="Объект 7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06282043"/>
              </p:ext>
            </p:extLst>
          </p:nvPr>
        </p:nvGraphicFramePr>
        <p:xfrm>
          <a:off x="6385506" y="1150131"/>
          <a:ext cx="1510272" cy="576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2" name="Формула" r:id="rId9" imgW="647700" imgH="241300" progId="Equation.3">
                  <p:embed/>
                </p:oleObj>
              </mc:Choice>
              <mc:Fallback>
                <p:oleObj name="Формула" r:id="rId9" imgW="647700" imgH="2413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85506" y="1150131"/>
                        <a:ext cx="1510272" cy="5762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6" name="Rectangle 8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77" name="Объект 7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0600950"/>
              </p:ext>
            </p:extLst>
          </p:nvPr>
        </p:nvGraphicFramePr>
        <p:xfrm>
          <a:off x="6357302" y="1556792"/>
          <a:ext cx="1095018" cy="5040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3" name="Формула" r:id="rId11" imgW="533169" imgH="241195" progId="Equation.3">
                  <p:embed/>
                </p:oleObj>
              </mc:Choice>
              <mc:Fallback>
                <p:oleObj name="Формула" r:id="rId11" imgW="533169" imgH="241195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57302" y="1556792"/>
                        <a:ext cx="1095018" cy="50405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8" name="Rectangle 8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79" name="Объект 7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68894139"/>
              </p:ext>
            </p:extLst>
          </p:nvPr>
        </p:nvGraphicFramePr>
        <p:xfrm>
          <a:off x="6404203" y="2060848"/>
          <a:ext cx="1120125" cy="5040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4" name="Формула" r:id="rId13" imgW="508000" imgH="228600" progId="Equation.3">
                  <p:embed/>
                </p:oleObj>
              </mc:Choice>
              <mc:Fallback>
                <p:oleObj name="Формула" r:id="rId13" imgW="5080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04203" y="2060848"/>
                        <a:ext cx="1120125" cy="50405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0" name="Rectangle 8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81" name="Объект 8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61792237"/>
              </p:ext>
            </p:extLst>
          </p:nvPr>
        </p:nvGraphicFramePr>
        <p:xfrm>
          <a:off x="6444208" y="2708920"/>
          <a:ext cx="1191857" cy="5760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5" name="Формула" r:id="rId15" imgW="508000" imgH="241300" progId="Equation.3">
                  <p:embed/>
                </p:oleObj>
              </mc:Choice>
              <mc:Fallback>
                <p:oleObj name="Формула" r:id="rId15" imgW="508000" imgH="2413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44208" y="2708920"/>
                        <a:ext cx="1191857" cy="57606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9" name="Picture 2" descr="D:\Квадроцикл 8 Сл\top2.png">
            <a:extLst>
              <a:ext uri="{FF2B5EF4-FFF2-40B4-BE49-F238E27FC236}">
                <a16:creationId xmlns:a16="http://schemas.microsoft.com/office/drawing/2014/main" id="{3D7795A3-7ADE-4579-9D61-422993B2A9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5588"/>
            <a:ext cx="9144000" cy="582378"/>
          </a:xfrm>
          <a:prstGeom prst="rect">
            <a:avLst/>
          </a:prstGeom>
          <a:ln>
            <a:noFill/>
          </a:ln>
          <a:effectLst>
            <a:outerShdw blurRad="114300" dir="5400000" algn="tl" rotWithShape="0">
              <a:srgbClr val="333333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7" descr="E:\Аппаратная\logo101px.png">
            <a:extLst>
              <a:ext uri="{FF2B5EF4-FFF2-40B4-BE49-F238E27FC236}">
                <a16:creationId xmlns:a16="http://schemas.microsoft.com/office/drawing/2014/main" id="{71DE1DB4-FCE0-4D7D-A721-3C2A426330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8424" y="-17926"/>
            <a:ext cx="648072" cy="5325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Прямоугольник 20">
            <a:extLst>
              <a:ext uri="{FF2B5EF4-FFF2-40B4-BE49-F238E27FC236}">
                <a16:creationId xmlns:a16="http://schemas.microsoft.com/office/drawing/2014/main" id="{A31352A9-4E99-4EE0-B26B-03DEDB0608E0}"/>
              </a:ext>
            </a:extLst>
          </p:cNvPr>
          <p:cNvSpPr/>
          <p:nvPr/>
        </p:nvSpPr>
        <p:spPr>
          <a:xfrm>
            <a:off x="2288071" y="52983"/>
            <a:ext cx="427982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Расчет электрических нагрузок</a:t>
            </a:r>
            <a:endParaRPr lang="ru-RU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44838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558130" y="628798"/>
            <a:ext cx="8229600" cy="763488"/>
          </a:xfrm>
        </p:spPr>
        <p:txBody>
          <a:bodyPr/>
          <a:lstStyle/>
          <a:p>
            <a:r>
              <a:rPr lang="ru-RU" dirty="0"/>
              <a:t>Циклический</a:t>
            </a:r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72605335"/>
              </p:ext>
            </p:extLst>
          </p:nvPr>
        </p:nvGraphicFramePr>
        <p:xfrm>
          <a:off x="35496" y="2354684"/>
          <a:ext cx="7635974" cy="44586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4" name="Document" r:id="rId3" imgW="3914223" imgH="2296136" progId="Word.Document.8">
                  <p:embed/>
                </p:oleObj>
              </mc:Choice>
              <mc:Fallback>
                <p:oleObj name="Document" r:id="rId3" imgW="3914223" imgH="2296136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496" y="2354684"/>
                        <a:ext cx="7635974" cy="445869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59469705"/>
              </p:ext>
            </p:extLst>
          </p:nvPr>
        </p:nvGraphicFramePr>
        <p:xfrm>
          <a:off x="5508104" y="692696"/>
          <a:ext cx="2838108" cy="6480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5" name="Формула" r:id="rId5" imgW="1079032" imgH="241195" progId="Equation.3">
                  <p:embed/>
                </p:oleObj>
              </mc:Choice>
              <mc:Fallback>
                <p:oleObj name="Формула" r:id="rId5" imgW="1079032" imgH="241195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08104" y="692696"/>
                        <a:ext cx="2838108" cy="64807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81041693"/>
              </p:ext>
            </p:extLst>
          </p:nvPr>
        </p:nvGraphicFramePr>
        <p:xfrm>
          <a:off x="5508104" y="1340768"/>
          <a:ext cx="2709634" cy="5760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6" name="Формула" r:id="rId7" imgW="1079500" imgH="228600" progId="Equation.3">
                  <p:embed/>
                </p:oleObj>
              </mc:Choice>
              <mc:Fallback>
                <p:oleObj name="Формула" r:id="rId7" imgW="10795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08104" y="1340768"/>
                        <a:ext cx="2709634" cy="57606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0" name="Объект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88239595"/>
              </p:ext>
            </p:extLst>
          </p:nvPr>
        </p:nvGraphicFramePr>
        <p:xfrm>
          <a:off x="5580111" y="1988840"/>
          <a:ext cx="2582356" cy="5760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7" name="Формула" r:id="rId9" imgW="1104900" imgH="241300" progId="Equation.3">
                  <p:embed/>
                </p:oleObj>
              </mc:Choice>
              <mc:Fallback>
                <p:oleObj name="Формула" r:id="rId9" imgW="1104900" imgH="2413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80111" y="1988840"/>
                        <a:ext cx="2582356" cy="57606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2" name="Объект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5691619"/>
              </p:ext>
            </p:extLst>
          </p:nvPr>
        </p:nvGraphicFramePr>
        <p:xfrm>
          <a:off x="5580112" y="2564904"/>
          <a:ext cx="1907704" cy="5660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8" name="Формула" r:id="rId11" imgW="774364" imgH="228501" progId="Equation.3">
                  <p:embed/>
                </p:oleObj>
              </mc:Choice>
              <mc:Fallback>
                <p:oleObj name="Формула" r:id="rId11" imgW="774364" imgH="228501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80112" y="2564904"/>
                        <a:ext cx="1907704" cy="56602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4" name="Объект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32405456"/>
              </p:ext>
            </p:extLst>
          </p:nvPr>
        </p:nvGraphicFramePr>
        <p:xfrm>
          <a:off x="6516216" y="3140968"/>
          <a:ext cx="2445605" cy="5040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9" name="Формула" r:id="rId13" imgW="1117600" imgH="228600" progId="Equation.3">
                  <p:embed/>
                </p:oleObj>
              </mc:Choice>
              <mc:Fallback>
                <p:oleObj name="Формула" r:id="rId13" imgW="11176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16216" y="3140968"/>
                        <a:ext cx="2445605" cy="50405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5" name="Picture 2" descr="D:\Квадроцикл 8 Сл\top2.png">
            <a:extLst>
              <a:ext uri="{FF2B5EF4-FFF2-40B4-BE49-F238E27FC236}">
                <a16:creationId xmlns:a16="http://schemas.microsoft.com/office/drawing/2014/main" id="{09EA8744-2013-4C17-96C7-F2333E5DD0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5588"/>
            <a:ext cx="9144000" cy="582378"/>
          </a:xfrm>
          <a:prstGeom prst="rect">
            <a:avLst/>
          </a:prstGeom>
          <a:ln>
            <a:noFill/>
          </a:ln>
          <a:effectLst>
            <a:outerShdw blurRad="114300" dir="5400000" algn="tl" rotWithShape="0">
              <a:srgbClr val="333333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7" descr="E:\Аппаратная\logo101px.png">
            <a:extLst>
              <a:ext uri="{FF2B5EF4-FFF2-40B4-BE49-F238E27FC236}">
                <a16:creationId xmlns:a16="http://schemas.microsoft.com/office/drawing/2014/main" id="{06971DDC-549D-46CE-A070-37CE88BF988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8424" y="-17926"/>
            <a:ext cx="648072" cy="5325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id="{56042123-4007-41F7-9043-62C355198683}"/>
              </a:ext>
            </a:extLst>
          </p:cNvPr>
          <p:cNvSpPr/>
          <p:nvPr/>
        </p:nvSpPr>
        <p:spPr>
          <a:xfrm>
            <a:off x="2288071" y="52983"/>
            <a:ext cx="427982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Расчет электрических нагрузок</a:t>
            </a:r>
            <a:endParaRPr lang="ru-RU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79882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756592" y="691704"/>
            <a:ext cx="8229600" cy="763488"/>
          </a:xfrm>
        </p:spPr>
        <p:txBody>
          <a:bodyPr/>
          <a:lstStyle/>
          <a:p>
            <a:r>
              <a:rPr lang="ru-RU" dirty="0"/>
              <a:t>Нециклический</a:t>
            </a:r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13036352"/>
              </p:ext>
            </p:extLst>
          </p:nvPr>
        </p:nvGraphicFramePr>
        <p:xfrm>
          <a:off x="-108521" y="2492896"/>
          <a:ext cx="7408347" cy="42484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9" name="Document" r:id="rId3" imgW="4002914" imgH="2296136" progId="Word.Document.8">
                  <p:embed/>
                </p:oleObj>
              </mc:Choice>
              <mc:Fallback>
                <p:oleObj name="Document" r:id="rId3" imgW="4002914" imgH="2296136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108521" y="2492896"/>
                        <a:ext cx="7408347" cy="424847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78139269"/>
              </p:ext>
            </p:extLst>
          </p:nvPr>
        </p:nvGraphicFramePr>
        <p:xfrm>
          <a:off x="5945118" y="836712"/>
          <a:ext cx="2529428" cy="5642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0" name="Формула" r:id="rId5" imgW="1104900" imgH="241300" progId="Equation.3">
                  <p:embed/>
                </p:oleObj>
              </mc:Choice>
              <mc:Fallback>
                <p:oleObj name="Формула" r:id="rId5" imgW="1104900" imgH="2413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5118" y="836712"/>
                        <a:ext cx="2529428" cy="56425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8977277"/>
              </p:ext>
            </p:extLst>
          </p:nvPr>
        </p:nvGraphicFramePr>
        <p:xfrm>
          <a:off x="5940152" y="1484784"/>
          <a:ext cx="2463528" cy="5452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1" name="Формула" r:id="rId7" imgW="1040948" imgH="228501" progId="Equation.3">
                  <p:embed/>
                </p:oleObj>
              </mc:Choice>
              <mc:Fallback>
                <p:oleObj name="Формула" r:id="rId7" imgW="1040948" imgH="228501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1484784"/>
                        <a:ext cx="2463528" cy="54520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0" name="Объект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86464080"/>
              </p:ext>
            </p:extLst>
          </p:nvPr>
        </p:nvGraphicFramePr>
        <p:xfrm>
          <a:off x="5940152" y="2204864"/>
          <a:ext cx="2786402" cy="6362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2" name="Формула" r:id="rId9" imgW="1079032" imgH="241195" progId="Equation.3">
                  <p:embed/>
                </p:oleObj>
              </mc:Choice>
              <mc:Fallback>
                <p:oleObj name="Формула" r:id="rId9" imgW="1079032" imgH="241195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204864"/>
                        <a:ext cx="2786402" cy="63626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2" name="Объект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62278490"/>
              </p:ext>
            </p:extLst>
          </p:nvPr>
        </p:nvGraphicFramePr>
        <p:xfrm>
          <a:off x="5508104" y="3284984"/>
          <a:ext cx="3563063" cy="5760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3" name="Формула" r:id="rId11" imgW="1422400" imgH="228600" progId="Equation.3">
                  <p:embed/>
                </p:oleObj>
              </mc:Choice>
              <mc:Fallback>
                <p:oleObj name="Формула" r:id="rId11" imgW="14224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08104" y="3284984"/>
                        <a:ext cx="3563063" cy="57606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3" name="Picture 2" descr="D:\Квадроцикл 8 Сл\top2.png">
            <a:extLst>
              <a:ext uri="{FF2B5EF4-FFF2-40B4-BE49-F238E27FC236}">
                <a16:creationId xmlns:a16="http://schemas.microsoft.com/office/drawing/2014/main" id="{D05F891C-2111-4ED4-9A74-1D9C6E40FE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5588"/>
            <a:ext cx="9144000" cy="582378"/>
          </a:xfrm>
          <a:prstGeom prst="rect">
            <a:avLst/>
          </a:prstGeom>
          <a:ln>
            <a:noFill/>
          </a:ln>
          <a:effectLst>
            <a:outerShdw blurRad="114300" dir="5400000" algn="tl" rotWithShape="0">
              <a:srgbClr val="333333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7" descr="E:\Аппаратная\logo101px.png">
            <a:extLst>
              <a:ext uri="{FF2B5EF4-FFF2-40B4-BE49-F238E27FC236}">
                <a16:creationId xmlns:a16="http://schemas.microsoft.com/office/drawing/2014/main" id="{304B2024-8F1F-48CD-939F-1339F88320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8424" y="-17926"/>
            <a:ext cx="648072" cy="5325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D44B63E4-106D-41E0-8059-C5635F35301C}"/>
              </a:ext>
            </a:extLst>
          </p:cNvPr>
          <p:cNvSpPr/>
          <p:nvPr/>
        </p:nvSpPr>
        <p:spPr>
          <a:xfrm>
            <a:off x="2288071" y="52983"/>
            <a:ext cx="427982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Расчет электрических нагрузок</a:t>
            </a:r>
            <a:endParaRPr lang="ru-RU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717780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612576" y="666156"/>
            <a:ext cx="8229600" cy="763488"/>
          </a:xfrm>
        </p:spPr>
        <p:txBody>
          <a:bodyPr/>
          <a:lstStyle/>
          <a:p>
            <a:r>
              <a:rPr lang="ru-RU" dirty="0"/>
              <a:t>Нерегулярный</a:t>
            </a:r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05008073"/>
              </p:ext>
            </p:extLst>
          </p:nvPr>
        </p:nvGraphicFramePr>
        <p:xfrm>
          <a:off x="0" y="1988840"/>
          <a:ext cx="8261386" cy="48691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3" name="Document" r:id="rId3" imgW="3900790" imgH="2296136" progId="Word.Document.8">
                  <p:embed/>
                </p:oleObj>
              </mc:Choice>
              <mc:Fallback>
                <p:oleObj name="Document" r:id="rId3" imgW="3900790" imgH="2296136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988840"/>
                        <a:ext cx="8261386" cy="486916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38850347"/>
              </p:ext>
            </p:extLst>
          </p:nvPr>
        </p:nvGraphicFramePr>
        <p:xfrm>
          <a:off x="5796136" y="836712"/>
          <a:ext cx="2582356" cy="5760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4" name="Формула" r:id="rId5" imgW="1104900" imgH="241300" progId="Equation.3">
                  <p:embed/>
                </p:oleObj>
              </mc:Choice>
              <mc:Fallback>
                <p:oleObj name="Формула" r:id="rId5" imgW="1104900" imgH="2413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6136" y="836712"/>
                        <a:ext cx="2582356" cy="57606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99751370"/>
              </p:ext>
            </p:extLst>
          </p:nvPr>
        </p:nvGraphicFramePr>
        <p:xfrm>
          <a:off x="5796136" y="1484784"/>
          <a:ext cx="2928325" cy="6480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5" name="Формула" r:id="rId7" imgW="1040948" imgH="228501" progId="Equation.3">
                  <p:embed/>
                </p:oleObj>
              </mc:Choice>
              <mc:Fallback>
                <p:oleObj name="Формула" r:id="rId7" imgW="1040948" imgH="228501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6136" y="1484784"/>
                        <a:ext cx="2928325" cy="64807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0" name="Объект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36366907"/>
              </p:ext>
            </p:extLst>
          </p:nvPr>
        </p:nvGraphicFramePr>
        <p:xfrm>
          <a:off x="5796136" y="2204864"/>
          <a:ext cx="2808312" cy="6412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6" name="Формула" r:id="rId9" imgW="1079032" imgH="241195" progId="Equation.3">
                  <p:embed/>
                </p:oleObj>
              </mc:Choice>
              <mc:Fallback>
                <p:oleObj name="Формула" r:id="rId9" imgW="1079032" imgH="241195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6136" y="2204864"/>
                        <a:ext cx="2808312" cy="64126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2" name="Объект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55298097"/>
              </p:ext>
            </p:extLst>
          </p:nvPr>
        </p:nvGraphicFramePr>
        <p:xfrm>
          <a:off x="6698395" y="3573016"/>
          <a:ext cx="2445605" cy="5040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7" name="Формула" r:id="rId11" imgW="1117600" imgH="228600" progId="Equation.3">
                  <p:embed/>
                </p:oleObj>
              </mc:Choice>
              <mc:Fallback>
                <p:oleObj name="Формула" r:id="rId11" imgW="11176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98395" y="3573016"/>
                        <a:ext cx="2445605" cy="50405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3" name="Picture 2" descr="D:\Квадроцикл 8 Сл\top2.png">
            <a:extLst>
              <a:ext uri="{FF2B5EF4-FFF2-40B4-BE49-F238E27FC236}">
                <a16:creationId xmlns:a16="http://schemas.microsoft.com/office/drawing/2014/main" id="{081B92D0-99F1-49C7-9822-225FB631A8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5588"/>
            <a:ext cx="9144000" cy="582378"/>
          </a:xfrm>
          <a:prstGeom prst="rect">
            <a:avLst/>
          </a:prstGeom>
          <a:ln>
            <a:noFill/>
          </a:ln>
          <a:effectLst>
            <a:outerShdw blurRad="114300" dir="5400000" algn="tl" rotWithShape="0">
              <a:srgbClr val="333333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7" descr="E:\Аппаратная\logo101px.png">
            <a:extLst>
              <a:ext uri="{FF2B5EF4-FFF2-40B4-BE49-F238E27FC236}">
                <a16:creationId xmlns:a16="http://schemas.microsoft.com/office/drawing/2014/main" id="{FC418189-4BD5-432E-ADF6-E1F5E822F6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8424" y="-17926"/>
            <a:ext cx="648072" cy="5325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F7B1C448-6D42-47A2-8FB1-A5397842A204}"/>
              </a:ext>
            </a:extLst>
          </p:cNvPr>
          <p:cNvSpPr/>
          <p:nvPr/>
        </p:nvSpPr>
        <p:spPr>
          <a:xfrm>
            <a:off x="2288071" y="52983"/>
            <a:ext cx="427982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Расчет электрических нагрузок</a:t>
            </a:r>
            <a:endParaRPr lang="ru-RU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53938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7750"/>
            <a:ext cx="8229600" cy="691480"/>
          </a:xfrm>
        </p:spPr>
        <p:txBody>
          <a:bodyPr>
            <a:normAutofit fontScale="90000"/>
          </a:bodyPr>
          <a:lstStyle/>
          <a:p>
            <a:r>
              <a:rPr lang="ru-RU" dirty="0">
                <a:effectLst/>
                <a:ea typeface="Times New Roman" pitchFamily="18" charset="0"/>
                <a:cs typeface="Arial" pitchFamily="34" charset="0"/>
              </a:rPr>
              <a:t>Групповые графики</a:t>
            </a:r>
            <a:endParaRPr lang="ru-RU" dirty="0"/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-630238" y="733425"/>
            <a:ext cx="9144001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; </a:t>
            </a: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107504" y="1058767"/>
            <a:ext cx="8784975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sz="2800" dirty="0"/>
              <a:t>В зависимости от видов индивидуальных графиков и тесноты      взаимосвязи между режимами работы отдельных ЭП делятся на 3 типа: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1330729" y="2924944"/>
            <a:ext cx="6829114" cy="212365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ru-RU" sz="4400" dirty="0"/>
              <a:t>Периодические</a:t>
            </a:r>
          </a:p>
          <a:p>
            <a:pPr marL="742950" indent="-742950">
              <a:buFont typeface="+mj-lt"/>
              <a:buAutoNum type="arabicPeriod"/>
            </a:pPr>
            <a:r>
              <a:rPr lang="ru-RU" sz="4400" dirty="0"/>
              <a:t>Почти периодические</a:t>
            </a:r>
          </a:p>
          <a:p>
            <a:pPr marL="742950" indent="-742950">
              <a:buFont typeface="+mj-lt"/>
              <a:buAutoNum type="arabicPeriod"/>
            </a:pPr>
            <a:r>
              <a:rPr lang="ru-RU" sz="4400" dirty="0"/>
              <a:t>Нерегулярные</a:t>
            </a:r>
          </a:p>
        </p:txBody>
      </p:sp>
      <p:pic>
        <p:nvPicPr>
          <p:cNvPr id="6" name="Picture 2" descr="D:\Квадроцикл 8 Сл\top2.png">
            <a:extLst>
              <a:ext uri="{FF2B5EF4-FFF2-40B4-BE49-F238E27FC236}">
                <a16:creationId xmlns:a16="http://schemas.microsoft.com/office/drawing/2014/main" id="{F2F4B15D-2454-4419-A270-BF25FD6C90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5588"/>
            <a:ext cx="9144000" cy="582378"/>
          </a:xfrm>
          <a:prstGeom prst="rect">
            <a:avLst/>
          </a:prstGeom>
          <a:ln>
            <a:noFill/>
          </a:ln>
          <a:effectLst>
            <a:outerShdw blurRad="114300" dir="5400000" algn="tl" rotWithShape="0">
              <a:srgbClr val="333333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7" descr="E:\Аппаратная\logo101px.png">
            <a:extLst>
              <a:ext uri="{FF2B5EF4-FFF2-40B4-BE49-F238E27FC236}">
                <a16:creationId xmlns:a16="http://schemas.microsoft.com/office/drawing/2014/main" id="{CBB8CB79-7B83-4BA3-80C5-793583A1388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8424" y="-17926"/>
            <a:ext cx="648072" cy="5325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0D3C3D47-0BDB-480F-803B-B289C592AEA1}"/>
              </a:ext>
            </a:extLst>
          </p:cNvPr>
          <p:cNvSpPr/>
          <p:nvPr/>
        </p:nvSpPr>
        <p:spPr>
          <a:xfrm>
            <a:off x="2288071" y="52983"/>
            <a:ext cx="427982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Расчет электрических нагрузок</a:t>
            </a:r>
            <a:endParaRPr lang="ru-RU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398805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764704"/>
            <a:ext cx="8856984" cy="583264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800" dirty="0">
                <a:solidFill>
                  <a:schemeClr val="tx1"/>
                </a:solidFill>
              </a:rPr>
              <a:t>	</a:t>
            </a:r>
            <a:r>
              <a:rPr lang="ru-RU" sz="2800" b="1" dirty="0">
                <a:solidFill>
                  <a:schemeClr val="tx1"/>
                </a:solidFill>
              </a:rPr>
              <a:t>Физические величины, характеризующие графики электриче­ских нагрузок: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sz="2800" i="1" dirty="0">
                <a:solidFill>
                  <a:schemeClr val="tx1"/>
                </a:solidFill>
              </a:rPr>
              <a:t>P</a:t>
            </a:r>
            <a:r>
              <a:rPr lang="en-US" sz="2800" baseline="-25000" dirty="0">
                <a:solidFill>
                  <a:schemeClr val="tx1"/>
                </a:solidFill>
              </a:rPr>
              <a:t>c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ru-RU" sz="2800" dirty="0">
                <a:solidFill>
                  <a:schemeClr val="tx1"/>
                </a:solidFill>
              </a:rPr>
              <a:t>– средняя нагрузка (</a:t>
            </a:r>
            <a:r>
              <a:rPr lang="en-US" sz="2800" i="1" dirty="0">
                <a:solidFill>
                  <a:schemeClr val="tx1"/>
                </a:solidFill>
              </a:rPr>
              <a:t>Q</a:t>
            </a:r>
            <a:r>
              <a:rPr lang="ru-RU" sz="2800" baseline="-25000" dirty="0">
                <a:solidFill>
                  <a:schemeClr val="tx1"/>
                </a:solidFill>
              </a:rPr>
              <a:t>с</a:t>
            </a:r>
            <a:r>
              <a:rPr lang="ru-RU" sz="2800" dirty="0">
                <a:solidFill>
                  <a:schemeClr val="tx1"/>
                </a:solidFill>
              </a:rPr>
              <a:t>, </a:t>
            </a:r>
            <a:r>
              <a:rPr lang="en-US" sz="2800" i="1" dirty="0">
                <a:solidFill>
                  <a:schemeClr val="tx1"/>
                </a:solidFill>
              </a:rPr>
              <a:t>S</a:t>
            </a:r>
            <a:r>
              <a:rPr lang="ru-RU" sz="2800" baseline="-25000" dirty="0">
                <a:solidFill>
                  <a:schemeClr val="tx1"/>
                </a:solidFill>
              </a:rPr>
              <a:t>с</a:t>
            </a:r>
            <a:r>
              <a:rPr lang="ru-RU" sz="2800" dirty="0">
                <a:solidFill>
                  <a:schemeClr val="tx1"/>
                </a:solidFill>
              </a:rPr>
              <a:t>, </a:t>
            </a:r>
            <a:r>
              <a:rPr lang="en-US" sz="2800" i="1" dirty="0">
                <a:solidFill>
                  <a:schemeClr val="tx1"/>
                </a:solidFill>
              </a:rPr>
              <a:t>I</a:t>
            </a:r>
            <a:r>
              <a:rPr lang="ru-RU" sz="2800" baseline="-25000" dirty="0">
                <a:solidFill>
                  <a:schemeClr val="tx1"/>
                </a:solidFill>
              </a:rPr>
              <a:t>с</a:t>
            </a:r>
            <a:r>
              <a:rPr lang="ru-RU" sz="2800" dirty="0">
                <a:solidFill>
                  <a:schemeClr val="tx1"/>
                </a:solidFill>
              </a:rPr>
              <a:t>).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2800" i="1" dirty="0" err="1">
                <a:solidFill>
                  <a:schemeClr val="tx1"/>
                </a:solidFill>
              </a:rPr>
              <a:t>Р</a:t>
            </a:r>
            <a:r>
              <a:rPr lang="ru-RU" sz="2800" baseline="-25000" dirty="0" err="1">
                <a:solidFill>
                  <a:schemeClr val="tx1"/>
                </a:solidFill>
              </a:rPr>
              <a:t>ск</a:t>
            </a:r>
            <a:r>
              <a:rPr lang="ru-RU" sz="2800" dirty="0">
                <a:solidFill>
                  <a:schemeClr val="tx1"/>
                </a:solidFill>
              </a:rPr>
              <a:t> – среднеквадратичная (эффективная) нагрузка (</a:t>
            </a:r>
            <a:r>
              <a:rPr lang="en-US" sz="2800" i="1" dirty="0">
                <a:solidFill>
                  <a:schemeClr val="tx1"/>
                </a:solidFill>
              </a:rPr>
              <a:t>Q</a:t>
            </a:r>
            <a:r>
              <a:rPr lang="ru-RU" sz="2800" baseline="-25000" dirty="0" err="1">
                <a:solidFill>
                  <a:schemeClr val="tx1"/>
                </a:solidFill>
              </a:rPr>
              <a:t>ск</a:t>
            </a:r>
            <a:r>
              <a:rPr lang="ru-RU" sz="2800" dirty="0">
                <a:solidFill>
                  <a:schemeClr val="tx1"/>
                </a:solidFill>
              </a:rPr>
              <a:t>, </a:t>
            </a:r>
            <a:r>
              <a:rPr lang="en-US" sz="2800" i="1" dirty="0">
                <a:solidFill>
                  <a:schemeClr val="tx1"/>
                </a:solidFill>
              </a:rPr>
              <a:t>S</a:t>
            </a:r>
            <a:r>
              <a:rPr lang="ru-RU" sz="2800" baseline="-25000" dirty="0" err="1">
                <a:solidFill>
                  <a:schemeClr val="tx1"/>
                </a:solidFill>
              </a:rPr>
              <a:t>ск</a:t>
            </a:r>
            <a:r>
              <a:rPr lang="ru-RU" sz="2800" dirty="0">
                <a:solidFill>
                  <a:schemeClr val="tx1"/>
                </a:solidFill>
              </a:rPr>
              <a:t>, </a:t>
            </a:r>
            <a:r>
              <a:rPr lang="en-US" sz="2800" i="1" dirty="0">
                <a:solidFill>
                  <a:schemeClr val="tx1"/>
                </a:solidFill>
              </a:rPr>
              <a:t>I</a:t>
            </a:r>
            <a:r>
              <a:rPr lang="ru-RU" sz="2800" baseline="-25000" dirty="0" err="1">
                <a:solidFill>
                  <a:schemeClr val="tx1"/>
                </a:solidFill>
              </a:rPr>
              <a:t>ск</a:t>
            </a:r>
            <a:r>
              <a:rPr lang="ru-RU" sz="2800" dirty="0">
                <a:solidFill>
                  <a:schemeClr val="tx1"/>
                </a:solidFill>
              </a:rPr>
              <a:t>).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2800" i="1" dirty="0" err="1">
                <a:solidFill>
                  <a:schemeClr val="tx1"/>
                </a:solidFill>
              </a:rPr>
              <a:t>Р</a:t>
            </a:r>
            <a:r>
              <a:rPr lang="ru-RU" sz="2800" baseline="-25000" dirty="0" err="1">
                <a:solidFill>
                  <a:schemeClr val="tx1"/>
                </a:solidFill>
              </a:rPr>
              <a:t>м</a:t>
            </a:r>
            <a:r>
              <a:rPr lang="ru-RU" sz="2800" dirty="0">
                <a:solidFill>
                  <a:schemeClr val="tx1"/>
                </a:solidFill>
              </a:rPr>
              <a:t> – максимальная нагрузка (</a:t>
            </a:r>
            <a:r>
              <a:rPr lang="en-US" sz="2800" i="1" dirty="0">
                <a:solidFill>
                  <a:schemeClr val="tx1"/>
                </a:solidFill>
              </a:rPr>
              <a:t>Q</a:t>
            </a:r>
            <a:r>
              <a:rPr lang="ru-RU" sz="2800" baseline="-25000" dirty="0">
                <a:solidFill>
                  <a:schemeClr val="tx1"/>
                </a:solidFill>
              </a:rPr>
              <a:t>м</a:t>
            </a:r>
            <a:r>
              <a:rPr lang="ru-RU" sz="2800" dirty="0">
                <a:solidFill>
                  <a:schemeClr val="tx1"/>
                </a:solidFill>
              </a:rPr>
              <a:t>, </a:t>
            </a:r>
            <a:r>
              <a:rPr lang="en-US" sz="2800" i="1" dirty="0">
                <a:solidFill>
                  <a:schemeClr val="tx1"/>
                </a:solidFill>
              </a:rPr>
              <a:t>S</a:t>
            </a:r>
            <a:r>
              <a:rPr lang="ru-RU" sz="2800" baseline="-25000" dirty="0">
                <a:solidFill>
                  <a:schemeClr val="tx1"/>
                </a:solidFill>
              </a:rPr>
              <a:t>м</a:t>
            </a:r>
            <a:r>
              <a:rPr lang="ru-RU" sz="2800" dirty="0">
                <a:solidFill>
                  <a:schemeClr val="tx1"/>
                </a:solidFill>
              </a:rPr>
              <a:t>, </a:t>
            </a:r>
            <a:r>
              <a:rPr lang="en-US" sz="2800" i="1" dirty="0">
                <a:solidFill>
                  <a:schemeClr val="tx1"/>
                </a:solidFill>
              </a:rPr>
              <a:t>I</a:t>
            </a:r>
            <a:r>
              <a:rPr lang="ru-RU" sz="2800" baseline="-25000" dirty="0">
                <a:solidFill>
                  <a:schemeClr val="tx1"/>
                </a:solidFill>
              </a:rPr>
              <a:t>м</a:t>
            </a:r>
            <a:r>
              <a:rPr lang="ru-RU" sz="2800" dirty="0">
                <a:solidFill>
                  <a:schemeClr val="tx1"/>
                </a:solidFill>
              </a:rPr>
              <a:t>):</a:t>
            </a:r>
          </a:p>
          <a:p>
            <a:pPr marL="0" indent="0">
              <a:buNone/>
              <a:tabLst>
                <a:tab pos="357188" algn="l"/>
              </a:tabLst>
            </a:pPr>
            <a:r>
              <a:rPr lang="ru-RU" sz="2800" dirty="0">
                <a:solidFill>
                  <a:schemeClr val="tx1"/>
                </a:solidFill>
              </a:rPr>
              <a:t>	а)	</a:t>
            </a:r>
            <a:r>
              <a:rPr lang="ru-RU" sz="2800" i="1" dirty="0" err="1">
                <a:solidFill>
                  <a:schemeClr val="tx1"/>
                </a:solidFill>
              </a:rPr>
              <a:t>Р</a:t>
            </a:r>
            <a:r>
              <a:rPr lang="ru-RU" sz="2800" baseline="-25000" dirty="0" err="1">
                <a:solidFill>
                  <a:schemeClr val="tx1"/>
                </a:solidFill>
              </a:rPr>
              <a:t>р</a:t>
            </a:r>
            <a:r>
              <a:rPr lang="ru-RU" sz="2800" dirty="0">
                <a:solidFill>
                  <a:schemeClr val="tx1"/>
                </a:solidFill>
              </a:rPr>
              <a:t> – расчетная (максимальная длительная) нагрузка;</a:t>
            </a:r>
          </a:p>
          <a:p>
            <a:pPr marL="0" indent="0">
              <a:buNone/>
              <a:tabLst>
                <a:tab pos="357188" algn="l"/>
                <a:tab pos="449263" algn="l"/>
              </a:tabLst>
            </a:pPr>
            <a:r>
              <a:rPr lang="ru-RU" sz="2800" dirty="0">
                <a:solidFill>
                  <a:schemeClr val="tx1"/>
                </a:solidFill>
              </a:rPr>
              <a:t>	б)	</a:t>
            </a:r>
            <a:r>
              <a:rPr lang="ru-RU" sz="2800" i="1" dirty="0" err="1">
                <a:solidFill>
                  <a:schemeClr val="tx1"/>
                </a:solidFill>
              </a:rPr>
              <a:t>Р</a:t>
            </a:r>
            <a:r>
              <a:rPr lang="ru-RU" sz="2800" baseline="-25000" dirty="0" err="1">
                <a:solidFill>
                  <a:schemeClr val="tx1"/>
                </a:solidFill>
              </a:rPr>
              <a:t>пик</a:t>
            </a:r>
            <a:r>
              <a:rPr lang="ru-RU" sz="2800" dirty="0">
                <a:solidFill>
                  <a:schemeClr val="tx1"/>
                </a:solidFill>
              </a:rPr>
              <a:t> – пиковая (максимальная кратковременная) нагрузка.</a:t>
            </a:r>
          </a:p>
        </p:txBody>
      </p:sp>
      <p:pic>
        <p:nvPicPr>
          <p:cNvPr id="4" name="Picture 2" descr="D:\Квадроцикл 8 Сл\top2.png">
            <a:extLst>
              <a:ext uri="{FF2B5EF4-FFF2-40B4-BE49-F238E27FC236}">
                <a16:creationId xmlns:a16="http://schemas.microsoft.com/office/drawing/2014/main" id="{80609519-D4D4-4FA6-AD3C-D48E61E19A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5588"/>
            <a:ext cx="9144000" cy="582378"/>
          </a:xfrm>
          <a:prstGeom prst="rect">
            <a:avLst/>
          </a:prstGeom>
          <a:ln>
            <a:noFill/>
          </a:ln>
          <a:effectLst>
            <a:outerShdw blurRad="114300" dir="5400000" algn="tl" rotWithShape="0">
              <a:srgbClr val="333333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7" descr="E:\Аппаратная\logo101px.png">
            <a:extLst>
              <a:ext uri="{FF2B5EF4-FFF2-40B4-BE49-F238E27FC236}">
                <a16:creationId xmlns:a16="http://schemas.microsoft.com/office/drawing/2014/main" id="{ABD0DEF6-D583-4D5E-9298-DA52DC64AF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8424" y="-17926"/>
            <a:ext cx="648072" cy="5325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77E796C9-0BC1-4997-A022-54220FC513BF}"/>
              </a:ext>
            </a:extLst>
          </p:cNvPr>
          <p:cNvSpPr/>
          <p:nvPr/>
        </p:nvSpPr>
        <p:spPr>
          <a:xfrm>
            <a:off x="2288071" y="52983"/>
            <a:ext cx="427982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Расчет электрических нагрузок</a:t>
            </a:r>
            <a:endParaRPr lang="ru-RU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630005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95188" y="992782"/>
            <a:ext cx="8229600" cy="2116832"/>
          </a:xfrm>
        </p:spPr>
        <p:txBody>
          <a:bodyPr>
            <a:normAutofit fontScale="92500" lnSpcReduction="20000"/>
          </a:bodyPr>
          <a:lstStyle/>
          <a:p>
            <a:r>
              <a:rPr lang="ru-RU" b="1" dirty="0">
                <a:solidFill>
                  <a:schemeClr val="tx1"/>
                </a:solidFill>
              </a:rPr>
              <a:t>Коэффициент использования</a:t>
            </a:r>
            <a:r>
              <a:rPr lang="ru-RU" dirty="0">
                <a:solidFill>
                  <a:schemeClr val="tx1"/>
                </a:solidFill>
              </a:rPr>
              <a:t> – основной показатель для расчета нагрузки – это отношение средней активной мощности отдельного приемника (или группы их) к её номинальному значению.</a:t>
            </a:r>
          </a:p>
        </p:txBody>
      </p:sp>
      <p:pic>
        <p:nvPicPr>
          <p:cNvPr id="8194" name="Picture 2" descr="http://dabarov.narod.ru/gosy/020.files/image005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7" y="3187055"/>
            <a:ext cx="6295403" cy="16821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685473" y="4941168"/>
            <a:ext cx="835292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Значения коэффициента использования должны быть отнесены к тому же периоду времени (циклу, году, смене), к которому отнесены мощности, на основе которых этот коэффициент вычисляется.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8172400" y="3843441"/>
            <a:ext cx="4539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(1)</a:t>
            </a:r>
          </a:p>
        </p:txBody>
      </p:sp>
      <p:pic>
        <p:nvPicPr>
          <p:cNvPr id="9" name="Picture 2" descr="D:\Квадроцикл 8 Сл\top2.png">
            <a:extLst>
              <a:ext uri="{FF2B5EF4-FFF2-40B4-BE49-F238E27FC236}">
                <a16:creationId xmlns:a16="http://schemas.microsoft.com/office/drawing/2014/main" id="{32A03679-A32A-496D-9608-FA18F239788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5588"/>
            <a:ext cx="9144000" cy="582378"/>
          </a:xfrm>
          <a:prstGeom prst="rect">
            <a:avLst/>
          </a:prstGeom>
          <a:ln>
            <a:noFill/>
          </a:ln>
          <a:effectLst>
            <a:outerShdw blurRad="114300" dir="5400000" algn="tl" rotWithShape="0">
              <a:srgbClr val="333333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7" descr="E:\Аппаратная\logo101px.png">
            <a:extLst>
              <a:ext uri="{FF2B5EF4-FFF2-40B4-BE49-F238E27FC236}">
                <a16:creationId xmlns:a16="http://schemas.microsoft.com/office/drawing/2014/main" id="{C30FFEEB-4ED0-4FB1-B7BE-BBFA7BCC9D3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8424" y="-17926"/>
            <a:ext cx="648072" cy="5325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058CA808-206C-4529-877A-59F8C16E49C8}"/>
              </a:ext>
            </a:extLst>
          </p:cNvPr>
          <p:cNvSpPr/>
          <p:nvPr/>
        </p:nvSpPr>
        <p:spPr>
          <a:xfrm>
            <a:off x="2288071" y="52983"/>
            <a:ext cx="427982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Расчет электрических нагрузок</a:t>
            </a:r>
            <a:endParaRPr lang="ru-RU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28391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бъект 5"/>
          <p:cNvSpPr>
            <a:spLocks noGrp="1"/>
          </p:cNvSpPr>
          <p:nvPr>
            <p:ph sz="quarter" idx="1"/>
          </p:nvPr>
        </p:nvSpPr>
        <p:spPr>
          <a:xfrm>
            <a:off x="457200" y="980728"/>
            <a:ext cx="8003232" cy="5493224"/>
          </a:xfrm>
        </p:spPr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ru-RU" dirty="0"/>
              <a:t>	Выбор рациональной схемы электроснабжения и ее элементов, обеспечивающих надежное, качественное и экономичное электроснабжение потребителей, возможно обеспечить правильно определив расчетные нагрузочные токи и мощности приемников электрической энергии.</a:t>
            </a:r>
          </a:p>
          <a:p>
            <a:pPr marL="0" indent="0" algn="just">
              <a:buNone/>
            </a:pPr>
            <a:r>
              <a:rPr lang="ru-RU" dirty="0"/>
              <a:t>	</a:t>
            </a:r>
            <a:r>
              <a:rPr lang="ru-RU" b="1" dirty="0"/>
              <a:t>Цель расчета электрических нагрузок</a:t>
            </a:r>
            <a:r>
              <a:rPr lang="ru-RU" dirty="0"/>
              <a:t> – определение токов, протекающих по токоведущим элементам, для выяснения их допустимости по условиям нагрева элементов. Расчет электрических нагрузок проводится для определения величин затрат в системах электроснабжения промышленных предприятий.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294967295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/>
          <a:lstStyle/>
          <a:p>
            <a:fld id="{2225CBBC-D423-473A-B850-90B81D14CA87}" type="slidenum">
              <a:rPr lang="ru-RU" smtClean="0"/>
              <a:t>2</a:t>
            </a:fld>
            <a:endParaRPr lang="ru-RU" dirty="0"/>
          </a:p>
        </p:txBody>
      </p:sp>
      <p:pic>
        <p:nvPicPr>
          <p:cNvPr id="7" name="Picture 2" descr="D:\Квадроцикл 8 Сл\top2.png">
            <a:extLst>
              <a:ext uri="{FF2B5EF4-FFF2-40B4-BE49-F238E27FC236}">
                <a16:creationId xmlns:a16="http://schemas.microsoft.com/office/drawing/2014/main" id="{271EF9B7-A755-4B55-B878-3187D7B3FC5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5588"/>
            <a:ext cx="9144000" cy="582378"/>
          </a:xfrm>
          <a:prstGeom prst="rect">
            <a:avLst/>
          </a:prstGeom>
          <a:ln>
            <a:noFill/>
          </a:ln>
          <a:effectLst>
            <a:outerShdw blurRad="114300" dir="5400000" algn="tl" rotWithShape="0">
              <a:srgbClr val="333333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 descr="E:\Аппаратная\logo101px.png">
            <a:extLst>
              <a:ext uri="{FF2B5EF4-FFF2-40B4-BE49-F238E27FC236}">
                <a16:creationId xmlns:a16="http://schemas.microsoft.com/office/drawing/2014/main" id="{CF822F21-E35D-4E80-A938-61E5FCA9F7E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8424" y="-17926"/>
            <a:ext cx="648072" cy="5325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D12C2486-B89E-4EC8-A5C2-E950269A42BD}"/>
              </a:ext>
            </a:extLst>
          </p:cNvPr>
          <p:cNvSpPr/>
          <p:nvPr/>
        </p:nvSpPr>
        <p:spPr>
          <a:xfrm>
            <a:off x="2288071" y="52983"/>
            <a:ext cx="427982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Расчет электрических нагрузок</a:t>
            </a:r>
            <a:endParaRPr lang="ru-RU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762804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508" y="563712"/>
            <a:ext cx="8856984" cy="1800200"/>
          </a:xfrm>
        </p:spPr>
        <p:txBody>
          <a:bodyPr>
            <a:normAutofit/>
          </a:bodyPr>
          <a:lstStyle/>
          <a:p>
            <a:r>
              <a:rPr lang="ru-RU" sz="2000" b="1" dirty="0">
                <a:solidFill>
                  <a:schemeClr val="tx1"/>
                </a:solidFill>
              </a:rPr>
              <a:t>Коэффициентом включения приемника </a:t>
            </a:r>
            <a:r>
              <a:rPr lang="ru-RU" sz="2000" i="1" dirty="0" err="1">
                <a:solidFill>
                  <a:schemeClr val="tx1"/>
                </a:solidFill>
              </a:rPr>
              <a:t>k</a:t>
            </a:r>
            <a:r>
              <a:rPr lang="ru-RU" sz="2000" i="1" baseline="-25000" dirty="0" err="1">
                <a:solidFill>
                  <a:schemeClr val="tx1"/>
                </a:solidFill>
              </a:rPr>
              <a:t>В</a:t>
            </a:r>
            <a:r>
              <a:rPr lang="ru-RU" sz="2000" b="1" dirty="0">
                <a:solidFill>
                  <a:schemeClr val="tx1"/>
                </a:solidFill>
              </a:rPr>
              <a:t> – </a:t>
            </a:r>
            <a:r>
              <a:rPr lang="ru-RU" sz="2000" dirty="0">
                <a:solidFill>
                  <a:schemeClr val="tx1"/>
                </a:solidFill>
              </a:rPr>
              <a:t>называется отношение продолжительности включения приемника в цикле </a:t>
            </a:r>
            <a:r>
              <a:rPr lang="ru-RU" sz="2000" i="1" dirty="0" err="1">
                <a:solidFill>
                  <a:schemeClr val="tx1"/>
                </a:solidFill>
              </a:rPr>
              <a:t>t</a:t>
            </a:r>
            <a:r>
              <a:rPr lang="ru-RU" sz="2000" i="1" baseline="-25000" dirty="0" err="1">
                <a:solidFill>
                  <a:schemeClr val="tx1"/>
                </a:solidFill>
              </a:rPr>
              <a:t>В</a:t>
            </a:r>
            <a:r>
              <a:rPr lang="ru-RU" sz="2000" dirty="0">
                <a:solidFill>
                  <a:schemeClr val="tx1"/>
                </a:solidFill>
              </a:rPr>
              <a:t> ко всей продолжительности цикла </a:t>
            </a:r>
            <a:r>
              <a:rPr lang="ru-RU" sz="2000" i="1" dirty="0" err="1">
                <a:solidFill>
                  <a:schemeClr val="tx1"/>
                </a:solidFill>
              </a:rPr>
              <a:t>t</a:t>
            </a:r>
            <a:r>
              <a:rPr lang="ru-RU" sz="2000" i="1" baseline="-25000" dirty="0" err="1">
                <a:solidFill>
                  <a:schemeClr val="tx1"/>
                </a:solidFill>
              </a:rPr>
              <a:t>ц</a:t>
            </a:r>
            <a:r>
              <a:rPr lang="ru-RU" sz="2000" dirty="0">
                <a:solidFill>
                  <a:schemeClr val="tx1"/>
                </a:solidFill>
              </a:rPr>
              <a:t>. Время включения приемника за цикл складывается из времени работы </a:t>
            </a:r>
            <a:r>
              <a:rPr lang="ru-RU" sz="2000" i="1" dirty="0" err="1">
                <a:solidFill>
                  <a:schemeClr val="tx1"/>
                </a:solidFill>
              </a:rPr>
              <a:t>t</a:t>
            </a:r>
            <a:r>
              <a:rPr lang="ru-RU" sz="2000" i="1" baseline="-25000" dirty="0" err="1">
                <a:solidFill>
                  <a:schemeClr val="tx1"/>
                </a:solidFill>
              </a:rPr>
              <a:t>р</a:t>
            </a:r>
            <a:r>
              <a:rPr lang="ru-RU" sz="2000" dirty="0" err="1">
                <a:solidFill>
                  <a:schemeClr val="tx1"/>
                </a:solidFill>
              </a:rPr>
              <a:t>и</a:t>
            </a:r>
            <a:r>
              <a:rPr lang="ru-RU" sz="2000" dirty="0">
                <a:solidFill>
                  <a:schemeClr val="tx1"/>
                </a:solidFill>
              </a:rPr>
              <a:t> времени холостого хода </a:t>
            </a:r>
            <a:r>
              <a:rPr lang="ru-RU" sz="2000" i="1" dirty="0" err="1">
                <a:solidFill>
                  <a:schemeClr val="tx1"/>
                </a:solidFill>
              </a:rPr>
              <a:t>t</a:t>
            </a:r>
            <a:r>
              <a:rPr lang="ru-RU" sz="2000" i="1" baseline="-25000" dirty="0" err="1">
                <a:solidFill>
                  <a:schemeClr val="tx1"/>
                </a:solidFill>
              </a:rPr>
              <a:t>х</a:t>
            </a:r>
            <a:r>
              <a:rPr lang="ru-RU" sz="2000" dirty="0">
                <a:solidFill>
                  <a:schemeClr val="tx1"/>
                </a:solidFill>
              </a:rPr>
              <a:t>:</a:t>
            </a:r>
          </a:p>
          <a:p>
            <a:endParaRPr lang="ru-RU" sz="2000" dirty="0">
              <a:solidFill>
                <a:schemeClr val="tx1"/>
              </a:solidFill>
            </a:endParaRPr>
          </a:p>
        </p:txBody>
      </p:sp>
      <p:pic>
        <p:nvPicPr>
          <p:cNvPr id="10251" name="Picture 11" descr="http://dabarov.narod.ru/gosy/020.files/image009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1988840"/>
            <a:ext cx="2304256" cy="11081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Прямоугольник 12"/>
          <p:cNvSpPr/>
          <p:nvPr/>
        </p:nvSpPr>
        <p:spPr>
          <a:xfrm>
            <a:off x="323528" y="3140968"/>
            <a:ext cx="8136904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/>
              <a:t>	Коэффициентом включения группы приемников, или групповым коэффициентом включения </a:t>
            </a:r>
            <a:r>
              <a:rPr lang="ru-RU" sz="2000" i="1" dirty="0"/>
              <a:t>K</a:t>
            </a:r>
            <a:r>
              <a:rPr lang="ru-RU" sz="2000" i="1" baseline="-25000" dirty="0"/>
              <a:t>В</a:t>
            </a:r>
            <a:r>
              <a:rPr lang="ru-RU" sz="2000" dirty="0"/>
              <a:t>, называется средневзвешенное (по номинальной активной мощности) значение коэффициентов включения всех приемников, входящих в группу, определяемое по формуле: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6372200" y="2348880"/>
            <a:ext cx="4539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(3)</a:t>
            </a:r>
          </a:p>
        </p:txBody>
      </p:sp>
      <p:pic>
        <p:nvPicPr>
          <p:cNvPr id="10253" name="Picture 13" descr="http://dabarov.narod.ru/gosy/020.files/image010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4869160"/>
            <a:ext cx="2016224" cy="16969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Прямоугольник 22"/>
          <p:cNvSpPr/>
          <p:nvPr/>
        </p:nvSpPr>
        <p:spPr>
          <a:xfrm>
            <a:off x="6599185" y="5395604"/>
            <a:ext cx="4539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(4)</a:t>
            </a:r>
          </a:p>
        </p:txBody>
      </p:sp>
      <p:pic>
        <p:nvPicPr>
          <p:cNvPr id="8" name="Picture 2" descr="D:\Квадроцикл 8 Сл\top2.png">
            <a:extLst>
              <a:ext uri="{FF2B5EF4-FFF2-40B4-BE49-F238E27FC236}">
                <a16:creationId xmlns:a16="http://schemas.microsoft.com/office/drawing/2014/main" id="{27BB9460-87BB-4D6F-ADC7-FE7D153BC5A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5588"/>
            <a:ext cx="9144000" cy="582378"/>
          </a:xfrm>
          <a:prstGeom prst="rect">
            <a:avLst/>
          </a:prstGeom>
          <a:ln>
            <a:noFill/>
          </a:ln>
          <a:effectLst>
            <a:outerShdw blurRad="114300" dir="5400000" algn="tl" rotWithShape="0">
              <a:srgbClr val="333333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7" descr="E:\Аппаратная\logo101px.png">
            <a:extLst>
              <a:ext uri="{FF2B5EF4-FFF2-40B4-BE49-F238E27FC236}">
                <a16:creationId xmlns:a16="http://schemas.microsoft.com/office/drawing/2014/main" id="{5A51E914-A2F1-4D86-9CB8-77DBA9834B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8424" y="-17926"/>
            <a:ext cx="648072" cy="5325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78B2334E-4131-4679-8C8C-59F94A72C973}"/>
              </a:ext>
            </a:extLst>
          </p:cNvPr>
          <p:cNvSpPr/>
          <p:nvPr/>
        </p:nvSpPr>
        <p:spPr>
          <a:xfrm>
            <a:off x="2288071" y="52983"/>
            <a:ext cx="427982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Расчет электрических нагрузок</a:t>
            </a:r>
            <a:endParaRPr lang="ru-RU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352083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5809" y="536090"/>
            <a:ext cx="8229600" cy="1656184"/>
          </a:xfrm>
        </p:spPr>
        <p:txBody>
          <a:bodyPr>
            <a:normAutofit/>
          </a:bodyPr>
          <a:lstStyle/>
          <a:p>
            <a:r>
              <a:rPr lang="ru-RU" sz="2000" b="1" dirty="0">
                <a:solidFill>
                  <a:schemeClr val="tx1"/>
                </a:solidFill>
              </a:rPr>
              <a:t>Коэффициентом загрузки </a:t>
            </a:r>
            <a:r>
              <a:rPr lang="ru-RU" sz="2000" i="1" dirty="0" err="1">
                <a:solidFill>
                  <a:schemeClr val="tx1"/>
                </a:solidFill>
              </a:rPr>
              <a:t>k</a:t>
            </a:r>
            <a:r>
              <a:rPr lang="ru-RU" sz="2000" i="1" baseline="-25000" dirty="0" err="1">
                <a:solidFill>
                  <a:schemeClr val="tx1"/>
                </a:solidFill>
              </a:rPr>
              <a:t>з,а</a:t>
            </a:r>
            <a:r>
              <a:rPr lang="ru-RU" sz="2000" b="1" dirty="0">
                <a:solidFill>
                  <a:schemeClr val="tx1"/>
                </a:solidFill>
              </a:rPr>
              <a:t> </a:t>
            </a:r>
            <a:r>
              <a:rPr lang="ru-RU" sz="2000" dirty="0">
                <a:solidFill>
                  <a:schemeClr val="tx1"/>
                </a:solidFill>
              </a:rPr>
              <a:t>приемника</a:t>
            </a:r>
            <a:r>
              <a:rPr lang="ru-RU" sz="2000" b="1" dirty="0">
                <a:solidFill>
                  <a:schemeClr val="tx1"/>
                </a:solidFill>
              </a:rPr>
              <a:t> </a:t>
            </a:r>
            <a:r>
              <a:rPr lang="ru-RU" sz="2000" dirty="0">
                <a:solidFill>
                  <a:schemeClr val="tx1"/>
                </a:solidFill>
              </a:rPr>
              <a:t>по активной мощности называется отношение фактически потребляемой им средней активной мощности P</a:t>
            </a:r>
            <a:r>
              <a:rPr lang="ru-RU" sz="2000" baseline="-25000" dirty="0">
                <a:solidFill>
                  <a:schemeClr val="tx1"/>
                </a:solidFill>
              </a:rPr>
              <a:t>С,В</a:t>
            </a:r>
            <a:r>
              <a:rPr lang="ru-RU" sz="2000" dirty="0">
                <a:solidFill>
                  <a:schemeClr val="tx1"/>
                </a:solidFill>
              </a:rPr>
              <a:t> (за время включения </a:t>
            </a:r>
            <a:r>
              <a:rPr lang="ru-RU" sz="2000" i="1" dirty="0" err="1">
                <a:solidFill>
                  <a:schemeClr val="tx1"/>
                </a:solidFill>
              </a:rPr>
              <a:t>t</a:t>
            </a:r>
            <a:r>
              <a:rPr lang="ru-RU" sz="2000" i="1" baseline="-25000" dirty="0" err="1">
                <a:solidFill>
                  <a:schemeClr val="tx1"/>
                </a:solidFill>
              </a:rPr>
              <a:t>В</a:t>
            </a:r>
            <a:r>
              <a:rPr lang="ru-RU" sz="2000" dirty="0">
                <a:solidFill>
                  <a:schemeClr val="tx1"/>
                </a:solidFill>
              </a:rPr>
              <a:t> в течение времени цикла </a:t>
            </a:r>
            <a:r>
              <a:rPr lang="ru-RU" sz="2000" i="1" dirty="0" err="1">
                <a:solidFill>
                  <a:schemeClr val="tx1"/>
                </a:solidFill>
              </a:rPr>
              <a:t>t</a:t>
            </a:r>
            <a:r>
              <a:rPr lang="ru-RU" sz="2000" i="1" baseline="-25000" dirty="0" err="1">
                <a:solidFill>
                  <a:schemeClr val="tx1"/>
                </a:solidFill>
              </a:rPr>
              <a:t>ц</a:t>
            </a:r>
            <a:r>
              <a:rPr lang="ru-RU" sz="2000" dirty="0">
                <a:solidFill>
                  <a:schemeClr val="tx1"/>
                </a:solidFill>
              </a:rPr>
              <a:t>) к его номинальной мощности:</a:t>
            </a:r>
          </a:p>
        </p:txBody>
      </p:sp>
      <p:pic>
        <p:nvPicPr>
          <p:cNvPr id="12292" name="Picture 4" descr="http://dabarov.narod.ru/gosy/020.files/image011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988840"/>
            <a:ext cx="7599606" cy="14302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Прямоугольник 7"/>
          <p:cNvSpPr/>
          <p:nvPr/>
        </p:nvSpPr>
        <p:spPr>
          <a:xfrm>
            <a:off x="8388424" y="2636912"/>
            <a:ext cx="4539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(5)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467544" y="3925505"/>
            <a:ext cx="784887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b="1" dirty="0"/>
              <a:t>Групповым коэффициентом загрузки </a:t>
            </a:r>
            <a:r>
              <a:rPr lang="ru-RU" sz="2000" dirty="0"/>
              <a:t>по активной мощности называется отношение группового коэффициента использования к групповому коэффициенту включения:</a:t>
            </a:r>
          </a:p>
        </p:txBody>
      </p:sp>
      <p:pic>
        <p:nvPicPr>
          <p:cNvPr id="12294" name="Picture 6" descr="http://dabarov.narod.ru/gosy/020.files/image012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5680" y="5276894"/>
            <a:ext cx="1854392" cy="11764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Прямоугольник 12"/>
          <p:cNvSpPr/>
          <p:nvPr/>
        </p:nvSpPr>
        <p:spPr>
          <a:xfrm>
            <a:off x="5868144" y="5733256"/>
            <a:ext cx="4539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(6)</a:t>
            </a:r>
          </a:p>
        </p:txBody>
      </p:sp>
      <p:pic>
        <p:nvPicPr>
          <p:cNvPr id="10" name="Picture 2" descr="D:\Квадроцикл 8 Сл\top2.png">
            <a:extLst>
              <a:ext uri="{FF2B5EF4-FFF2-40B4-BE49-F238E27FC236}">
                <a16:creationId xmlns:a16="http://schemas.microsoft.com/office/drawing/2014/main" id="{65A52954-9D6D-4771-A472-DC4698485E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5588"/>
            <a:ext cx="9144000" cy="582378"/>
          </a:xfrm>
          <a:prstGeom prst="rect">
            <a:avLst/>
          </a:prstGeom>
          <a:ln>
            <a:noFill/>
          </a:ln>
          <a:effectLst>
            <a:outerShdw blurRad="114300" dir="5400000" algn="tl" rotWithShape="0">
              <a:srgbClr val="333333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7" descr="E:\Аппаратная\logo101px.png">
            <a:extLst>
              <a:ext uri="{FF2B5EF4-FFF2-40B4-BE49-F238E27FC236}">
                <a16:creationId xmlns:a16="http://schemas.microsoft.com/office/drawing/2014/main" id="{8F31AA8A-5F91-4965-A0D0-979936C5CD8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8424" y="-17926"/>
            <a:ext cx="648072" cy="5325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9973DC13-50FC-4C4D-A2D7-729B447BFD2D}"/>
              </a:ext>
            </a:extLst>
          </p:cNvPr>
          <p:cNvSpPr/>
          <p:nvPr/>
        </p:nvSpPr>
        <p:spPr>
          <a:xfrm>
            <a:off x="2288071" y="52983"/>
            <a:ext cx="427982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Расчет электрических нагрузок</a:t>
            </a:r>
            <a:endParaRPr lang="ru-RU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239458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10" name="Rectangle 14"/>
          <p:cNvSpPr>
            <a:spLocks noChangeArrowheads="1"/>
          </p:cNvSpPr>
          <p:nvPr/>
        </p:nvSpPr>
        <p:spPr bwMode="auto">
          <a:xfrm>
            <a:off x="0" y="3140968"/>
            <a:ext cx="9144000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1698625" algn="l"/>
              </a:tabLst>
            </a:pPr>
            <a:r>
              <a:rPr lang="ru-RU" sz="2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Коэффициент спроса</a:t>
            </a:r>
            <a:r>
              <a:rPr lang="ru-RU" sz="2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000" dirty="0">
                <a:solidFill>
                  <a:prstClr val="white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– это отношение потребляемой (в условиях эксплуатации) или расчетной (при проектировании) мощности к номинальной мощности группы ЭП. Коэффициент спроса применяется только для групповых графиков и при числе ЭП в группе </a:t>
            </a:r>
            <a:r>
              <a:rPr lang="en-US" sz="2000" dirty="0">
                <a:solidFill>
                  <a:prstClr val="white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</a:t>
            </a:r>
            <a:r>
              <a:rPr lang="ru-RU" sz="2000" dirty="0">
                <a:solidFill>
                  <a:prstClr val="white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&gt;5. Коэффициент спроса позволяет определить потребленную нагрузку. Потребленная нагрузка является определяющей величиной при выборе элементов системы электроснабжения. Потребленные нагрузки называют также расчетными и они являются основными величинами при проектировании систем электроснабжения.</a:t>
            </a:r>
            <a:endParaRPr lang="ru-RU" sz="2000" dirty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712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white"/>
              </a:solidFill>
            </a:endParaRPr>
          </a:p>
        </p:txBody>
      </p:sp>
      <p:sp>
        <p:nvSpPr>
          <p:cNvPr id="29713" name="Rectangle 17"/>
          <p:cNvSpPr>
            <a:spLocks noChangeArrowheads="1"/>
          </p:cNvSpPr>
          <p:nvPr/>
        </p:nvSpPr>
        <p:spPr bwMode="auto">
          <a:xfrm>
            <a:off x="0" y="732185"/>
            <a:ext cx="9144000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180975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Расчетная активная </a:t>
            </a:r>
            <a:r>
              <a:rPr lang="ru-RU" sz="20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</a:t>
            </a:r>
            <a:r>
              <a:rPr lang="ru-RU" sz="2000" b="1" baseline="-30000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</a:t>
            </a:r>
            <a:r>
              <a:rPr lang="ru-RU" sz="2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 реактивная </a:t>
            </a:r>
            <a:r>
              <a:rPr lang="en-US" sz="20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Q</a:t>
            </a:r>
            <a:r>
              <a:rPr lang="en-US" sz="2000" b="1" baseline="-30000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</a:t>
            </a:r>
            <a:r>
              <a:rPr lang="en-US" sz="2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мощность </a:t>
            </a:r>
            <a:r>
              <a:rPr lang="ru-RU" sz="2000" dirty="0">
                <a:solidFill>
                  <a:prstClr val="white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это мощность, соответствующая такой неизменной токовой нагрузке </a:t>
            </a:r>
            <a:r>
              <a:rPr lang="en-US" sz="2000" i="1" dirty="0">
                <a:solidFill>
                  <a:prstClr val="white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</a:t>
            </a:r>
            <a:r>
              <a:rPr lang="ru-RU" sz="2000" i="1" baseline="-30000" dirty="0">
                <a:solidFill>
                  <a:prstClr val="white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</a:t>
            </a:r>
            <a:r>
              <a:rPr lang="ru-RU" sz="2000" dirty="0">
                <a:solidFill>
                  <a:prstClr val="white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которая эквивалентна фактической изменяющейся во времени нагрузке по наибольшему возможному тепловому воздействию на элемент системы электроснабжения. </a:t>
            </a:r>
          </a:p>
          <a:p>
            <a:pPr indent="180975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000" dirty="0">
                <a:solidFill>
                  <a:prstClr val="white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Для одиночных ЭП расчетная мощность принимается равной номинальной, для одиночных ЭП повторно-кратковременного режима - равной номинальной, приведенной к длительному режиму.</a:t>
            </a:r>
            <a:endParaRPr lang="ru-RU" sz="2000" dirty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3011" name="Object 16" descr="Пергамент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82591960"/>
              </p:ext>
            </p:extLst>
          </p:nvPr>
        </p:nvGraphicFramePr>
        <p:xfrm>
          <a:off x="5868144" y="5445224"/>
          <a:ext cx="1641475" cy="1022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9" name="Формула" r:id="rId3" imgW="698400" imgH="431640" progId="Equation.3">
                  <p:embed/>
                </p:oleObj>
              </mc:Choice>
              <mc:Fallback>
                <p:oleObj name="Формула" r:id="rId3" imgW="69840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8144" y="5445224"/>
                        <a:ext cx="1641475" cy="1022350"/>
                      </a:xfrm>
                      <a:prstGeom prst="rect">
                        <a:avLst/>
                      </a:prstGeom>
                      <a:blipFill dpi="0" rotWithShape="0">
                        <a:blip r:embed="rId5"/>
                        <a:srcRect/>
                        <a:tile tx="0" ty="0" sx="100000" sy="100000" flip="none" algn="tl"/>
                      </a:blipFill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" name="Picture 2" descr="D:\Квадроцикл 8 Сл\top2.png">
            <a:extLst>
              <a:ext uri="{FF2B5EF4-FFF2-40B4-BE49-F238E27FC236}">
                <a16:creationId xmlns:a16="http://schemas.microsoft.com/office/drawing/2014/main" id="{5D9E54D5-AA50-461B-B12F-5F3CAE3E961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5588"/>
            <a:ext cx="9144000" cy="582378"/>
          </a:xfrm>
          <a:prstGeom prst="rect">
            <a:avLst/>
          </a:prstGeom>
          <a:ln>
            <a:noFill/>
          </a:ln>
          <a:effectLst>
            <a:outerShdw blurRad="114300" dir="5400000" algn="tl" rotWithShape="0">
              <a:srgbClr val="333333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7" descr="E:\Аппаратная\logo101px.png">
            <a:extLst>
              <a:ext uri="{FF2B5EF4-FFF2-40B4-BE49-F238E27FC236}">
                <a16:creationId xmlns:a16="http://schemas.microsoft.com/office/drawing/2014/main" id="{40E7181E-AAC7-4EED-9262-B48E8C8953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8424" y="-17926"/>
            <a:ext cx="648072" cy="5325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1B35DC26-1E2E-4AC8-9252-F3E2F1FCADB2}"/>
              </a:ext>
            </a:extLst>
          </p:cNvPr>
          <p:cNvSpPr/>
          <p:nvPr/>
        </p:nvSpPr>
        <p:spPr>
          <a:xfrm>
            <a:off x="2288071" y="52983"/>
            <a:ext cx="427982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Расчет электрических нагрузок</a:t>
            </a:r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777179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0" y="836712"/>
            <a:ext cx="9144000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45085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>
                <a:solidFill>
                  <a:prstClr val="white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Основные методы определения  расчетных нагрузок:</a:t>
            </a:r>
            <a:endParaRPr lang="ru-RU" sz="2400" dirty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45085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>
                <a:solidFill>
                  <a:prstClr val="white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1)	По установленной мощности и коэффициенту спроса;</a:t>
            </a:r>
            <a:endParaRPr lang="ru-RU" sz="2400" dirty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45085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>
                <a:solidFill>
                  <a:prstClr val="white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2)	По средней мощности и отклонению расчетной нагрузки от средней (статистический метод);</a:t>
            </a:r>
            <a:endParaRPr lang="ru-RU" sz="2400" dirty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45085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>
                <a:solidFill>
                  <a:prstClr val="white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3)	По средней мощности и коэффициенту формы графика нагрузок;</a:t>
            </a:r>
            <a:endParaRPr lang="ru-RU" sz="2400" dirty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45085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>
                <a:solidFill>
                  <a:prstClr val="white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4)	По средней мощности и коэффициенту использования (метод упорядоченных диаграмм показателей графиков нагрузок);</a:t>
            </a:r>
            <a:endParaRPr lang="ru-RU" sz="2400" dirty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45085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>
                <a:solidFill>
                  <a:prstClr val="white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Вспомогательные методы определения расчетных нагрузок:</a:t>
            </a:r>
            <a:endParaRPr lang="ru-RU" sz="2400" dirty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45085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>
                <a:solidFill>
                  <a:prstClr val="white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1)	По удельному расходу электроэнергии на единицу продукции;</a:t>
            </a:r>
            <a:endParaRPr lang="ru-RU" sz="2400" dirty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45085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>
                <a:solidFill>
                  <a:prstClr val="white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2)	По удельной нагрузке на единицу производственной площади.</a:t>
            </a:r>
            <a:endParaRPr lang="ru-RU" sz="2400" dirty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2" descr="D:\Квадроцикл 8 Сл\top2.png">
            <a:extLst>
              <a:ext uri="{FF2B5EF4-FFF2-40B4-BE49-F238E27FC236}">
                <a16:creationId xmlns:a16="http://schemas.microsoft.com/office/drawing/2014/main" id="{BEB1E8F1-726B-4586-852A-E666ACBD70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5588"/>
            <a:ext cx="9144000" cy="582378"/>
          </a:xfrm>
          <a:prstGeom prst="rect">
            <a:avLst/>
          </a:prstGeom>
          <a:ln>
            <a:noFill/>
          </a:ln>
          <a:effectLst>
            <a:outerShdw blurRad="114300" dir="5400000" algn="tl" rotWithShape="0">
              <a:srgbClr val="333333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7" descr="E:\Аппаратная\logo101px.png">
            <a:extLst>
              <a:ext uri="{FF2B5EF4-FFF2-40B4-BE49-F238E27FC236}">
                <a16:creationId xmlns:a16="http://schemas.microsoft.com/office/drawing/2014/main" id="{CA958BFF-CFBC-4A2A-8DFA-0FE5DBFA3F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8424" y="-17926"/>
            <a:ext cx="648072" cy="5325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82C736F4-66AC-4283-BC4B-680B781B3AF9}"/>
              </a:ext>
            </a:extLst>
          </p:cNvPr>
          <p:cNvSpPr/>
          <p:nvPr/>
        </p:nvSpPr>
        <p:spPr>
          <a:xfrm>
            <a:off x="2288071" y="52983"/>
            <a:ext cx="427982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Расчет электрических нагрузок</a:t>
            </a:r>
            <a:endParaRPr lang="ru-RU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30064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6"/>
          <p:cNvSpPr>
            <a:spLocks noChangeArrowheads="1"/>
          </p:cNvSpPr>
          <p:nvPr/>
        </p:nvSpPr>
        <p:spPr bwMode="auto">
          <a:xfrm>
            <a:off x="-1" y="0"/>
            <a:ext cx="914400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450850" algn="ctr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ОПРЕДЕЛЕНИЕ РАСЧЕТНОЙ НАГРУЗКИ </a:t>
            </a:r>
          </a:p>
          <a:p>
            <a:pPr indent="450850" algn="ctr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 УСТАНОВЛЕННОЙ   МОЩНОСТИ  И КОЭФФИЦИЕНТУ СПРОСА</a:t>
            </a:r>
            <a:endParaRPr lang="ru-RU" sz="2800" b="1" dirty="0">
              <a:solidFill>
                <a:srgbClr val="92D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Рисунок 4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59832" y="692696"/>
            <a:ext cx="3024336" cy="144016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Рисунок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03648" y="2852936"/>
            <a:ext cx="6507255" cy="57606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" name="Рисунок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9552" y="4509120"/>
            <a:ext cx="3792922" cy="108012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Rectangle 19"/>
          <p:cNvSpPr>
            <a:spLocks noChangeArrowheads="1"/>
          </p:cNvSpPr>
          <p:nvPr/>
        </p:nvSpPr>
        <p:spPr bwMode="auto">
          <a:xfrm>
            <a:off x="0" y="2276872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450850" fontAlgn="base">
              <a:spcBef>
                <a:spcPct val="0"/>
              </a:spcBef>
              <a:spcAft>
                <a:spcPct val="0"/>
              </a:spcAft>
            </a:pPr>
            <a:r>
              <a:rPr lang="ru-RU" sz="1600" dirty="0">
                <a:solidFill>
                  <a:prstClr val="white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Величина Кс может быть принята в зависимости от коэффициента использования Ки для данной группы приемников, для среднего коэффициента включения, равного 0,8:</a:t>
            </a:r>
            <a:endParaRPr lang="ru-RU" sz="1600" dirty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20"/>
          <p:cNvSpPr>
            <a:spLocks noChangeArrowheads="1"/>
          </p:cNvSpPr>
          <p:nvPr/>
        </p:nvSpPr>
        <p:spPr bwMode="auto">
          <a:xfrm>
            <a:off x="0" y="3534107"/>
            <a:ext cx="9144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45085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1600" dirty="0">
                <a:solidFill>
                  <a:prstClr val="white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Расчетная нагрузка узла системы электроснабжения (цеха, корпуса, предприятия) определяется суммированием расчетных нагрузок отдельных групп приемников, входящих в данный узел, с учетом коэффициента разновременности максимумов  нагрузки:</a:t>
            </a:r>
            <a:endParaRPr lang="ru-RU" sz="1600" dirty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ectangle 21"/>
          <p:cNvSpPr>
            <a:spLocks noChangeArrowheads="1"/>
          </p:cNvSpPr>
          <p:nvPr/>
        </p:nvSpPr>
        <p:spPr bwMode="auto">
          <a:xfrm>
            <a:off x="4644008" y="4365104"/>
            <a:ext cx="4499992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45085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1600" dirty="0" err="1">
                <a:solidFill>
                  <a:prstClr val="white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Кр.м</a:t>
            </a:r>
            <a:r>
              <a:rPr lang="ru-RU" sz="1600" dirty="0">
                <a:solidFill>
                  <a:prstClr val="white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1600" dirty="0">
                <a:solidFill>
                  <a:prstClr val="white"/>
                </a:solidFill>
                <a:latin typeface="Calibri"/>
                <a:ea typeface="Calibri" pitchFamily="34" charset="0"/>
                <a:cs typeface="Times New Roman" pitchFamily="18" charset="0"/>
              </a:rPr>
              <a:t>—</a:t>
            </a:r>
            <a:r>
              <a:rPr lang="ru-RU" sz="1600" dirty="0">
                <a:solidFill>
                  <a:prstClr val="white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коэффициенты разновременности максимумов нагрузок отдельных групп приемников, принимаемый равным 0,85</a:t>
            </a:r>
            <a:r>
              <a:rPr lang="ru-RU" sz="1600" dirty="0">
                <a:solidFill>
                  <a:prstClr val="white"/>
                </a:solidFill>
                <a:latin typeface="Calibri"/>
                <a:ea typeface="Calibri" pitchFamily="34" charset="0"/>
                <a:cs typeface="Times New Roman" pitchFamily="18" charset="0"/>
              </a:rPr>
              <a:t>—</a:t>
            </a:r>
            <a:r>
              <a:rPr lang="ru-RU" sz="1600" dirty="0">
                <a:solidFill>
                  <a:prstClr val="white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1,0 в зависимости от места нахождения данного узла в системе электроснабжения предприятия.</a:t>
            </a:r>
            <a:endParaRPr lang="ru-RU" sz="2400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ectangle 20"/>
          <p:cNvSpPr>
            <a:spLocks noChangeArrowheads="1"/>
          </p:cNvSpPr>
          <p:nvPr/>
        </p:nvSpPr>
        <p:spPr bwMode="auto">
          <a:xfrm>
            <a:off x="0" y="5831106"/>
            <a:ext cx="91440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450850" algn="just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Достоинства – Простота расчетов, основанная на опыте эксплуатации.</a:t>
            </a:r>
          </a:p>
          <a:p>
            <a:pPr indent="450850" algn="just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Недостатки – Метод не учитывает количество электроприемников. К</a:t>
            </a:r>
            <a:r>
              <a:rPr lang="ru-RU" b="1" baseline="-250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</a:t>
            </a:r>
            <a:r>
              <a:rPr lang="ru-RU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могут применятся только для одной отрасли при усредненном режиме работы.</a:t>
            </a:r>
            <a:endParaRPr lang="ru-RU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993139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6"/>
          <p:cNvSpPr>
            <a:spLocks noChangeArrowheads="1"/>
          </p:cNvSpPr>
          <p:nvPr/>
        </p:nvSpPr>
        <p:spPr bwMode="auto">
          <a:xfrm>
            <a:off x="0" y="-27384"/>
            <a:ext cx="9144001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ОПРЕДЕЛЕНИЕ РАСЧЕТНОЙ НАГРУЗКИ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 СРЕДНЕЙ МОЩНОСТИ И КОЭФФИЦИЕНТУ ИСПОЛЬЗОВАНИЯ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(МЕТОД УПОРЯДОЧЕННЫХ ДИАГРАММ ПОКАЗАТЕЛЕЙ ГРАФИКОВ НАГРУЗОК)</a:t>
            </a: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1066091"/>
            <a:ext cx="91440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180975" algn="just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>
                <a:solidFill>
                  <a:prstClr val="white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Эффективное число электроприемников </a:t>
            </a:r>
            <a:r>
              <a:rPr lang="en-US" i="1" dirty="0">
                <a:solidFill>
                  <a:prstClr val="white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</a:t>
            </a:r>
            <a:r>
              <a:rPr lang="ru-RU" i="1" baseline="-30000" dirty="0">
                <a:solidFill>
                  <a:prstClr val="white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э</a:t>
            </a:r>
            <a:r>
              <a:rPr lang="ru-RU" dirty="0">
                <a:solidFill>
                  <a:prstClr val="white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- это такое число однородных по режиму работы электроприемников одинаковой мощности, которое обусловливает те же значения расчетной нагрузки, что и группа различных по мощности электроприемников. Величину </a:t>
            </a:r>
            <a:r>
              <a:rPr lang="en-US" i="1" dirty="0">
                <a:solidFill>
                  <a:prstClr val="white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</a:t>
            </a:r>
            <a:r>
              <a:rPr lang="ru-RU" i="1" baseline="-30000" dirty="0">
                <a:solidFill>
                  <a:prstClr val="white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э</a:t>
            </a:r>
            <a:r>
              <a:rPr lang="ru-RU" dirty="0">
                <a:solidFill>
                  <a:prstClr val="white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рекомендуется определять по следующему выражению:</a:t>
            </a:r>
            <a:endParaRPr lang="ru-RU" sz="1100" dirty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Объект 5"/>
          <p:cNvGraphicFramePr>
            <a:graphicFrameLocks noChangeAspect="1"/>
          </p:cNvGraphicFramePr>
          <p:nvPr/>
        </p:nvGraphicFramePr>
        <p:xfrm>
          <a:off x="6228184" y="2060848"/>
          <a:ext cx="2089599" cy="110140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3" name="Формула" r:id="rId3" imgW="965160" imgH="507960" progId="Equation.3">
                  <p:embed/>
                </p:oleObj>
              </mc:Choice>
              <mc:Fallback>
                <p:oleObj name="Формула" r:id="rId3" imgW="965160" imgH="507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28184" y="2060848"/>
                        <a:ext cx="2089599" cy="1101402"/>
                      </a:xfrm>
                      <a:prstGeom prst="rect">
                        <a:avLst/>
                      </a:prstGeom>
                      <a:blipFill dpi="0" rotWithShape="0">
                        <a:blip r:embed="rId5"/>
                        <a:srcRect/>
                        <a:tile tx="0" ty="0" sx="100000" sy="100000" flip="none" algn="tl"/>
                      </a:blip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0" y="3272403"/>
            <a:ext cx="9144000" cy="35855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180975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dirty="0">
                <a:solidFill>
                  <a:prstClr val="white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Коэффициент расчетной мощности </a:t>
            </a:r>
            <a:r>
              <a:rPr lang="ru-RU" sz="2000" i="1" dirty="0" err="1">
                <a:solidFill>
                  <a:prstClr val="white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</a:t>
            </a:r>
            <a:r>
              <a:rPr lang="ru-RU" sz="2000" i="1" baseline="-30000" dirty="0" err="1">
                <a:solidFill>
                  <a:prstClr val="white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</a:t>
            </a:r>
            <a:r>
              <a:rPr lang="ru-RU" sz="2000" dirty="0">
                <a:solidFill>
                  <a:prstClr val="white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- отношение расчетной активной мощности </a:t>
            </a:r>
            <a:r>
              <a:rPr lang="ru-RU" sz="2000" i="1" dirty="0" err="1">
                <a:solidFill>
                  <a:prstClr val="white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</a:t>
            </a:r>
            <a:r>
              <a:rPr lang="ru-RU" sz="2000" i="1" baseline="-30000" dirty="0" err="1">
                <a:solidFill>
                  <a:prstClr val="white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</a:t>
            </a:r>
            <a:r>
              <a:rPr lang="ru-RU" sz="2000" dirty="0">
                <a:solidFill>
                  <a:prstClr val="white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к значению </a:t>
            </a:r>
            <a:r>
              <a:rPr lang="ru-RU" sz="2000" i="1" dirty="0" err="1">
                <a:solidFill>
                  <a:prstClr val="white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</a:t>
            </a:r>
            <a:r>
              <a:rPr lang="ru-RU" sz="2000" i="1" baseline="-30000" dirty="0" err="1">
                <a:solidFill>
                  <a:prstClr val="white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</a:t>
            </a:r>
            <a:r>
              <a:rPr lang="ru-RU" sz="2000" i="1" dirty="0" err="1">
                <a:solidFill>
                  <a:prstClr val="white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</a:t>
            </a:r>
            <a:r>
              <a:rPr lang="ru-RU" sz="2000" i="1" baseline="-30000" dirty="0" err="1">
                <a:solidFill>
                  <a:prstClr val="white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</a:t>
            </a:r>
            <a:r>
              <a:rPr lang="ru-RU" sz="2000" dirty="0">
                <a:solidFill>
                  <a:prstClr val="white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группы ЭП                                </a:t>
            </a:r>
          </a:p>
          <a:p>
            <a:pPr indent="180975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000" dirty="0">
                <a:solidFill>
                  <a:prstClr val="white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				</a:t>
            </a:r>
            <a:r>
              <a:rPr lang="ru-RU" sz="2000" b="1" i="1" dirty="0" err="1">
                <a:solidFill>
                  <a:prstClr val="white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</a:t>
            </a:r>
            <a:r>
              <a:rPr lang="ru-RU" sz="2000" b="1" i="1" baseline="-30000" dirty="0" err="1">
                <a:solidFill>
                  <a:prstClr val="white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</a:t>
            </a:r>
            <a:r>
              <a:rPr lang="ru-RU" sz="2000" b="1" dirty="0">
                <a:solidFill>
                  <a:prstClr val="white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= </a:t>
            </a:r>
            <a:r>
              <a:rPr lang="ru-RU" sz="2000" b="1" i="1" dirty="0" err="1">
                <a:solidFill>
                  <a:prstClr val="white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</a:t>
            </a:r>
            <a:r>
              <a:rPr lang="ru-RU" sz="2000" b="1" i="1" baseline="-30000" dirty="0" err="1">
                <a:solidFill>
                  <a:prstClr val="white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</a:t>
            </a:r>
            <a:r>
              <a:rPr lang="ru-RU" sz="2000" b="1" dirty="0">
                <a:solidFill>
                  <a:prstClr val="white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/ </a:t>
            </a:r>
            <a:r>
              <a:rPr lang="ru-RU" sz="2000" b="1" i="1" dirty="0">
                <a:solidFill>
                  <a:prstClr val="white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</a:t>
            </a:r>
            <a:r>
              <a:rPr lang="ru-RU" sz="2000" b="1" i="1" baseline="-30000" dirty="0">
                <a:solidFill>
                  <a:prstClr val="white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</a:t>
            </a:r>
            <a:r>
              <a:rPr lang="ru-RU" sz="2000" b="1" dirty="0">
                <a:solidFill>
                  <a:prstClr val="white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 err="1">
                <a:solidFill>
                  <a:prstClr val="white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</a:t>
            </a:r>
            <a:r>
              <a:rPr lang="ru-RU" sz="2000" b="1" i="1" baseline="-30000" dirty="0" err="1">
                <a:solidFill>
                  <a:prstClr val="white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</a:t>
            </a:r>
            <a:endParaRPr lang="ru-RU" sz="2000" b="1" dirty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180975" algn="just" eaLnBrk="0" fontAlgn="base" hangingPunct="0">
              <a:spcBef>
                <a:spcPts val="600"/>
              </a:spcBef>
              <a:spcAft>
                <a:spcPct val="0"/>
              </a:spcAft>
            </a:pPr>
            <a:r>
              <a:rPr lang="ru-RU" dirty="0">
                <a:solidFill>
                  <a:prstClr val="white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Коэффициент расчетной мощности зависит от эффективного числа электроприемников, средневзвешенного коэффициента использования, а также от постоянной времени нагрева сети, для которой рассчитываются электрические нагрузки:</a:t>
            </a:r>
            <a:endParaRPr lang="ru-RU" dirty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180975" algn="just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70C0"/>
              </a:buClr>
              <a:buFont typeface="Wingdings" pitchFamily="2" charset="2"/>
              <a:buChar char="v"/>
            </a:pPr>
            <a:r>
              <a:rPr lang="ru-RU" b="1" i="1" dirty="0">
                <a:solidFill>
                  <a:prstClr val="white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</a:t>
            </a:r>
            <a:r>
              <a:rPr lang="ru-RU" b="1" i="1" baseline="-30000" dirty="0">
                <a:solidFill>
                  <a:prstClr val="white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</a:t>
            </a:r>
            <a:r>
              <a:rPr lang="ru-RU" b="1" dirty="0">
                <a:solidFill>
                  <a:prstClr val="white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= 10 мин </a:t>
            </a:r>
            <a:r>
              <a:rPr lang="ru-RU" dirty="0">
                <a:solidFill>
                  <a:prstClr val="white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для сетей напряжением до 1 кВ, питающих распределительные </a:t>
            </a:r>
            <a:r>
              <a:rPr lang="ru-RU" dirty="0" err="1">
                <a:solidFill>
                  <a:prstClr val="white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шинопроводы</a:t>
            </a:r>
            <a:r>
              <a:rPr lang="ru-RU" dirty="0">
                <a:solidFill>
                  <a:prstClr val="white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пункты, сборки, щиты;</a:t>
            </a:r>
          </a:p>
          <a:p>
            <a:pPr indent="180975" algn="just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70C0"/>
              </a:buClr>
              <a:buFont typeface="Wingdings" pitchFamily="2" charset="2"/>
              <a:buChar char="v"/>
            </a:pPr>
            <a:r>
              <a:rPr lang="ru-RU" b="1" i="1" dirty="0">
                <a:solidFill>
                  <a:prstClr val="white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</a:t>
            </a:r>
            <a:r>
              <a:rPr lang="ru-RU" b="1" i="1" baseline="-30000" dirty="0">
                <a:solidFill>
                  <a:prstClr val="white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</a:t>
            </a:r>
            <a:r>
              <a:rPr lang="ru-RU" b="1" dirty="0">
                <a:solidFill>
                  <a:prstClr val="white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= 2,5 ч</a:t>
            </a:r>
            <a:r>
              <a:rPr lang="ru-RU" dirty="0">
                <a:solidFill>
                  <a:prstClr val="white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- для магистральных </a:t>
            </a:r>
            <a:r>
              <a:rPr lang="ru-RU" dirty="0" err="1">
                <a:solidFill>
                  <a:prstClr val="white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шинопроводов</a:t>
            </a:r>
            <a:r>
              <a:rPr lang="ru-RU" dirty="0">
                <a:solidFill>
                  <a:prstClr val="white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 цеховых трансформаторов;</a:t>
            </a:r>
            <a:endParaRPr lang="ru-RU" dirty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180975" algn="just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70C0"/>
              </a:buClr>
              <a:buFont typeface="Wingdings" pitchFamily="2" charset="2"/>
              <a:buChar char="v"/>
            </a:pPr>
            <a:r>
              <a:rPr lang="ru-RU" b="1" i="1" dirty="0">
                <a:solidFill>
                  <a:prstClr val="white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</a:t>
            </a:r>
            <a:r>
              <a:rPr lang="ru-RU" b="1" i="1" baseline="-30000" dirty="0">
                <a:solidFill>
                  <a:prstClr val="white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</a:t>
            </a:r>
            <a:r>
              <a:rPr lang="ru-RU" b="1" dirty="0">
                <a:solidFill>
                  <a:prstClr val="white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b="1" dirty="0">
                <a:solidFill>
                  <a:prstClr val="white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</a:t>
            </a:r>
            <a:r>
              <a:rPr lang="ru-RU" b="1" dirty="0">
                <a:solidFill>
                  <a:prstClr val="white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30 мин </a:t>
            </a:r>
            <a:r>
              <a:rPr lang="ru-RU" dirty="0">
                <a:solidFill>
                  <a:prstClr val="white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для кабелей напряжением 6 кВ </a:t>
            </a:r>
            <a:r>
              <a:rPr lang="ru-RU" dirty="0">
                <a:solidFill>
                  <a:prstClr val="white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и выше, питающих цеховые трансформаторные подстанции и распределительные устройства. Расчетная мощность для этих элементов определяется при </a:t>
            </a:r>
            <a:r>
              <a:rPr lang="ru-RU" i="1" dirty="0" err="1">
                <a:solidFill>
                  <a:prstClr val="white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К</a:t>
            </a:r>
            <a:r>
              <a:rPr lang="ru-RU" i="1" baseline="-30000" dirty="0" err="1">
                <a:solidFill>
                  <a:prstClr val="white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р</a:t>
            </a:r>
            <a:r>
              <a:rPr lang="ru-RU" dirty="0">
                <a:solidFill>
                  <a:prstClr val="white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 = 1.</a:t>
            </a:r>
          </a:p>
        </p:txBody>
      </p:sp>
    </p:spTree>
    <p:extLst>
      <p:ext uri="{BB962C8B-B14F-4D97-AF65-F5344CB8AC3E}">
        <p14:creationId xmlns:p14="http://schemas.microsoft.com/office/powerpoint/2010/main" val="147108237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6"/>
          <p:cNvSpPr>
            <a:spLocks noChangeArrowheads="1"/>
          </p:cNvSpPr>
          <p:nvPr/>
        </p:nvSpPr>
        <p:spPr bwMode="auto">
          <a:xfrm>
            <a:off x="-1" y="0"/>
            <a:ext cx="914400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200" b="1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ОПРЕДЕЛЕНИЕ РАСЧЕТНОЙ НАГРУЗКИ  ПО СРЕДНЕЙ МОЩНОСТИ И КОЭФФИЦИЕНТУ МАКСИМУМА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200" b="1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(МЕТОД УПОРЯДОЧЕННЫХ ДИАГРАММ ПОКАЗАТЕЛЕЙ ГРАФИКОВ НАГРУЗОК)</a:t>
            </a: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323528" y="620688"/>
            <a:ext cx="8640960" cy="707886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9525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ru-RU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РТМ 36.18.32.4-92 «</a:t>
            </a:r>
            <a:r>
              <a:rPr lang="ru-RU" sz="2000" cap="all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указания по Расчету электрических нагрузок», ВНИПИ </a:t>
            </a:r>
            <a:r>
              <a:rPr lang="ru-RU" sz="20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Тяжпромэлектропроект</a:t>
            </a:r>
            <a:r>
              <a:rPr lang="ru-RU" sz="2000" cap="all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1993.</a:t>
            </a:r>
            <a:r>
              <a:rPr lang="ru-RU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0" y="5140930"/>
            <a:ext cx="9144000" cy="160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180975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1400" dirty="0">
                <a:solidFill>
                  <a:prstClr val="white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Все ЭП группируются по характерным категориям с одинаковыми </a:t>
            </a:r>
            <a:r>
              <a:rPr lang="ru-RU" sz="1400" i="1" dirty="0">
                <a:solidFill>
                  <a:prstClr val="white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</a:t>
            </a:r>
            <a:r>
              <a:rPr lang="ru-RU" sz="1400" i="1" baseline="-30000" dirty="0">
                <a:solidFill>
                  <a:prstClr val="white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</a:t>
            </a:r>
            <a:r>
              <a:rPr lang="ru-RU" sz="1400" dirty="0">
                <a:solidFill>
                  <a:prstClr val="white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 </a:t>
            </a:r>
            <a:r>
              <a:rPr lang="en-US" sz="1400" dirty="0" err="1">
                <a:solidFill>
                  <a:prstClr val="white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tg</a:t>
            </a:r>
            <a:r>
              <a:rPr lang="en-US" sz="1400" dirty="0">
                <a:solidFill>
                  <a:prstClr val="white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</a:t>
            </a:r>
            <a:r>
              <a:rPr lang="ru-RU" sz="1400" dirty="0">
                <a:solidFill>
                  <a:prstClr val="white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r>
              <a:rPr lang="ru-RU" sz="1400" dirty="0">
                <a:solidFill>
                  <a:prstClr val="white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 В каждой строке указываются ЭП одинаковой мощности.</a:t>
            </a:r>
            <a:endParaRPr lang="ru-RU" sz="1400" dirty="0">
              <a:solidFill>
                <a:prstClr val="white"/>
              </a:solidFill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indent="180975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dirty="0">
                <a:solidFill>
                  <a:prstClr val="white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Резервные </a:t>
            </a:r>
            <a:r>
              <a:rPr lang="ru-RU" sz="1400" dirty="0" err="1">
                <a:solidFill>
                  <a:prstClr val="white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электроприемники</a:t>
            </a:r>
            <a:r>
              <a:rPr lang="ru-RU" sz="1400" dirty="0">
                <a:solidFill>
                  <a:prstClr val="white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, ремонтные сварочные трансформаторы и другие ремонтные </a:t>
            </a:r>
            <a:r>
              <a:rPr lang="ru-RU" sz="1400" dirty="0" err="1">
                <a:solidFill>
                  <a:prstClr val="white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электроприемники</a:t>
            </a:r>
            <a:r>
              <a:rPr lang="ru-RU" sz="1400" dirty="0">
                <a:solidFill>
                  <a:prstClr val="white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, а также </a:t>
            </a:r>
            <a:r>
              <a:rPr lang="ru-RU" sz="1400" dirty="0" err="1">
                <a:solidFill>
                  <a:prstClr val="white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электроприемники</a:t>
            </a:r>
            <a:r>
              <a:rPr lang="ru-RU" sz="1400" dirty="0">
                <a:solidFill>
                  <a:prstClr val="white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, работающие кратковременно (пожарные насосы, задвижки, вентили и т. п.), при подсчете расчетной мощности не учитываются (за исключением случаев, когда мощности пожарных насосов и других противоаварийных ЭП определяют выбор элементов сети электроснабжения). В графах 2 и 4 указываются данные только рабочих ЭП.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0" y="1412776"/>
            <a:ext cx="91440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На стадии рабочий проект расчеты электрических нагрузок рекомендуется выполнять в следующей последовательности.</a:t>
            </a:r>
          </a:p>
          <a:p>
            <a:pPr algn="just">
              <a:buClr>
                <a:srgbClr val="00B050"/>
              </a:buClr>
              <a:buFont typeface="Wingdings" pitchFamily="2" charset="2"/>
              <a:buChar char="ü"/>
            </a:pPr>
            <a:r>
              <a:rPr lang="ru-RU" sz="160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Выполняется расчет электрических нагрузок ЭП напряжением до 1 кВ в целом по корпусу (предприятию) и предварительно определяются количество и мощность цеховых трансформаторных подстанций и их месторасположение.</a:t>
            </a:r>
          </a:p>
          <a:p>
            <a:pPr algn="just">
              <a:buClr>
                <a:srgbClr val="00B050"/>
              </a:buClr>
              <a:buFont typeface="Wingdings" pitchFamily="2" charset="2"/>
              <a:buChar char="ü"/>
            </a:pPr>
            <a:r>
              <a:rPr lang="ru-RU" sz="160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Производится расчет электрических нагрузок питающих сетей напряжением до 1 кВ и на шинах каждой цеховой трансформаторной подстанции. Расчет ведется одновременно с построением питающей сети напряжением до 1 кВ. Целью расчетов является определение расчетных токов для выбора сечений проводников питающих сетей напряжением до 1 кВ и выбора защитных аппаратов.</a:t>
            </a:r>
          </a:p>
          <a:p>
            <a:pPr algn="just">
              <a:buClr>
                <a:srgbClr val="00B050"/>
              </a:buClr>
              <a:buFont typeface="Wingdings" pitchFamily="2" charset="2"/>
              <a:buChar char="ü"/>
            </a:pPr>
            <a:r>
              <a:rPr lang="ru-RU" sz="160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Выполняется расчет электрических нагрузок на напряжении 10 (6) кВ и выше на сборных шинах распределительных и главных понижающих подстанций.</a:t>
            </a:r>
          </a:p>
          <a:p>
            <a:pPr algn="just">
              <a:buClr>
                <a:srgbClr val="00B050"/>
              </a:buClr>
              <a:buFont typeface="Wingdings" pitchFamily="2" charset="2"/>
              <a:buChar char="ü"/>
            </a:pPr>
            <a:r>
              <a:rPr lang="ru-RU" sz="160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Определяется расчетная электрическая нагрузка предприятия в точке балансового разграничения с энергосистемой.</a:t>
            </a:r>
          </a:p>
          <a:p>
            <a:pPr algn="just">
              <a:buClr>
                <a:srgbClr val="00B050"/>
              </a:buClr>
              <a:buFont typeface="Wingdings" pitchFamily="2" charset="2"/>
              <a:buChar char="ü"/>
            </a:pPr>
            <a:r>
              <a:rPr lang="ru-RU" sz="160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Производится окончательный выбор числа и мощности трансформаторных подстанций с учетом устанавливаемых согласно РТМ 36.18.32.6-92 средств КРМ.</a:t>
            </a:r>
          </a:p>
        </p:txBody>
      </p:sp>
    </p:spTree>
    <p:extLst>
      <p:ext uri="{BB962C8B-B14F-4D97-AF65-F5344CB8AC3E}">
        <p14:creationId xmlns:p14="http://schemas.microsoft.com/office/powerpoint/2010/main" val="303687228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295400" y="838200"/>
          <a:ext cx="7391400" cy="5920740"/>
        </p:xfrm>
        <a:graphic>
          <a:graphicData uri="http://schemas.openxmlformats.org/drawingml/2006/table">
            <a:tbl>
              <a:tblPr/>
              <a:tblGrid>
                <a:gridCol w="8006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006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8340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34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8340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8340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9663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9663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3319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29986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133865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 i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Courier New"/>
                        </a:rPr>
                        <a:t>n</a:t>
                      </a:r>
                      <a:r>
                        <a:rPr lang="ru-RU" sz="1050" i="1" baseline="-250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Courier New"/>
                        </a:rPr>
                        <a:t>э</a:t>
                      </a:r>
                      <a:endParaRPr lang="ru-RU" sz="1050" dirty="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814" marR="12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Коэффициент использования </a:t>
                      </a:r>
                      <a:r>
                        <a:rPr lang="ru-RU" sz="1050" i="1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</a:t>
                      </a:r>
                      <a:r>
                        <a:rPr lang="ru-RU" sz="1050" i="1" baseline="-2500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</a:t>
                      </a:r>
                      <a:endParaRPr lang="ru-RU" sz="105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814" marR="12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386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0,1</a:t>
                      </a:r>
                      <a:endParaRPr lang="ru-RU" sz="105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814" marR="12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0,15</a:t>
                      </a:r>
                      <a:endParaRPr lang="ru-RU" sz="105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814" marR="12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0,2</a:t>
                      </a:r>
                      <a:endParaRPr lang="ru-RU" sz="105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814" marR="12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0,3</a:t>
                      </a:r>
                      <a:endParaRPr lang="ru-RU" sz="105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814" marR="12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0,4</a:t>
                      </a:r>
                      <a:endParaRPr lang="ru-RU" sz="105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814" marR="12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0,5</a:t>
                      </a:r>
                      <a:endParaRPr lang="ru-RU" sz="105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814" marR="12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0,6</a:t>
                      </a:r>
                      <a:endParaRPr lang="ru-RU" sz="105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814" marR="12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0,7</a:t>
                      </a:r>
                      <a:endParaRPr lang="ru-RU" sz="105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814" marR="12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0,8</a:t>
                      </a:r>
                      <a:endParaRPr lang="ru-RU" sz="105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814" marR="12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386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05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814" marR="12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8,00</a:t>
                      </a:r>
                      <a:endParaRPr lang="ru-RU" sz="105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814" marR="12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5,33</a:t>
                      </a:r>
                      <a:endParaRPr lang="ru-RU" sz="105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814" marR="12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4,00</a:t>
                      </a:r>
                      <a:endParaRPr lang="ru-RU" sz="105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814" marR="12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2,67</a:t>
                      </a:r>
                      <a:endParaRPr lang="ru-RU" sz="105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814" marR="12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2,00</a:t>
                      </a:r>
                      <a:endParaRPr lang="ru-RU" sz="105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814" marR="12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1,60</a:t>
                      </a:r>
                      <a:endParaRPr lang="ru-RU" sz="105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814" marR="12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1,33</a:t>
                      </a:r>
                      <a:endParaRPr lang="ru-RU" sz="105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814" marR="12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1,14</a:t>
                      </a:r>
                      <a:endParaRPr lang="ru-RU" sz="105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814" marR="12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1,0</a:t>
                      </a:r>
                      <a:endParaRPr lang="ru-RU" sz="105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814" marR="12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386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05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814" marR="12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6,22</a:t>
                      </a:r>
                      <a:endParaRPr lang="ru-RU" sz="105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814" marR="12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4,33</a:t>
                      </a:r>
                      <a:endParaRPr lang="ru-RU" sz="105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814" marR="12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3,39</a:t>
                      </a:r>
                      <a:endParaRPr lang="ru-RU" sz="105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814" marR="12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2,45</a:t>
                      </a:r>
                      <a:endParaRPr lang="ru-RU" sz="105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814" marR="12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1,98</a:t>
                      </a:r>
                      <a:endParaRPr lang="ru-RU" sz="105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814" marR="12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1,60</a:t>
                      </a:r>
                      <a:endParaRPr lang="ru-RU" sz="105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814" marR="12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1,33</a:t>
                      </a:r>
                      <a:endParaRPr lang="ru-RU" sz="105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814" marR="12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1,14</a:t>
                      </a:r>
                      <a:endParaRPr lang="ru-RU" sz="105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814" marR="12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1,0</a:t>
                      </a:r>
                      <a:endParaRPr lang="ru-RU" sz="105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814" marR="12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386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05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814" marR="12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4,05</a:t>
                      </a:r>
                      <a:endParaRPr lang="ru-RU" sz="105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814" marR="12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2,89</a:t>
                      </a:r>
                      <a:endParaRPr lang="ru-RU" sz="105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814" marR="12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2,31</a:t>
                      </a:r>
                      <a:endParaRPr lang="ru-RU" sz="105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814" marR="12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1,74</a:t>
                      </a:r>
                      <a:endParaRPr lang="ru-RU" sz="105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814" marR="12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1,45</a:t>
                      </a:r>
                      <a:endParaRPr lang="ru-RU" sz="105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814" marR="12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1,34</a:t>
                      </a:r>
                      <a:endParaRPr lang="ru-RU" sz="105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814" marR="12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1,22</a:t>
                      </a:r>
                      <a:endParaRPr lang="ru-RU" sz="105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814" marR="12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1,14</a:t>
                      </a:r>
                      <a:endParaRPr lang="ru-RU" sz="105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814" marR="12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1,0</a:t>
                      </a:r>
                      <a:endParaRPr lang="ru-RU" sz="105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814" marR="12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3386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05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814" marR="12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3,24</a:t>
                      </a:r>
                      <a:endParaRPr lang="ru-RU" sz="105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814" marR="12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2,35</a:t>
                      </a:r>
                      <a:endParaRPr lang="ru-RU" sz="105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814" marR="12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1,91</a:t>
                      </a:r>
                      <a:endParaRPr lang="ru-RU" sz="105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814" marR="12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1,47</a:t>
                      </a:r>
                      <a:endParaRPr lang="ru-RU" sz="105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814" marR="12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1,25</a:t>
                      </a:r>
                      <a:endParaRPr lang="ru-RU" sz="105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814" marR="12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1,21</a:t>
                      </a:r>
                      <a:endParaRPr lang="ru-RU" sz="105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814" marR="12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1,12</a:t>
                      </a:r>
                      <a:endParaRPr lang="ru-RU" sz="105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814" marR="12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1,06</a:t>
                      </a:r>
                      <a:endParaRPr lang="ru-RU" sz="105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814" marR="12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1,0</a:t>
                      </a:r>
                      <a:endParaRPr lang="ru-RU" sz="105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814" marR="12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3386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05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814" marR="12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2,84</a:t>
                      </a:r>
                      <a:endParaRPr lang="ru-RU" sz="105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814" marR="12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2,09</a:t>
                      </a:r>
                      <a:endParaRPr lang="ru-RU" sz="105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814" marR="12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1,72</a:t>
                      </a:r>
                      <a:endParaRPr lang="ru-RU" sz="105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814" marR="12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1,35</a:t>
                      </a:r>
                      <a:endParaRPr lang="ru-RU" sz="105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814" marR="12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1,16</a:t>
                      </a:r>
                      <a:endParaRPr lang="ru-RU" sz="105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814" marR="12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1,16</a:t>
                      </a:r>
                      <a:endParaRPr lang="ru-RU" sz="105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814" marR="12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1,08</a:t>
                      </a:r>
                      <a:endParaRPr lang="ru-RU" sz="105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814" marR="12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1,03</a:t>
                      </a:r>
                      <a:endParaRPr lang="ru-RU" sz="105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814" marR="12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1,0</a:t>
                      </a:r>
                      <a:endParaRPr lang="ru-RU" sz="105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814" marR="12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3386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05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814" marR="12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2,64</a:t>
                      </a:r>
                      <a:endParaRPr lang="ru-RU" sz="105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814" marR="12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1,96</a:t>
                      </a:r>
                      <a:endParaRPr lang="ru-RU" sz="105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814" marR="12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1,62</a:t>
                      </a:r>
                      <a:endParaRPr lang="ru-RU" sz="105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814" marR="12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1,28</a:t>
                      </a:r>
                      <a:endParaRPr lang="ru-RU" sz="105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814" marR="12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1,11</a:t>
                      </a:r>
                      <a:endParaRPr lang="ru-RU" sz="105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814" marR="12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1,13</a:t>
                      </a:r>
                      <a:endParaRPr lang="ru-RU" sz="105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814" marR="12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1,06</a:t>
                      </a:r>
                      <a:endParaRPr lang="ru-RU" sz="105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814" marR="12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1,01</a:t>
                      </a:r>
                      <a:endParaRPr lang="ru-RU" sz="105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814" marR="12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1,0</a:t>
                      </a:r>
                      <a:endParaRPr lang="ru-RU" sz="105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814" marR="12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3386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05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814" marR="12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2,49</a:t>
                      </a:r>
                      <a:endParaRPr lang="ru-RU" sz="105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814" marR="12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1,86</a:t>
                      </a:r>
                      <a:endParaRPr lang="ru-RU" sz="105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814" marR="12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1,54</a:t>
                      </a:r>
                      <a:endParaRPr lang="ru-RU" sz="105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814" marR="12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1,23</a:t>
                      </a:r>
                      <a:endParaRPr lang="ru-RU" sz="105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814" marR="12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1,12</a:t>
                      </a:r>
                      <a:endParaRPr lang="ru-RU" sz="105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814" marR="12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1,10</a:t>
                      </a:r>
                      <a:endParaRPr lang="ru-RU" sz="105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814" marR="12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1,04</a:t>
                      </a:r>
                      <a:endParaRPr lang="ru-RU" sz="105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814" marR="12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1,0</a:t>
                      </a:r>
                      <a:endParaRPr lang="ru-RU" sz="105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814" marR="12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1,0</a:t>
                      </a:r>
                      <a:endParaRPr lang="ru-RU" sz="105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814" marR="12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3386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05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814" marR="12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2,37</a:t>
                      </a:r>
                      <a:endParaRPr lang="ru-RU" sz="105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814" marR="12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1,78</a:t>
                      </a:r>
                      <a:endParaRPr lang="ru-RU" sz="105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814" marR="12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1,48</a:t>
                      </a:r>
                      <a:endParaRPr lang="ru-RU" sz="105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814" marR="12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1,19</a:t>
                      </a:r>
                      <a:endParaRPr lang="ru-RU" sz="105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814" marR="12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1,10</a:t>
                      </a:r>
                      <a:endParaRPr lang="ru-RU" sz="105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814" marR="12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1,08</a:t>
                      </a:r>
                      <a:endParaRPr lang="ru-RU" sz="105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814" marR="12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1,02</a:t>
                      </a:r>
                      <a:endParaRPr lang="ru-RU" sz="105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814" marR="12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1,0</a:t>
                      </a:r>
                      <a:endParaRPr lang="ru-RU" sz="105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814" marR="12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1,0</a:t>
                      </a:r>
                      <a:endParaRPr lang="ru-RU" sz="105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814" marR="12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3386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105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814" marR="12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2,27</a:t>
                      </a:r>
                      <a:endParaRPr lang="ru-RU" sz="105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814" marR="12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1,71</a:t>
                      </a:r>
                      <a:endParaRPr lang="ru-RU" sz="105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814" marR="12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1,43</a:t>
                      </a:r>
                      <a:endParaRPr lang="ru-RU" sz="105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814" marR="12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1,16</a:t>
                      </a:r>
                      <a:endParaRPr lang="ru-RU" sz="105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814" marR="12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1,09</a:t>
                      </a:r>
                      <a:endParaRPr lang="ru-RU" sz="105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814" marR="12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1,07</a:t>
                      </a:r>
                      <a:endParaRPr lang="ru-RU" sz="105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814" marR="12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1,01</a:t>
                      </a:r>
                      <a:endParaRPr lang="ru-RU" sz="105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814" marR="12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1,0</a:t>
                      </a:r>
                      <a:endParaRPr lang="ru-RU" sz="105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814" marR="12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1,0</a:t>
                      </a:r>
                      <a:endParaRPr lang="ru-RU" sz="105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814" marR="12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3386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05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814" marR="12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2,18</a:t>
                      </a:r>
                      <a:endParaRPr lang="ru-RU" sz="105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814" marR="12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1,65</a:t>
                      </a:r>
                      <a:endParaRPr lang="ru-RU" sz="105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814" marR="12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1,39</a:t>
                      </a:r>
                      <a:endParaRPr lang="ru-RU" sz="105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814" marR="12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1,13</a:t>
                      </a:r>
                      <a:endParaRPr lang="ru-RU" sz="105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814" marR="12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1,07</a:t>
                      </a:r>
                      <a:endParaRPr lang="ru-RU" sz="105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814" marR="12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1,05</a:t>
                      </a:r>
                      <a:endParaRPr lang="ru-RU" sz="105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814" marR="12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1,0</a:t>
                      </a:r>
                      <a:endParaRPr lang="ru-RU" sz="105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814" marR="12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1,0</a:t>
                      </a:r>
                      <a:endParaRPr lang="ru-RU" sz="105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814" marR="12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1,0</a:t>
                      </a:r>
                      <a:endParaRPr lang="ru-RU" sz="105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814" marR="12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3386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ru-RU" sz="105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814" marR="12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2,11</a:t>
                      </a:r>
                      <a:endParaRPr lang="ru-RU" sz="105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814" marR="12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1,61</a:t>
                      </a:r>
                      <a:endParaRPr lang="ru-RU" sz="105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814" marR="12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1,35</a:t>
                      </a:r>
                      <a:endParaRPr lang="ru-RU" sz="105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814" marR="12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1,1</a:t>
                      </a:r>
                      <a:endParaRPr lang="ru-RU" sz="105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814" marR="12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1,06</a:t>
                      </a:r>
                      <a:endParaRPr lang="ru-RU" sz="105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814" marR="12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1,04</a:t>
                      </a:r>
                      <a:endParaRPr lang="ru-RU" sz="105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814" marR="12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1,0</a:t>
                      </a:r>
                      <a:endParaRPr lang="ru-RU" sz="105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814" marR="12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1,0</a:t>
                      </a:r>
                      <a:endParaRPr lang="ru-RU" sz="105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814" marR="12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1,0</a:t>
                      </a:r>
                      <a:endParaRPr lang="ru-RU" sz="105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814" marR="12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3386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ru-RU" sz="105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814" marR="12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2,04</a:t>
                      </a:r>
                      <a:endParaRPr lang="ru-RU" sz="105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814" marR="12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1,56</a:t>
                      </a:r>
                      <a:endParaRPr lang="ru-RU" sz="105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814" marR="12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1,32</a:t>
                      </a:r>
                      <a:endParaRPr lang="ru-RU" sz="105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814" marR="12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1,08</a:t>
                      </a:r>
                      <a:endParaRPr lang="ru-RU" sz="105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814" marR="12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1,05</a:t>
                      </a:r>
                      <a:endParaRPr lang="ru-RU" sz="105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814" marR="12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1,03</a:t>
                      </a:r>
                      <a:endParaRPr lang="ru-RU" sz="105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814" marR="12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1,0</a:t>
                      </a:r>
                      <a:endParaRPr lang="ru-RU" sz="105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814" marR="12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1,0</a:t>
                      </a:r>
                      <a:endParaRPr lang="ru-RU" sz="105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814" marR="12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1,0</a:t>
                      </a:r>
                      <a:endParaRPr lang="ru-RU" sz="105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814" marR="12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3386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13</a:t>
                      </a:r>
                      <a:endParaRPr lang="ru-RU" sz="105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814" marR="12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1,99</a:t>
                      </a:r>
                      <a:endParaRPr lang="ru-RU" sz="105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814" marR="12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1,52</a:t>
                      </a:r>
                      <a:endParaRPr lang="ru-RU" sz="105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814" marR="12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1,29</a:t>
                      </a:r>
                      <a:endParaRPr lang="ru-RU" sz="105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814" marR="12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1,06</a:t>
                      </a:r>
                      <a:endParaRPr lang="ru-RU" sz="105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814" marR="12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1,04</a:t>
                      </a:r>
                      <a:endParaRPr lang="ru-RU" sz="105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814" marR="12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1,01</a:t>
                      </a:r>
                      <a:endParaRPr lang="ru-RU" sz="105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814" marR="12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1,0</a:t>
                      </a:r>
                      <a:endParaRPr lang="ru-RU" sz="105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814" marR="12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1,0</a:t>
                      </a:r>
                      <a:endParaRPr lang="ru-RU" sz="105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814" marR="12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1,0</a:t>
                      </a:r>
                      <a:endParaRPr lang="ru-RU" sz="105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814" marR="12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3386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14</a:t>
                      </a:r>
                      <a:endParaRPr lang="ru-RU" sz="105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814" marR="12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1,94</a:t>
                      </a:r>
                      <a:endParaRPr lang="ru-RU" sz="105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814" marR="12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1,49</a:t>
                      </a:r>
                      <a:endParaRPr lang="ru-RU" sz="105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814" marR="12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1,27</a:t>
                      </a:r>
                      <a:endParaRPr lang="ru-RU" sz="105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814" marR="12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1,05</a:t>
                      </a:r>
                      <a:endParaRPr lang="ru-RU" sz="105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814" marR="12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1,02</a:t>
                      </a:r>
                      <a:endParaRPr lang="ru-RU" sz="105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814" marR="12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1,0</a:t>
                      </a:r>
                      <a:endParaRPr lang="ru-RU" sz="105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814" marR="12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1,0</a:t>
                      </a:r>
                      <a:endParaRPr lang="ru-RU" sz="105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814" marR="12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1,0</a:t>
                      </a:r>
                      <a:endParaRPr lang="ru-RU" sz="105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814" marR="12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1,0</a:t>
                      </a:r>
                      <a:endParaRPr lang="ru-RU" sz="105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814" marR="12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3386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  <a:endParaRPr lang="ru-RU" sz="105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814" marR="12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1,89</a:t>
                      </a:r>
                      <a:endParaRPr lang="ru-RU" sz="105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814" marR="12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1,46</a:t>
                      </a:r>
                      <a:endParaRPr lang="ru-RU" sz="105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814" marR="12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1,25</a:t>
                      </a:r>
                      <a:endParaRPr lang="ru-RU" sz="105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814" marR="12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1,03</a:t>
                      </a:r>
                      <a:endParaRPr lang="ru-RU" sz="105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814" marR="12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1,0</a:t>
                      </a:r>
                      <a:endParaRPr lang="ru-RU" sz="105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814" marR="12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1,0</a:t>
                      </a:r>
                      <a:endParaRPr lang="ru-RU" sz="105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814" marR="12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1,0</a:t>
                      </a:r>
                      <a:endParaRPr lang="ru-RU" sz="105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814" marR="12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1,0</a:t>
                      </a:r>
                      <a:endParaRPr lang="ru-RU" sz="105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814" marR="12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1,0</a:t>
                      </a:r>
                      <a:endParaRPr lang="ru-RU" sz="105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814" marR="12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3386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16</a:t>
                      </a:r>
                      <a:endParaRPr lang="ru-RU" sz="105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814" marR="12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1,85</a:t>
                      </a:r>
                      <a:endParaRPr lang="ru-RU" sz="105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814" marR="12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1,43</a:t>
                      </a:r>
                      <a:endParaRPr lang="ru-RU" sz="105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814" marR="12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1,23</a:t>
                      </a:r>
                      <a:endParaRPr lang="ru-RU" sz="105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814" marR="12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1,02</a:t>
                      </a:r>
                      <a:endParaRPr lang="ru-RU" sz="105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814" marR="12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1,0</a:t>
                      </a:r>
                      <a:endParaRPr lang="ru-RU" sz="105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814" marR="12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1,0</a:t>
                      </a:r>
                      <a:endParaRPr lang="ru-RU" sz="105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814" marR="12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1,0</a:t>
                      </a:r>
                      <a:endParaRPr lang="ru-RU" sz="105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814" marR="12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1,0</a:t>
                      </a:r>
                      <a:endParaRPr lang="ru-RU" sz="105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814" marR="12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1,0</a:t>
                      </a:r>
                      <a:endParaRPr lang="ru-RU" sz="105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814" marR="12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3386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17</a:t>
                      </a:r>
                      <a:endParaRPr lang="ru-RU" sz="105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814" marR="12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1,81</a:t>
                      </a:r>
                      <a:endParaRPr lang="ru-RU" sz="105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814" marR="12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1,41</a:t>
                      </a:r>
                      <a:endParaRPr lang="ru-RU" sz="105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814" marR="12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1,21</a:t>
                      </a:r>
                      <a:endParaRPr lang="ru-RU" sz="105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814" marR="12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1,0</a:t>
                      </a:r>
                      <a:endParaRPr lang="ru-RU" sz="105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814" marR="12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1,0</a:t>
                      </a:r>
                      <a:endParaRPr lang="ru-RU" sz="105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814" marR="12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1,0</a:t>
                      </a:r>
                      <a:endParaRPr lang="ru-RU" sz="105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814" marR="12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1,0</a:t>
                      </a:r>
                      <a:endParaRPr lang="ru-RU" sz="105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814" marR="12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1,0</a:t>
                      </a:r>
                      <a:endParaRPr lang="ru-RU" sz="105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814" marR="12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1,0</a:t>
                      </a:r>
                      <a:endParaRPr lang="ru-RU" sz="105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814" marR="12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3386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18</a:t>
                      </a:r>
                      <a:endParaRPr lang="ru-RU" sz="105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814" marR="12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1,78</a:t>
                      </a:r>
                      <a:endParaRPr lang="ru-RU" sz="105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814" marR="12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1,39</a:t>
                      </a:r>
                      <a:endParaRPr lang="ru-RU" sz="105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814" marR="12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1,19</a:t>
                      </a:r>
                      <a:endParaRPr lang="ru-RU" sz="105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814" marR="12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1,0</a:t>
                      </a:r>
                      <a:endParaRPr lang="ru-RU" sz="105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814" marR="12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1,0</a:t>
                      </a:r>
                      <a:endParaRPr lang="ru-RU" sz="105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814" marR="12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1,0</a:t>
                      </a:r>
                      <a:endParaRPr lang="ru-RU" sz="105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814" marR="12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1,0</a:t>
                      </a:r>
                      <a:endParaRPr lang="ru-RU" sz="105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814" marR="12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1,0</a:t>
                      </a:r>
                      <a:endParaRPr lang="ru-RU" sz="105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814" marR="12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1,0</a:t>
                      </a:r>
                      <a:endParaRPr lang="ru-RU" sz="105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814" marR="12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3386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19</a:t>
                      </a:r>
                      <a:endParaRPr lang="ru-RU" sz="105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814" marR="12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1,75</a:t>
                      </a:r>
                      <a:endParaRPr lang="ru-RU" sz="105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814" marR="12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1,36</a:t>
                      </a:r>
                      <a:endParaRPr lang="ru-RU" sz="105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814" marR="12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1,17</a:t>
                      </a:r>
                      <a:endParaRPr lang="ru-RU" sz="105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814" marR="12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1,0</a:t>
                      </a:r>
                      <a:endParaRPr lang="ru-RU" sz="105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814" marR="12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1,0</a:t>
                      </a:r>
                      <a:endParaRPr lang="ru-RU" sz="105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814" marR="12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1,0</a:t>
                      </a:r>
                      <a:endParaRPr lang="ru-RU" sz="105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814" marR="12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1,0</a:t>
                      </a:r>
                      <a:endParaRPr lang="ru-RU" sz="105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814" marR="12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1,0</a:t>
                      </a:r>
                      <a:endParaRPr lang="ru-RU" sz="105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814" marR="12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1,0</a:t>
                      </a:r>
                      <a:endParaRPr lang="ru-RU" sz="105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814" marR="12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3386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endParaRPr lang="ru-RU" sz="105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814" marR="12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1,72</a:t>
                      </a:r>
                      <a:endParaRPr lang="ru-RU" sz="105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814" marR="12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1,35</a:t>
                      </a:r>
                      <a:endParaRPr lang="ru-RU" sz="105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814" marR="12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1,16</a:t>
                      </a:r>
                      <a:endParaRPr lang="ru-RU" sz="105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814" marR="12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1,0</a:t>
                      </a:r>
                      <a:endParaRPr lang="ru-RU" sz="105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814" marR="12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1,0</a:t>
                      </a:r>
                      <a:endParaRPr lang="ru-RU" sz="105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814" marR="12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1,0</a:t>
                      </a:r>
                      <a:endParaRPr lang="ru-RU" sz="105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814" marR="12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1,0</a:t>
                      </a:r>
                      <a:endParaRPr lang="ru-RU" sz="105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814" marR="12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1,0</a:t>
                      </a:r>
                      <a:endParaRPr lang="ru-RU" sz="105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814" marR="12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1,0</a:t>
                      </a:r>
                      <a:endParaRPr lang="ru-RU" sz="105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814" marR="12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3386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21</a:t>
                      </a:r>
                      <a:endParaRPr lang="ru-RU" sz="105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814" marR="12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1,69</a:t>
                      </a:r>
                      <a:endParaRPr lang="ru-RU" sz="105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814" marR="12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1,33</a:t>
                      </a:r>
                      <a:endParaRPr lang="ru-RU" sz="105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814" marR="12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1,15</a:t>
                      </a:r>
                      <a:endParaRPr lang="ru-RU" sz="105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814" marR="12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1,0</a:t>
                      </a:r>
                      <a:endParaRPr lang="ru-RU" sz="105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814" marR="12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1,0</a:t>
                      </a:r>
                      <a:endParaRPr lang="ru-RU" sz="105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814" marR="12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1,0</a:t>
                      </a:r>
                      <a:endParaRPr lang="ru-RU" sz="105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814" marR="12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1,0</a:t>
                      </a:r>
                      <a:endParaRPr lang="ru-RU" sz="105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814" marR="12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1,0</a:t>
                      </a:r>
                      <a:endParaRPr lang="ru-RU" sz="105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814" marR="12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1,0</a:t>
                      </a:r>
                      <a:endParaRPr lang="ru-RU" sz="105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814" marR="12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3386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22</a:t>
                      </a:r>
                      <a:endParaRPr lang="ru-RU" sz="105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814" marR="12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1,67</a:t>
                      </a:r>
                      <a:endParaRPr lang="ru-RU" sz="105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814" marR="12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1,31</a:t>
                      </a:r>
                      <a:endParaRPr lang="ru-RU" sz="105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814" marR="12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1,13</a:t>
                      </a:r>
                      <a:endParaRPr lang="ru-RU" sz="105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814" marR="12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1,0</a:t>
                      </a:r>
                      <a:endParaRPr lang="ru-RU" sz="105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814" marR="12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1,0</a:t>
                      </a:r>
                      <a:endParaRPr lang="ru-RU" sz="105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814" marR="12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1,0</a:t>
                      </a:r>
                      <a:endParaRPr lang="ru-RU" sz="105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814" marR="12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1,0</a:t>
                      </a:r>
                      <a:endParaRPr lang="ru-RU" sz="105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814" marR="12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1,0</a:t>
                      </a:r>
                      <a:endParaRPr lang="ru-RU" sz="105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814" marR="12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1,0</a:t>
                      </a:r>
                      <a:endParaRPr lang="ru-RU" sz="105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814" marR="12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3386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23</a:t>
                      </a:r>
                      <a:endParaRPr lang="ru-RU" sz="105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814" marR="12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1,64</a:t>
                      </a:r>
                      <a:endParaRPr lang="ru-RU" sz="105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814" marR="12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1,30</a:t>
                      </a:r>
                      <a:endParaRPr lang="ru-RU" sz="105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814" marR="12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1,12</a:t>
                      </a:r>
                      <a:endParaRPr lang="ru-RU" sz="105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814" marR="12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1,0</a:t>
                      </a:r>
                      <a:endParaRPr lang="ru-RU" sz="105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814" marR="12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1,0</a:t>
                      </a:r>
                      <a:endParaRPr lang="ru-RU" sz="105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814" marR="12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1,0</a:t>
                      </a:r>
                      <a:endParaRPr lang="ru-RU" sz="105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814" marR="12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1,0</a:t>
                      </a:r>
                      <a:endParaRPr lang="ru-RU" sz="105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814" marR="12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1,0</a:t>
                      </a:r>
                      <a:endParaRPr lang="ru-RU" sz="105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814" marR="12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1,0</a:t>
                      </a:r>
                      <a:endParaRPr lang="ru-RU" sz="105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814" marR="12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3386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24</a:t>
                      </a:r>
                      <a:endParaRPr lang="ru-RU" sz="105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814" marR="12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1,62</a:t>
                      </a:r>
                      <a:endParaRPr lang="ru-RU" sz="105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814" marR="12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1,28</a:t>
                      </a:r>
                      <a:endParaRPr lang="ru-RU" sz="105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814" marR="12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1,11</a:t>
                      </a:r>
                      <a:endParaRPr lang="ru-RU" sz="105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814" marR="12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1,0</a:t>
                      </a:r>
                      <a:endParaRPr lang="ru-RU" sz="105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814" marR="12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1,0</a:t>
                      </a:r>
                      <a:endParaRPr lang="ru-RU" sz="105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814" marR="12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1,0</a:t>
                      </a:r>
                      <a:endParaRPr lang="ru-RU" sz="105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814" marR="12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1,0</a:t>
                      </a:r>
                      <a:endParaRPr lang="ru-RU" sz="105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814" marR="12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1,0</a:t>
                      </a:r>
                      <a:endParaRPr lang="ru-RU" sz="105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814" marR="12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1,0</a:t>
                      </a:r>
                      <a:endParaRPr lang="ru-RU" sz="105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814" marR="12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3386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25</a:t>
                      </a:r>
                      <a:endParaRPr lang="ru-RU" sz="105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814" marR="12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1,6</a:t>
                      </a:r>
                      <a:endParaRPr lang="ru-RU" sz="105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814" marR="12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1,27</a:t>
                      </a:r>
                      <a:endParaRPr lang="ru-RU" sz="105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814" marR="12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1,1</a:t>
                      </a:r>
                      <a:endParaRPr lang="ru-RU" sz="105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814" marR="12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1,0</a:t>
                      </a:r>
                      <a:endParaRPr lang="ru-RU" sz="105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814" marR="12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1,0</a:t>
                      </a:r>
                      <a:endParaRPr lang="ru-RU" sz="105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814" marR="12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1,0</a:t>
                      </a:r>
                      <a:endParaRPr lang="ru-RU" sz="105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814" marR="12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1,0</a:t>
                      </a:r>
                      <a:endParaRPr lang="ru-RU" sz="105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814" marR="12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1,0</a:t>
                      </a:r>
                      <a:endParaRPr lang="ru-RU" sz="105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814" marR="12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1,0</a:t>
                      </a:r>
                      <a:endParaRPr lang="ru-RU" sz="105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814" marR="12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13386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30</a:t>
                      </a:r>
                      <a:endParaRPr lang="ru-RU" sz="105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814" marR="12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1,51</a:t>
                      </a:r>
                      <a:endParaRPr lang="ru-RU" sz="105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814" marR="12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1,21</a:t>
                      </a:r>
                      <a:endParaRPr lang="ru-RU" sz="105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814" marR="12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1,05</a:t>
                      </a:r>
                      <a:endParaRPr lang="ru-RU" sz="105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814" marR="12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1,0</a:t>
                      </a:r>
                      <a:endParaRPr lang="ru-RU" sz="105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814" marR="12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1,0</a:t>
                      </a:r>
                      <a:endParaRPr lang="ru-RU" sz="105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814" marR="12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1,0</a:t>
                      </a:r>
                      <a:endParaRPr lang="ru-RU" sz="105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814" marR="12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1,0</a:t>
                      </a:r>
                      <a:endParaRPr lang="ru-RU" sz="105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814" marR="12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1,0</a:t>
                      </a:r>
                      <a:endParaRPr lang="ru-RU" sz="105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814" marR="12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1,0</a:t>
                      </a:r>
                      <a:endParaRPr lang="ru-RU" sz="105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814" marR="12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13386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35</a:t>
                      </a:r>
                      <a:endParaRPr lang="ru-RU" sz="105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814" marR="12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1,44</a:t>
                      </a:r>
                      <a:endParaRPr lang="ru-RU" sz="105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814" marR="12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1,16</a:t>
                      </a:r>
                      <a:endParaRPr lang="ru-RU" sz="105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814" marR="12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1,0</a:t>
                      </a:r>
                      <a:endParaRPr lang="ru-RU" sz="105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814" marR="12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1,0</a:t>
                      </a:r>
                      <a:endParaRPr lang="ru-RU" sz="105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814" marR="12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1,0</a:t>
                      </a:r>
                      <a:endParaRPr lang="ru-RU" sz="105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814" marR="12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1,0</a:t>
                      </a:r>
                      <a:endParaRPr lang="ru-RU" sz="105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814" marR="12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1,0</a:t>
                      </a:r>
                      <a:endParaRPr lang="ru-RU" sz="105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814" marR="12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1,0</a:t>
                      </a:r>
                      <a:endParaRPr lang="ru-RU" sz="105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814" marR="12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1,0</a:t>
                      </a:r>
                      <a:endParaRPr lang="ru-RU" sz="105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814" marR="12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  <a:tr h="13386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40</a:t>
                      </a:r>
                      <a:endParaRPr lang="ru-RU" sz="105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814" marR="12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1,4</a:t>
                      </a:r>
                      <a:endParaRPr lang="ru-RU" sz="105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814" marR="12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1,13</a:t>
                      </a:r>
                      <a:endParaRPr lang="ru-RU" sz="105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814" marR="12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1,0</a:t>
                      </a:r>
                      <a:endParaRPr lang="ru-RU" sz="105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814" marR="12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1,0</a:t>
                      </a:r>
                      <a:endParaRPr lang="ru-RU" sz="105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814" marR="12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1,0</a:t>
                      </a:r>
                      <a:endParaRPr lang="ru-RU" sz="105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814" marR="12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1,0</a:t>
                      </a:r>
                      <a:endParaRPr lang="ru-RU" sz="105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814" marR="12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1,0</a:t>
                      </a:r>
                      <a:endParaRPr lang="ru-RU" sz="105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814" marR="12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1,0</a:t>
                      </a:r>
                      <a:endParaRPr lang="ru-RU" sz="105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814" marR="12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1,0</a:t>
                      </a:r>
                      <a:endParaRPr lang="ru-RU" sz="105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814" marR="12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9"/>
                  </a:ext>
                </a:extLst>
              </a:tr>
              <a:tr h="13386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45</a:t>
                      </a:r>
                      <a:endParaRPr lang="ru-RU" sz="105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814" marR="12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1,35</a:t>
                      </a:r>
                      <a:endParaRPr lang="ru-RU" sz="105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814" marR="12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1,1</a:t>
                      </a:r>
                      <a:endParaRPr lang="ru-RU" sz="105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814" marR="12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1,0</a:t>
                      </a:r>
                      <a:endParaRPr lang="ru-RU" sz="105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814" marR="12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1,0</a:t>
                      </a:r>
                      <a:endParaRPr lang="ru-RU" sz="105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814" marR="12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1,0</a:t>
                      </a:r>
                      <a:endParaRPr lang="ru-RU" sz="105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814" marR="12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1,0</a:t>
                      </a:r>
                      <a:endParaRPr lang="ru-RU" sz="105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814" marR="12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1,0</a:t>
                      </a:r>
                      <a:endParaRPr lang="ru-RU" sz="105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814" marR="12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1,0</a:t>
                      </a:r>
                      <a:endParaRPr lang="ru-RU" sz="105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814" marR="12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1,0</a:t>
                      </a:r>
                      <a:endParaRPr lang="ru-RU" sz="105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814" marR="12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0"/>
                  </a:ext>
                </a:extLst>
              </a:tr>
              <a:tr h="13386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50</a:t>
                      </a:r>
                      <a:endParaRPr lang="ru-RU" sz="105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814" marR="12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1,3</a:t>
                      </a:r>
                      <a:endParaRPr lang="ru-RU" sz="105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814" marR="12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1,07</a:t>
                      </a:r>
                      <a:endParaRPr lang="ru-RU" sz="105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814" marR="12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1,0</a:t>
                      </a:r>
                      <a:endParaRPr lang="ru-RU" sz="105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814" marR="12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1,0</a:t>
                      </a:r>
                      <a:endParaRPr lang="ru-RU" sz="105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814" marR="12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1,0</a:t>
                      </a:r>
                      <a:endParaRPr lang="ru-RU" sz="105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814" marR="12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1,0</a:t>
                      </a:r>
                      <a:endParaRPr lang="ru-RU" sz="105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814" marR="12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1,0</a:t>
                      </a:r>
                      <a:endParaRPr lang="ru-RU" sz="105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814" marR="12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1,0</a:t>
                      </a:r>
                      <a:endParaRPr lang="ru-RU" sz="105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814" marR="12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1,0</a:t>
                      </a:r>
                      <a:endParaRPr lang="ru-RU" sz="105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814" marR="12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1"/>
                  </a:ext>
                </a:extLst>
              </a:tr>
              <a:tr h="13386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60</a:t>
                      </a:r>
                      <a:endParaRPr lang="ru-RU" sz="105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814" marR="12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1,25</a:t>
                      </a:r>
                      <a:endParaRPr lang="ru-RU" sz="105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814" marR="12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1,03</a:t>
                      </a:r>
                      <a:endParaRPr lang="ru-RU" sz="105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814" marR="12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1,0</a:t>
                      </a:r>
                      <a:endParaRPr lang="ru-RU" sz="105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814" marR="12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1,0</a:t>
                      </a:r>
                      <a:endParaRPr lang="ru-RU" sz="105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814" marR="12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1,0</a:t>
                      </a:r>
                      <a:endParaRPr lang="ru-RU" sz="105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814" marR="12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1,0</a:t>
                      </a:r>
                      <a:endParaRPr lang="ru-RU" sz="105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814" marR="12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1,0</a:t>
                      </a:r>
                      <a:endParaRPr lang="ru-RU" sz="105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814" marR="12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1,0</a:t>
                      </a:r>
                      <a:endParaRPr lang="ru-RU" sz="105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814" marR="12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1,0</a:t>
                      </a:r>
                      <a:endParaRPr lang="ru-RU" sz="105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814" marR="12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2"/>
                  </a:ext>
                </a:extLst>
              </a:tr>
              <a:tr h="13386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70</a:t>
                      </a:r>
                      <a:endParaRPr lang="ru-RU" sz="105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814" marR="12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1,2</a:t>
                      </a:r>
                      <a:endParaRPr lang="ru-RU" sz="105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814" marR="12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1,0</a:t>
                      </a:r>
                      <a:endParaRPr lang="ru-RU" sz="105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814" marR="12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1,0</a:t>
                      </a:r>
                      <a:endParaRPr lang="ru-RU" sz="105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814" marR="12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1,0</a:t>
                      </a:r>
                      <a:endParaRPr lang="ru-RU" sz="105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814" marR="12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1,0</a:t>
                      </a:r>
                      <a:endParaRPr lang="ru-RU" sz="105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814" marR="12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1,0</a:t>
                      </a:r>
                      <a:endParaRPr lang="ru-RU" sz="105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814" marR="12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1,0</a:t>
                      </a:r>
                      <a:endParaRPr lang="ru-RU" sz="105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814" marR="12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1,0</a:t>
                      </a:r>
                      <a:endParaRPr lang="ru-RU" sz="105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814" marR="12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1,0</a:t>
                      </a:r>
                      <a:endParaRPr lang="ru-RU" sz="105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814" marR="12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3"/>
                  </a:ext>
                </a:extLst>
              </a:tr>
              <a:tr h="13386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80</a:t>
                      </a:r>
                      <a:endParaRPr lang="ru-RU" sz="105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814" marR="12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1,16</a:t>
                      </a:r>
                      <a:endParaRPr lang="ru-RU" sz="105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814" marR="12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1,0</a:t>
                      </a:r>
                      <a:endParaRPr lang="ru-RU" sz="105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814" marR="12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1,0</a:t>
                      </a:r>
                      <a:endParaRPr lang="ru-RU" sz="105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814" marR="12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1,0</a:t>
                      </a:r>
                      <a:endParaRPr lang="ru-RU" sz="105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814" marR="12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1,0</a:t>
                      </a:r>
                      <a:endParaRPr lang="ru-RU" sz="105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814" marR="12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1,0</a:t>
                      </a:r>
                      <a:endParaRPr lang="ru-RU" sz="105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814" marR="12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1,0</a:t>
                      </a:r>
                      <a:endParaRPr lang="ru-RU" sz="105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814" marR="12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1,0</a:t>
                      </a:r>
                      <a:endParaRPr lang="ru-RU" sz="105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814" marR="12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1,0</a:t>
                      </a:r>
                      <a:endParaRPr lang="ru-RU" sz="105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814" marR="12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4"/>
                  </a:ext>
                </a:extLst>
              </a:tr>
              <a:tr h="13386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90</a:t>
                      </a:r>
                      <a:endParaRPr lang="ru-RU" sz="105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814" marR="12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1,13</a:t>
                      </a:r>
                      <a:endParaRPr lang="ru-RU" sz="105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814" marR="12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1,0</a:t>
                      </a:r>
                      <a:endParaRPr lang="ru-RU" sz="105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814" marR="12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1,0</a:t>
                      </a:r>
                      <a:endParaRPr lang="ru-RU" sz="105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814" marR="12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1,0</a:t>
                      </a:r>
                      <a:endParaRPr lang="ru-RU" sz="105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814" marR="12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1,0</a:t>
                      </a:r>
                      <a:endParaRPr lang="ru-RU" sz="105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814" marR="12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1,0</a:t>
                      </a:r>
                      <a:endParaRPr lang="ru-RU" sz="105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814" marR="12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1,0</a:t>
                      </a:r>
                      <a:endParaRPr lang="ru-RU" sz="105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814" marR="12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1,0</a:t>
                      </a:r>
                      <a:endParaRPr lang="ru-RU" sz="105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814" marR="12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1,0</a:t>
                      </a:r>
                      <a:endParaRPr lang="ru-RU" sz="105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814" marR="12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5"/>
                  </a:ext>
                </a:extLst>
              </a:tr>
              <a:tr h="13386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05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814" marR="12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1,1</a:t>
                      </a:r>
                      <a:endParaRPr lang="ru-RU" sz="105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814" marR="12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1,0</a:t>
                      </a:r>
                      <a:endParaRPr lang="ru-RU" sz="105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814" marR="12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1,0</a:t>
                      </a:r>
                      <a:endParaRPr lang="ru-RU" sz="105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814" marR="12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1,0</a:t>
                      </a:r>
                      <a:endParaRPr lang="ru-RU" sz="1050" dirty="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814" marR="12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1,0</a:t>
                      </a:r>
                      <a:endParaRPr lang="ru-RU" sz="105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814" marR="12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1,0</a:t>
                      </a:r>
                      <a:endParaRPr lang="ru-RU" sz="105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814" marR="12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1,0</a:t>
                      </a:r>
                      <a:endParaRPr lang="ru-RU" sz="105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814" marR="12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1,0</a:t>
                      </a:r>
                      <a:endParaRPr lang="ru-RU" sz="105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814" marR="12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1,0</a:t>
                      </a:r>
                      <a:endParaRPr lang="ru-RU" sz="1050" dirty="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814" marR="12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6"/>
                  </a:ext>
                </a:extLst>
              </a:tr>
            </a:tbl>
          </a:graphicData>
        </a:graphic>
      </p:graphicFrame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1066800" y="7203"/>
            <a:ext cx="80772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180975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600" dirty="0">
                <a:solidFill>
                  <a:prstClr val="white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Таблица 1. </a:t>
            </a:r>
          </a:p>
          <a:p>
            <a:pPr indent="180975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600" dirty="0">
                <a:solidFill>
                  <a:prstClr val="white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Значения коэффициентов расчетной нагрузки </a:t>
            </a:r>
            <a:r>
              <a:rPr lang="ru-RU" sz="1600" i="1" dirty="0" err="1">
                <a:solidFill>
                  <a:prstClr val="white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К</a:t>
            </a:r>
            <a:r>
              <a:rPr lang="ru-RU" sz="1600" i="1" baseline="-30000" dirty="0" err="1">
                <a:solidFill>
                  <a:prstClr val="white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р</a:t>
            </a:r>
            <a:r>
              <a:rPr lang="ru-RU" sz="1600" dirty="0">
                <a:solidFill>
                  <a:prstClr val="white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</a:p>
          <a:p>
            <a:pPr indent="180975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600" dirty="0">
                <a:solidFill>
                  <a:prstClr val="white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для питающих сетей напряжением до 1000 В при </a:t>
            </a:r>
            <a:r>
              <a:rPr lang="ru-RU" sz="1600" i="1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Т</a:t>
            </a:r>
            <a:r>
              <a:rPr lang="ru-RU" sz="1600" i="1" baseline="-25000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о</a:t>
            </a:r>
            <a:r>
              <a:rPr lang="ru-RU" sz="1600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= 10 мин </a:t>
            </a:r>
          </a:p>
        </p:txBody>
      </p:sp>
    </p:spTree>
    <p:extLst>
      <p:ext uri="{BB962C8B-B14F-4D97-AF65-F5344CB8AC3E}">
        <p14:creationId xmlns:p14="http://schemas.microsoft.com/office/powerpoint/2010/main" val="150642153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33800" y="152400"/>
            <a:ext cx="5181600" cy="6555228"/>
          </a:xfrm>
          <a:prstGeom prst="rect">
            <a:avLst/>
          </a:prstGeom>
          <a:noFill/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533400" y="2426731"/>
            <a:ext cx="3124200" cy="378565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180975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Кривые коэффициента расчетных нагрузок </a:t>
            </a:r>
            <a:r>
              <a:rPr lang="ru-RU" sz="2400" i="1" dirty="0" err="1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</a:t>
            </a:r>
            <a:r>
              <a:rPr lang="ru-RU" sz="2400" i="1" baseline="-30000" dirty="0" err="1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</a:t>
            </a:r>
            <a:r>
              <a:rPr lang="ru-RU" sz="24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для различных коэффициентов использования </a:t>
            </a:r>
            <a:r>
              <a:rPr lang="ru-RU" sz="2400" i="1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</a:t>
            </a:r>
            <a:r>
              <a:rPr lang="ru-RU" sz="2400" i="1" baseline="-300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</a:t>
            </a:r>
            <a:r>
              <a:rPr lang="ru-RU" sz="24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 зависимости от </a:t>
            </a:r>
            <a:r>
              <a:rPr lang="en-US" sz="2400" i="1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</a:t>
            </a:r>
            <a:r>
              <a:rPr lang="ru-RU" sz="2400" i="1" baseline="-300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э</a:t>
            </a:r>
            <a:r>
              <a:rPr lang="ru-RU" sz="24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(для постоянной времени нагрева </a:t>
            </a:r>
          </a:p>
          <a:p>
            <a:pPr indent="180975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i="1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</a:t>
            </a:r>
            <a:r>
              <a:rPr lang="ru-RU" sz="2400" i="1" baseline="-300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</a:t>
            </a:r>
            <a:r>
              <a:rPr lang="ru-RU" sz="24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= 10 мин)</a:t>
            </a:r>
            <a:endParaRPr lang="ru-RU" sz="4800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181458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524000" y="762000"/>
          <a:ext cx="6934201" cy="2971801"/>
        </p:xfrm>
        <a:graphic>
          <a:graphicData uri="http://schemas.openxmlformats.org/drawingml/2006/table">
            <a:tbl>
              <a:tblPr/>
              <a:tblGrid>
                <a:gridCol w="12298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90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170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3907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3907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6220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6220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2287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92287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28600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i="1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Courier New"/>
                        </a:rPr>
                        <a:t>n</a:t>
                      </a:r>
                      <a:r>
                        <a:rPr lang="ru-RU" sz="1400" i="1" baseline="-2500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Courier New"/>
                        </a:rPr>
                        <a:t>э</a:t>
                      </a:r>
                      <a:endParaRPr lang="ru-RU" sz="140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8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Коэффициент использования </a:t>
                      </a:r>
                      <a:r>
                        <a:rPr lang="ru-RU" sz="1400" i="1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</a:t>
                      </a:r>
                      <a:r>
                        <a:rPr lang="ru-RU" sz="1400" i="1" baseline="-2500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</a:t>
                      </a:r>
                      <a:endParaRPr lang="ru-RU" sz="140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0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0,1</a:t>
                      </a:r>
                      <a:endParaRPr lang="ru-RU" sz="140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0,15</a:t>
                      </a:r>
                      <a:endParaRPr lang="ru-RU" sz="140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0,2</a:t>
                      </a:r>
                      <a:endParaRPr lang="ru-RU" sz="140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0,3</a:t>
                      </a:r>
                      <a:endParaRPr lang="ru-RU" sz="140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0,4</a:t>
                      </a:r>
                      <a:endParaRPr lang="ru-RU" sz="140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0,5</a:t>
                      </a:r>
                      <a:endParaRPr lang="ru-RU" sz="140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0,6</a:t>
                      </a:r>
                      <a:endParaRPr lang="ru-RU" sz="140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0,7 и более</a:t>
                      </a:r>
                      <a:endParaRPr lang="ru-RU" sz="140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40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8,00</a:t>
                      </a:r>
                      <a:endParaRPr lang="ru-RU" sz="140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5,33</a:t>
                      </a:r>
                      <a:endParaRPr lang="ru-RU" sz="140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4,00</a:t>
                      </a:r>
                      <a:endParaRPr lang="ru-RU" sz="140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2,67</a:t>
                      </a:r>
                      <a:endParaRPr lang="ru-RU" sz="140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2,00</a:t>
                      </a:r>
                      <a:endParaRPr lang="ru-RU" sz="140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1,60</a:t>
                      </a:r>
                      <a:endParaRPr lang="ru-RU" sz="140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1,33</a:t>
                      </a:r>
                      <a:endParaRPr lang="ru-RU" sz="140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1,14</a:t>
                      </a:r>
                      <a:endParaRPr lang="ru-RU" sz="140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40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5,01</a:t>
                      </a:r>
                      <a:endParaRPr lang="ru-RU" sz="140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3,44</a:t>
                      </a:r>
                      <a:endParaRPr lang="ru-RU" sz="140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2,69</a:t>
                      </a:r>
                      <a:endParaRPr lang="ru-RU" sz="140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1,9</a:t>
                      </a:r>
                      <a:endParaRPr lang="ru-RU" sz="140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1,52</a:t>
                      </a:r>
                      <a:endParaRPr lang="ru-RU" sz="140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1,24</a:t>
                      </a:r>
                      <a:endParaRPr lang="ru-RU" sz="140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1,11</a:t>
                      </a:r>
                      <a:endParaRPr lang="ru-RU" sz="140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1,0</a:t>
                      </a:r>
                      <a:endParaRPr lang="ru-RU" sz="140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40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2,94</a:t>
                      </a:r>
                      <a:endParaRPr lang="ru-RU" sz="140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2,17</a:t>
                      </a:r>
                      <a:endParaRPr lang="ru-RU" sz="140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1,8</a:t>
                      </a:r>
                      <a:endParaRPr lang="ru-RU" sz="140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1,42</a:t>
                      </a:r>
                      <a:endParaRPr lang="ru-RU" sz="140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1,23</a:t>
                      </a:r>
                      <a:endParaRPr lang="ru-RU" sz="140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1,14</a:t>
                      </a:r>
                      <a:endParaRPr lang="ru-RU" sz="140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1,08</a:t>
                      </a:r>
                      <a:endParaRPr lang="ru-RU" sz="140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1,0</a:t>
                      </a:r>
                      <a:endParaRPr lang="ru-RU" sz="140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40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2,28</a:t>
                      </a:r>
                      <a:endParaRPr lang="ru-RU" sz="140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1,73</a:t>
                      </a:r>
                      <a:endParaRPr lang="ru-RU" sz="140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1,46</a:t>
                      </a:r>
                      <a:endParaRPr lang="ru-RU" sz="140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1,19</a:t>
                      </a:r>
                      <a:endParaRPr lang="ru-RU" sz="140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1,06</a:t>
                      </a:r>
                      <a:endParaRPr lang="ru-RU" sz="140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1,04</a:t>
                      </a:r>
                      <a:endParaRPr lang="ru-RU" sz="140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1,0</a:t>
                      </a:r>
                      <a:endParaRPr lang="ru-RU" sz="140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0,97</a:t>
                      </a:r>
                      <a:endParaRPr lang="ru-RU" sz="140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40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1,31</a:t>
                      </a:r>
                      <a:endParaRPr lang="ru-RU" sz="140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1,12</a:t>
                      </a:r>
                      <a:endParaRPr lang="ru-RU" sz="140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1,02</a:t>
                      </a:r>
                      <a:endParaRPr lang="ru-RU" sz="140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1,0</a:t>
                      </a:r>
                      <a:endParaRPr lang="ru-RU" sz="140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0,98</a:t>
                      </a:r>
                      <a:endParaRPr lang="ru-RU" sz="140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0,96</a:t>
                      </a:r>
                      <a:endParaRPr lang="ru-RU" sz="140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0,94</a:t>
                      </a:r>
                      <a:endParaRPr lang="ru-RU" sz="140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0,93</a:t>
                      </a:r>
                      <a:endParaRPr lang="ru-RU" sz="140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6-8</a:t>
                      </a:r>
                      <a:endParaRPr lang="ru-RU" sz="140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1,2</a:t>
                      </a:r>
                      <a:endParaRPr lang="ru-RU" sz="140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1,0</a:t>
                      </a:r>
                      <a:endParaRPr lang="ru-RU" sz="140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0,96</a:t>
                      </a:r>
                      <a:endParaRPr lang="ru-RU" sz="140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0,95</a:t>
                      </a:r>
                      <a:endParaRPr lang="ru-RU" sz="140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0,94</a:t>
                      </a:r>
                      <a:endParaRPr lang="ru-RU" sz="140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0,93</a:t>
                      </a:r>
                      <a:endParaRPr lang="ru-RU" sz="140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0,92</a:t>
                      </a:r>
                      <a:endParaRPr lang="ru-RU" sz="140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0,91</a:t>
                      </a:r>
                      <a:endParaRPr lang="ru-RU" sz="140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9-10</a:t>
                      </a:r>
                      <a:endParaRPr lang="ru-RU" sz="140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1,1</a:t>
                      </a:r>
                      <a:endParaRPr lang="ru-RU" sz="140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0,97</a:t>
                      </a:r>
                      <a:endParaRPr lang="ru-RU" sz="140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0,91</a:t>
                      </a:r>
                      <a:endParaRPr lang="ru-RU" sz="140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0,9</a:t>
                      </a:r>
                      <a:endParaRPr lang="ru-RU" sz="140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0,9</a:t>
                      </a:r>
                      <a:endParaRPr lang="ru-RU" sz="140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0,9</a:t>
                      </a:r>
                      <a:endParaRPr lang="ru-RU" sz="140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0,9</a:t>
                      </a:r>
                      <a:endParaRPr lang="ru-RU" sz="140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0,9</a:t>
                      </a:r>
                      <a:endParaRPr lang="ru-RU" sz="140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10-25</a:t>
                      </a:r>
                      <a:endParaRPr lang="ru-RU" sz="140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0,8</a:t>
                      </a:r>
                      <a:endParaRPr lang="ru-RU" sz="140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0,8</a:t>
                      </a:r>
                      <a:endParaRPr lang="ru-RU" sz="140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0,8</a:t>
                      </a:r>
                      <a:endParaRPr lang="ru-RU" sz="140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0,85</a:t>
                      </a:r>
                      <a:endParaRPr lang="ru-RU" sz="140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0,85</a:t>
                      </a:r>
                      <a:endParaRPr lang="ru-RU" sz="140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0,85</a:t>
                      </a:r>
                      <a:endParaRPr lang="ru-RU" sz="140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0,9</a:t>
                      </a:r>
                      <a:endParaRPr lang="ru-RU" sz="140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0,9</a:t>
                      </a:r>
                      <a:endParaRPr lang="ru-RU" sz="140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25-50</a:t>
                      </a:r>
                      <a:endParaRPr lang="ru-RU" sz="140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0,75</a:t>
                      </a:r>
                      <a:endParaRPr lang="ru-RU" sz="140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0,75</a:t>
                      </a:r>
                      <a:endParaRPr lang="ru-RU" sz="140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0,75</a:t>
                      </a:r>
                      <a:endParaRPr lang="ru-RU" sz="140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0,75</a:t>
                      </a:r>
                      <a:endParaRPr lang="ru-RU" sz="140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0,75</a:t>
                      </a:r>
                      <a:endParaRPr lang="ru-RU" sz="140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0,8</a:t>
                      </a:r>
                      <a:endParaRPr lang="ru-RU" sz="140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0,85</a:t>
                      </a:r>
                      <a:endParaRPr lang="ru-RU" sz="140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0,85</a:t>
                      </a:r>
                      <a:endParaRPr lang="ru-RU" sz="140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Более 50</a:t>
                      </a:r>
                      <a:endParaRPr lang="ru-RU" sz="140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0,65</a:t>
                      </a:r>
                      <a:endParaRPr lang="ru-RU" sz="140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0,65</a:t>
                      </a:r>
                      <a:endParaRPr lang="ru-RU" sz="140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0,65</a:t>
                      </a:r>
                      <a:endParaRPr lang="ru-RU" sz="140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0,7</a:t>
                      </a:r>
                      <a:endParaRPr lang="ru-RU" sz="140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0,7</a:t>
                      </a:r>
                      <a:endParaRPr lang="ru-RU" sz="140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0,75</a:t>
                      </a:r>
                      <a:endParaRPr lang="ru-RU" sz="140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0,8</a:t>
                      </a:r>
                      <a:endParaRPr lang="ru-RU" sz="140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0,8</a:t>
                      </a:r>
                      <a:endParaRPr lang="ru-RU" sz="1400" dirty="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371600" y="4495800"/>
          <a:ext cx="7238999" cy="1600200"/>
        </p:xfrm>
        <a:graphic>
          <a:graphicData uri="http://schemas.openxmlformats.org/drawingml/2006/table">
            <a:tbl>
              <a:tblPr/>
              <a:tblGrid>
                <a:gridCol w="23028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831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6198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955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955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57200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Средневзвешенный коэффициент использования</a:t>
                      </a:r>
                      <a:endParaRPr lang="ru-RU" sz="1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Число присоединений 6 (10) кВ на сборных шинах РП, ГПП</a:t>
                      </a:r>
                      <a:endParaRPr lang="ru-RU" sz="14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86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2-4</a:t>
                      </a:r>
                      <a:endParaRPr lang="ru-RU" sz="1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5-8</a:t>
                      </a:r>
                      <a:endParaRPr lang="ru-RU" sz="14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9-25</a:t>
                      </a:r>
                      <a:endParaRPr lang="ru-RU" sz="14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Более 25</a:t>
                      </a:r>
                      <a:endParaRPr lang="ru-RU" sz="14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i="1">
                          <a:latin typeface="Times New Roman"/>
                          <a:ea typeface="Times New Roman"/>
                          <a:cs typeface="Times New Roman"/>
                        </a:rPr>
                        <a:t>К</a:t>
                      </a:r>
                      <a:r>
                        <a:rPr lang="ru-RU" sz="1400" i="1" baseline="-25000">
                          <a:latin typeface="Times New Roman"/>
                          <a:ea typeface="Times New Roman"/>
                          <a:cs typeface="Times New Roman"/>
                        </a:rPr>
                        <a:t>и</a:t>
                      </a:r>
                      <a:r>
                        <a:rPr lang="ru-RU" sz="1400" baseline="-2500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&lt; </a:t>
                      </a: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0,3</a:t>
                      </a:r>
                      <a:endParaRPr lang="ru-RU" sz="14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0,9</a:t>
                      </a:r>
                      <a:endParaRPr lang="ru-RU" sz="14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0,8</a:t>
                      </a:r>
                      <a:endParaRPr lang="ru-RU" sz="14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0,75</a:t>
                      </a:r>
                      <a:endParaRPr lang="ru-RU" sz="14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0,7</a:t>
                      </a:r>
                      <a:endParaRPr lang="ru-RU" sz="14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0,3 </a:t>
                      </a: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  <a:sym typeface="Symbol"/>
                        </a:rPr>
                        <a:t></a:t>
                      </a: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i="1">
                          <a:latin typeface="Times New Roman"/>
                          <a:ea typeface="Times New Roman"/>
                          <a:cs typeface="Times New Roman"/>
                        </a:rPr>
                        <a:t>К</a:t>
                      </a:r>
                      <a:r>
                        <a:rPr lang="ru-RU" sz="1400" i="1" baseline="-25000">
                          <a:latin typeface="Times New Roman"/>
                          <a:ea typeface="Times New Roman"/>
                          <a:cs typeface="Times New Roman"/>
                        </a:rPr>
                        <a:t>и</a:t>
                      </a:r>
                      <a:r>
                        <a:rPr lang="ru-RU" sz="1400" baseline="-2500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&lt; </a:t>
                      </a: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0,5</a:t>
                      </a:r>
                      <a:endParaRPr lang="ru-RU" sz="14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0,95</a:t>
                      </a:r>
                      <a:endParaRPr lang="ru-RU" sz="14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0,9</a:t>
                      </a:r>
                      <a:endParaRPr lang="ru-RU" sz="14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0,85</a:t>
                      </a:r>
                      <a:endParaRPr lang="ru-RU" sz="14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0,8</a:t>
                      </a:r>
                      <a:endParaRPr lang="ru-RU" sz="14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0,5 </a:t>
                      </a: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  <a:sym typeface="Symbol"/>
                        </a:rPr>
                        <a:t></a:t>
                      </a: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i="1">
                          <a:latin typeface="Times New Roman"/>
                          <a:ea typeface="Times New Roman"/>
                          <a:cs typeface="Times New Roman"/>
                        </a:rPr>
                        <a:t>К</a:t>
                      </a:r>
                      <a:r>
                        <a:rPr lang="ru-RU" sz="1400" i="1" baseline="-25000">
                          <a:latin typeface="Times New Roman"/>
                          <a:ea typeface="Times New Roman"/>
                          <a:cs typeface="Times New Roman"/>
                        </a:rPr>
                        <a:t>и</a:t>
                      </a:r>
                      <a:r>
                        <a:rPr lang="ru-RU" sz="1400" baseline="-2500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  <a:sym typeface="Symbol"/>
                        </a:rPr>
                        <a:t></a:t>
                      </a: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0,8</a:t>
                      </a:r>
                      <a:endParaRPr lang="ru-RU" sz="14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1,0</a:t>
                      </a:r>
                      <a:endParaRPr lang="ru-RU" sz="14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0,95</a:t>
                      </a:r>
                      <a:endParaRPr lang="ru-RU" sz="14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0,9</a:t>
                      </a:r>
                      <a:endParaRPr lang="ru-RU" sz="14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0,</a:t>
                      </a: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8</a:t>
                      </a: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</a:t>
                      </a:r>
                      <a:endParaRPr lang="ru-RU" sz="14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i="1">
                          <a:latin typeface="Times New Roman"/>
                          <a:ea typeface="Times New Roman"/>
                          <a:cs typeface="Times New Roman"/>
                        </a:rPr>
                        <a:t>К</a:t>
                      </a:r>
                      <a:r>
                        <a:rPr lang="ru-RU" sz="1400" i="1" baseline="-25000">
                          <a:latin typeface="Times New Roman"/>
                          <a:ea typeface="Times New Roman"/>
                          <a:cs typeface="Times New Roman"/>
                        </a:rPr>
                        <a:t>и</a:t>
                      </a:r>
                      <a:r>
                        <a:rPr lang="ru-RU" sz="1400" baseline="-2500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&gt; </a:t>
                      </a: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0,</a:t>
                      </a: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4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1,0</a:t>
                      </a:r>
                      <a:endParaRPr lang="ru-RU" sz="14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1,0</a:t>
                      </a:r>
                      <a:endParaRPr lang="ru-RU" sz="14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0,95</a:t>
                      </a:r>
                      <a:endParaRPr lang="ru-RU" sz="14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0,9</a:t>
                      </a:r>
                      <a:endParaRPr lang="ru-RU" sz="1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066800" y="3886200"/>
            <a:ext cx="7848600" cy="5847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180975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Таблица 3. Значение коэффициента одновременности </a:t>
            </a:r>
            <a:r>
              <a:rPr lang="ru-RU" sz="1600" i="1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</a:t>
            </a:r>
            <a:r>
              <a:rPr lang="ru-RU" sz="1600" i="1" baseline="-300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</a:t>
            </a:r>
            <a:r>
              <a:rPr lang="ru-RU" sz="16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для определения расчетной нагрузки на шинах 6 (10) кВ РП и ГПП</a:t>
            </a:r>
            <a:endParaRPr lang="ru-RU" sz="3600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028478" y="136269"/>
            <a:ext cx="8115522" cy="5847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180975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6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Таблица 2. Значения коэффициентов расчетной нагрузки </a:t>
            </a:r>
            <a:r>
              <a:rPr lang="ru-RU" sz="1600" i="1" dirty="0" err="1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</a:t>
            </a:r>
            <a:r>
              <a:rPr lang="ru-RU" sz="1600" i="1" baseline="-30000" dirty="0" err="1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</a:t>
            </a:r>
            <a:r>
              <a:rPr lang="ru-RU" sz="16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на шинах НН цеховых трансформаторов и для магистральных </a:t>
            </a:r>
            <a:r>
              <a:rPr lang="ru-RU" sz="1600" dirty="0" err="1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шинопроводов</a:t>
            </a:r>
            <a:r>
              <a:rPr lang="ru-RU" sz="16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напряжением до 1 кВ</a:t>
            </a:r>
            <a:endParaRPr lang="ru-RU" sz="1200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0234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63836" y="980728"/>
            <a:ext cx="806489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/>
              <a:t>В расчетах систем электроснабжения промышленных предприятий используются следующие значения электрических нагрузок:</a:t>
            </a:r>
          </a:p>
          <a:p>
            <a:r>
              <a:rPr lang="ru-RU" sz="2400" dirty="0"/>
              <a:t>а) средняя нагрузка за наиболее загруженную смену – для определения расчетной нагрузки и расхода электроэнергии;</a:t>
            </a:r>
          </a:p>
          <a:p>
            <a:r>
              <a:rPr lang="ru-RU" sz="2400" dirty="0"/>
              <a:t>б) расчетный получасовой максимум активной и реактивной мощности – для выбора элементов систем электроснабжения по нагреву, отклонению напряжения и экономическим соображениям;</a:t>
            </a:r>
          </a:p>
          <a:p>
            <a:r>
              <a:rPr lang="ru-RU" sz="2400" dirty="0"/>
              <a:t>в) пиковый ток – для определения колебаний напряжения, выбора устройств защиты и их </a:t>
            </a:r>
            <a:r>
              <a:rPr lang="ru-RU" sz="2400" dirty="0" err="1"/>
              <a:t>уставок</a:t>
            </a:r>
            <a:r>
              <a:rPr lang="ru-RU" sz="2400" dirty="0"/>
              <a:t>.</a:t>
            </a:r>
          </a:p>
        </p:txBody>
      </p:sp>
      <p:pic>
        <p:nvPicPr>
          <p:cNvPr id="6" name="Picture 2" descr="D:\Квадроцикл 8 Сл\top2.png">
            <a:extLst>
              <a:ext uri="{FF2B5EF4-FFF2-40B4-BE49-F238E27FC236}">
                <a16:creationId xmlns:a16="http://schemas.microsoft.com/office/drawing/2014/main" id="{5341CEC1-A396-4DF2-8842-8230A55186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5588"/>
            <a:ext cx="9144000" cy="582378"/>
          </a:xfrm>
          <a:prstGeom prst="rect">
            <a:avLst/>
          </a:prstGeom>
          <a:ln>
            <a:noFill/>
          </a:ln>
          <a:effectLst>
            <a:outerShdw blurRad="114300" dir="5400000" algn="tl" rotWithShape="0">
              <a:srgbClr val="333333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7" descr="E:\Аппаратная\logo101px.png">
            <a:extLst>
              <a:ext uri="{FF2B5EF4-FFF2-40B4-BE49-F238E27FC236}">
                <a16:creationId xmlns:a16="http://schemas.microsoft.com/office/drawing/2014/main" id="{BB525875-B868-4099-96A2-74630C3CC5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8424" y="-17926"/>
            <a:ext cx="648072" cy="5325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D40FC582-FFFD-4DD4-BD7B-52F09E1079B6}"/>
              </a:ext>
            </a:extLst>
          </p:cNvPr>
          <p:cNvSpPr/>
          <p:nvPr/>
        </p:nvSpPr>
        <p:spPr>
          <a:xfrm>
            <a:off x="2288071" y="52983"/>
            <a:ext cx="427982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Расчет электрических нагрузок</a:t>
            </a:r>
            <a:endParaRPr lang="ru-RU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906921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6"/>
          <p:cNvSpPr>
            <a:spLocks noChangeArrowheads="1"/>
          </p:cNvSpPr>
          <p:nvPr/>
        </p:nvSpPr>
        <p:spPr bwMode="auto">
          <a:xfrm>
            <a:off x="0" y="157283"/>
            <a:ext cx="9144001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Определение расчетных нагрузок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 средней мощности и коэффициенту формы графика нагрузок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07504" y="1124744"/>
            <a:ext cx="892899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В основе этого метода лежит равенство расчетной и среднеквадратичной нагрузок. Для групп приемников с повторно-кратковременным режимом работы принятое допущение справедливо во всех случаях. Оно приемлемо также для групп приемников с длительным режимом работы, когда число приемников в группе достаточно велико и отсутствуют мощные приемники, способные изменить равномерный групповой график нагрузок.</a:t>
            </a:r>
          </a:p>
          <a:p>
            <a:pPr algn="just"/>
            <a:r>
              <a:rPr lang="ru-RU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Данный метод может применяться для определения расчетной нагрузки 3УР-4УР. Расчетную нагрузку группы приемников определяют из выражения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275856" y="3501008"/>
            <a:ext cx="2304256" cy="830997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</p:spPr>
        <p:txBody>
          <a:bodyPr wrap="square">
            <a:spAutoFit/>
          </a:bodyPr>
          <a:lstStyle/>
          <a:p>
            <a:r>
              <a:rPr lang="ru-RU" sz="24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Р</a:t>
            </a:r>
            <a:r>
              <a:rPr lang="ru-RU" sz="2400" baseline="-250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р</a:t>
            </a:r>
            <a:r>
              <a:rPr lang="ru-RU" sz="24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=К</a:t>
            </a:r>
            <a:r>
              <a:rPr lang="ru-RU" sz="2400" baseline="-250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ф,а</a:t>
            </a:r>
            <a:r>
              <a:rPr lang="ru-RU" sz="24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Р</a:t>
            </a:r>
            <a:r>
              <a:rPr lang="ru-RU" sz="2400" baseline="-250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ср</a:t>
            </a:r>
            <a:r>
              <a:rPr lang="ru-RU" sz="2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en-US" sz="2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Q</a:t>
            </a:r>
            <a:r>
              <a:rPr lang="ru-RU" sz="2400" baseline="-250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р</a:t>
            </a:r>
            <a:r>
              <a:rPr lang="ru-RU" sz="24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=К</a:t>
            </a:r>
            <a:r>
              <a:rPr lang="ru-RU" sz="2400" baseline="-250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ф</a:t>
            </a:r>
            <a:r>
              <a:rPr lang="ru-RU" sz="2400" baseline="-25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,</a:t>
            </a:r>
            <a:r>
              <a:rPr lang="ru-RU" sz="2400" baseline="-250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р</a:t>
            </a:r>
            <a:r>
              <a:rPr lang="ru-RU" sz="2400" baseline="-25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Q</a:t>
            </a:r>
            <a:r>
              <a:rPr lang="ru-RU" sz="2400" baseline="-25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ср</a:t>
            </a:r>
            <a:endParaRPr lang="ru-RU" sz="2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79512" y="4523636"/>
            <a:ext cx="878497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Значения </a:t>
            </a:r>
            <a:r>
              <a:rPr lang="ru-RU" sz="1600" dirty="0" err="1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К</a:t>
            </a:r>
            <a:r>
              <a:rPr lang="ru-RU" sz="1600" baseline="-25000" dirty="0" err="1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ф</a:t>
            </a:r>
            <a:r>
              <a:rPr lang="ru-RU" sz="1600" baseline="-25000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достаточно стабильны для цехов и заводов с </a:t>
            </a:r>
            <a:r>
              <a:rPr lang="ru-RU" sz="1600" dirty="0" err="1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малоизменяющиейся</a:t>
            </a:r>
            <a:r>
              <a:rPr lang="ru-RU" sz="1600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производительностью. Поэтому при проектировании можно пользоваться экспериментальными данными, полученными для аналогичных производств. Обычно коэффициент формы составляет 1-1,2. При этом наименьшие значения соответствуют высшим ступеням системы электроснабжения. Средние нагрузки за наиболее загруженную смену </a:t>
            </a:r>
            <a:r>
              <a:rPr lang="ru-RU" sz="1600" dirty="0" err="1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Qср</a:t>
            </a:r>
            <a:r>
              <a:rPr lang="ru-RU" sz="1600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и </a:t>
            </a:r>
            <a:r>
              <a:rPr lang="ru-RU" sz="1600" dirty="0" err="1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Рср</a:t>
            </a:r>
            <a:r>
              <a:rPr lang="ru-RU" sz="1600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определяют любым из способов: по установленной мощности и коэффициенту использования; по удельному расходу электроэнергии на единицу выпускаемой продукции; в условиях эксплуатации - по показаниям счетчиков активной и реактивной энергии.</a:t>
            </a:r>
          </a:p>
        </p:txBody>
      </p:sp>
    </p:spTree>
    <p:extLst>
      <p:ext uri="{BB962C8B-B14F-4D97-AF65-F5344CB8AC3E}">
        <p14:creationId xmlns:p14="http://schemas.microsoft.com/office/powerpoint/2010/main" val="175379954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6"/>
          <p:cNvSpPr>
            <a:spLocks noChangeArrowheads="1"/>
          </p:cNvSpPr>
          <p:nvPr/>
        </p:nvSpPr>
        <p:spPr bwMode="auto">
          <a:xfrm>
            <a:off x="0" y="-27383"/>
            <a:ext cx="9144001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Определение расчетных нагрузок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 средней мощности и отклонению расчетной нагрузки от средней (статистический метод)</a:t>
            </a:r>
          </a:p>
        </p:txBody>
      </p:sp>
      <p:sp>
        <p:nvSpPr>
          <p:cNvPr id="75777" name="Rectangle 1"/>
          <p:cNvSpPr>
            <a:spLocks noChangeArrowheads="1"/>
          </p:cNvSpPr>
          <p:nvPr/>
        </p:nvSpPr>
        <p:spPr bwMode="auto">
          <a:xfrm>
            <a:off x="0" y="1221715"/>
            <a:ext cx="9144000" cy="54476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ru-RU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По этому методу расчетную нагрузку группы приемников определяют двумя интегральными показателями: средней нагрузкой </a:t>
            </a:r>
            <a:r>
              <a:rPr lang="ru-RU" dirty="0" err="1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Р</a:t>
            </a:r>
            <a:r>
              <a:rPr lang="ru-RU" baseline="-25000" dirty="0" err="1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ср,Т</a:t>
            </a:r>
            <a:r>
              <a:rPr lang="ru-RU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и среднеквадратичным отклонением </a:t>
            </a:r>
            <a:r>
              <a:rPr lang="el-GR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β</a:t>
            </a:r>
            <a:r>
              <a:rPr lang="ru-RU" baseline="-25000" dirty="0" err="1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ср,Т</a:t>
            </a:r>
            <a:r>
              <a:rPr lang="ru-RU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из уравнения</a:t>
            </a: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 </a:t>
            </a: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где – </a:t>
            </a:r>
            <a:r>
              <a:rPr lang="el-GR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β</a:t>
            </a:r>
            <a:r>
              <a:rPr lang="ru-RU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принятая кратность меры рассеяния, а индекс Т указывает на отношение величины к длительности интервала осреднения нагрузки.</a:t>
            </a: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Для группового графика средняя нагрузка при достаточно большом </a:t>
            </a:r>
            <a:r>
              <a:rPr lang="ru-RU" dirty="0" err="1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m</a:t>
            </a:r>
            <a:r>
              <a:rPr lang="ru-RU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равна</a:t>
            </a: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1100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 err="1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Р</a:t>
            </a:r>
            <a:r>
              <a:rPr lang="ru-RU" sz="2400" baseline="-25000" dirty="0" err="1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ср,Т</a:t>
            </a:r>
            <a:r>
              <a:rPr lang="ru-RU" sz="2400" dirty="0" err="1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=</a:t>
            </a:r>
            <a:r>
              <a:rPr lang="ru-RU" sz="2400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(р</a:t>
            </a:r>
            <a:r>
              <a:rPr lang="ru-RU" sz="2400" baseline="-25000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ru-RU" sz="2400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+р</a:t>
            </a:r>
            <a:r>
              <a:rPr lang="ru-RU" sz="2400" baseline="-25000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ru-RU" sz="2400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+...+р</a:t>
            </a:r>
            <a:r>
              <a:rPr lang="ru-RU" sz="2400" baseline="-25000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m</a:t>
            </a:r>
            <a:r>
              <a:rPr lang="ru-RU" sz="2400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)/</a:t>
            </a:r>
            <a:r>
              <a:rPr lang="ru-RU" sz="2400" dirty="0" err="1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m</a:t>
            </a:r>
            <a:endParaRPr lang="ru-RU" sz="2400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1200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где </a:t>
            </a:r>
            <a:r>
              <a:rPr lang="ru-RU" dirty="0" err="1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m</a:t>
            </a:r>
            <a:r>
              <a:rPr lang="ru-RU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- число отрезков длительностью Т=3Т</a:t>
            </a:r>
            <a:r>
              <a:rPr lang="ru-RU" baseline="-25000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0</a:t>
            </a:r>
            <a:r>
              <a:rPr lang="ru-RU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, на которое разбит групповой график нагрузки, построенный для достаточно длительного периода времени.</a:t>
            </a: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Среднеквадратическое отклонение для группового графика нагрузок определяют по формуле</a:t>
            </a: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ru-RU" sz="3200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Статистический метод позволяет определять расчетную нагрузку с любой принятой вероятностью ее появления. Применение этого метода целесообразно для определения нагрузок по отдельным группам и узлам приемников электроэнергии напряжением до 1 кВ (1УР-3УР).</a:t>
            </a:r>
          </a:p>
        </p:txBody>
      </p:sp>
      <p:pic>
        <p:nvPicPr>
          <p:cNvPr id="75778" name="Picture 2" descr="http://www.nirhtu.ru/external/electrics/IMAGE60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5575" y="-974725"/>
            <a:ext cx="1390650" cy="238125"/>
          </a:xfrm>
          <a:prstGeom prst="rect">
            <a:avLst/>
          </a:prstGeom>
          <a:noFill/>
        </p:spPr>
      </p:pic>
      <p:pic>
        <p:nvPicPr>
          <p:cNvPr id="75779" name="Picture 3" descr="http://www.nirhtu.ru/external/electrics/IMAGE61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4188" y="-700088"/>
            <a:ext cx="123825" cy="200025"/>
          </a:xfrm>
          <a:prstGeom prst="rect">
            <a:avLst/>
          </a:prstGeom>
          <a:noFill/>
        </p:spPr>
      </p:pic>
      <p:pic>
        <p:nvPicPr>
          <p:cNvPr id="75780" name="Picture 4" descr="http://www.nirhtu.ru/external/electrics/IMAGE62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835696" y="4929255"/>
            <a:ext cx="6201416" cy="504056"/>
          </a:xfrm>
          <a:prstGeom prst="rect">
            <a:avLst/>
          </a:prstGeom>
          <a:noFill/>
        </p:spPr>
      </p:pic>
      <p:pic>
        <p:nvPicPr>
          <p:cNvPr id="75782" name="Picture 6" descr="http://www.nirhtu.ru/external/electrics/IMAGE60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23928" y="1904919"/>
            <a:ext cx="2736304" cy="46854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74170971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Rectangle 1"/>
          <p:cNvSpPr>
            <a:spLocks noChangeArrowheads="1"/>
          </p:cNvSpPr>
          <p:nvPr/>
        </p:nvSpPr>
        <p:spPr bwMode="auto">
          <a:xfrm>
            <a:off x="0" y="1513235"/>
            <a:ext cx="9144000" cy="29238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180975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000" dirty="0">
                <a:solidFill>
                  <a:prstClr val="white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Расчетная активная мощность цеха, предприятия в целом, выраженная через удельные показатели электропотребления, равна</a:t>
            </a:r>
            <a:endParaRPr lang="ru-RU" sz="2000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  <a:p>
            <a:pPr indent="180975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800" b="1" i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indent="180975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800" b="1" i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indent="180975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800" b="1" i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indent="180975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dirty="0">
                <a:solidFill>
                  <a:prstClr val="white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где </a:t>
            </a:r>
            <a:r>
              <a:rPr lang="en-US" sz="2000" i="1" dirty="0">
                <a:solidFill>
                  <a:prstClr val="white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W</a:t>
            </a:r>
            <a:r>
              <a:rPr lang="ru-RU" sz="2000" i="1" baseline="-30000" dirty="0">
                <a:solidFill>
                  <a:prstClr val="white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уд</a:t>
            </a:r>
            <a:r>
              <a:rPr lang="ru-RU" sz="2000" dirty="0">
                <a:solidFill>
                  <a:prstClr val="white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- удельный расход электроэнергии на единицу продукции; </a:t>
            </a:r>
            <a:r>
              <a:rPr lang="ru-RU" sz="2000" i="1" dirty="0">
                <a:solidFill>
                  <a:prstClr val="white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М</a:t>
            </a:r>
            <a:r>
              <a:rPr lang="ru-RU" sz="2000" dirty="0">
                <a:solidFill>
                  <a:prstClr val="white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- годовой выпуск продукции в натуральном выражении; </a:t>
            </a:r>
            <a:r>
              <a:rPr lang="ru-RU" sz="2000" i="1" dirty="0">
                <a:solidFill>
                  <a:prstClr val="white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Р</a:t>
            </a:r>
            <a:r>
              <a:rPr lang="ru-RU" sz="2000" i="1" baseline="-30000" dirty="0">
                <a:solidFill>
                  <a:prstClr val="white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уд</a:t>
            </a:r>
            <a:r>
              <a:rPr lang="ru-RU" sz="2000" dirty="0">
                <a:solidFill>
                  <a:prstClr val="white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- удельная плотность максимальной нагрузки на 1 м</a:t>
            </a:r>
            <a:r>
              <a:rPr lang="ru-RU" sz="2000" baseline="30000" dirty="0">
                <a:solidFill>
                  <a:prstClr val="white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2</a:t>
            </a:r>
            <a:r>
              <a:rPr lang="ru-RU" sz="2000" dirty="0">
                <a:solidFill>
                  <a:prstClr val="white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площади цеха, предприятия.</a:t>
            </a:r>
            <a:endParaRPr lang="ru-RU" sz="2000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84994" name="Object 16" descr="Пергамент"/>
          <p:cNvGraphicFramePr>
            <a:graphicFrameLocks noChangeAspect="1"/>
          </p:cNvGraphicFramePr>
          <p:nvPr/>
        </p:nvGraphicFramePr>
        <p:xfrm>
          <a:off x="2411760" y="2348880"/>
          <a:ext cx="1851025" cy="1052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8" name="Формула" r:id="rId3" imgW="787320" imgH="444240" progId="Equation.3">
                  <p:embed/>
                </p:oleObj>
              </mc:Choice>
              <mc:Fallback>
                <p:oleObj name="Формула" r:id="rId3" imgW="787320" imgH="444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11760" y="2348880"/>
                        <a:ext cx="1851025" cy="1052512"/>
                      </a:xfrm>
                      <a:prstGeom prst="rect">
                        <a:avLst/>
                      </a:prstGeom>
                      <a:blipFill dpi="0" rotWithShape="0">
                        <a:blip r:embed="rId5"/>
                        <a:srcRect/>
                        <a:tile tx="0" ty="0" sx="100000" sy="100000" flip="none" algn="tl"/>
                      </a:blip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16" descr="Пергамент"/>
          <p:cNvGraphicFramePr>
            <a:graphicFrameLocks noChangeAspect="1"/>
          </p:cNvGraphicFramePr>
          <p:nvPr/>
        </p:nvGraphicFramePr>
        <p:xfrm>
          <a:off x="4788024" y="2564904"/>
          <a:ext cx="161290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9" name="Формула" r:id="rId6" imgW="685800" imgH="241200" progId="Equation.3">
                  <p:embed/>
                </p:oleObj>
              </mc:Choice>
              <mc:Fallback>
                <p:oleObj name="Формула" r:id="rId6" imgW="68580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88024" y="2564904"/>
                        <a:ext cx="1612900" cy="571500"/>
                      </a:xfrm>
                      <a:prstGeom prst="rect">
                        <a:avLst/>
                      </a:prstGeom>
                      <a:blipFill dpi="0" rotWithShape="0">
                        <a:blip r:embed="rId5"/>
                        <a:srcRect/>
                        <a:tile tx="0" ty="0" sx="100000" sy="100000" flip="none" algn="tl"/>
                      </a:blip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16"/>
          <p:cNvSpPr>
            <a:spLocks noChangeArrowheads="1"/>
          </p:cNvSpPr>
          <p:nvPr/>
        </p:nvSpPr>
        <p:spPr bwMode="auto">
          <a:xfrm>
            <a:off x="0" y="-27384"/>
            <a:ext cx="9144001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Определение расчетных нагрузок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 удельному расходу электроэнергии на единицу продукции или по удельной нагрузке на единицу производственной площади.</a:t>
            </a:r>
          </a:p>
        </p:txBody>
      </p:sp>
    </p:spTree>
    <p:extLst>
      <p:ext uri="{BB962C8B-B14F-4D97-AF65-F5344CB8AC3E}">
        <p14:creationId xmlns:p14="http://schemas.microsoft.com/office/powerpoint/2010/main" val="42221851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8246" y="551500"/>
            <a:ext cx="8712968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	Электрическая нагрузка может наблюдаться визуально по измерительным приборам. Регистрировать изменения нагрузки во времени можно самопишущим прибором (рис.1). В условиях эксплуатации изменение нагрузки по активной и реактивной мощности во времени записывают, как правило, в виде ступенчатой кривой, по показаниям счётчиков активной и реактивной энергии, снятым через одинаковые интервалы времени </a:t>
            </a:r>
            <a:r>
              <a:rPr lang="ru-RU" sz="2400" i="1" dirty="0" err="1"/>
              <a:t>t</a:t>
            </a:r>
            <a:r>
              <a:rPr lang="ru-RU" sz="2400" i="1" baseline="-25000" dirty="0" err="1"/>
              <a:t>и</a:t>
            </a:r>
            <a:r>
              <a:rPr lang="ru-RU" sz="2400" i="1" dirty="0"/>
              <a:t> </a:t>
            </a:r>
            <a:r>
              <a:rPr lang="ru-RU" sz="2400" dirty="0"/>
              <a:t>(рис. 2).</a:t>
            </a:r>
          </a:p>
        </p:txBody>
      </p:sp>
      <p:pic>
        <p:nvPicPr>
          <p:cNvPr id="6146" name="Picture 2" descr="http://www.dabarov.narod.ru/gosy/020.files/image00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891" y="3599554"/>
            <a:ext cx="4578363" cy="267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http://www.dabarov.narod.ru/gosy/020.files/image004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4934" y="3485068"/>
            <a:ext cx="4085880" cy="27118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1763688" y="6021288"/>
            <a:ext cx="108012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/>
              <a:t>рис.1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6228184" y="6022389"/>
            <a:ext cx="83388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/>
              <a:t>рис.2</a:t>
            </a:r>
          </a:p>
        </p:txBody>
      </p:sp>
      <p:pic>
        <p:nvPicPr>
          <p:cNvPr id="7" name="Picture 2" descr="D:\Квадроцикл 8 Сл\top2.png">
            <a:extLst>
              <a:ext uri="{FF2B5EF4-FFF2-40B4-BE49-F238E27FC236}">
                <a16:creationId xmlns:a16="http://schemas.microsoft.com/office/drawing/2014/main" id="{3E19D026-CA30-479D-8D3D-DB3F2433649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7926"/>
            <a:ext cx="9144000" cy="582378"/>
          </a:xfrm>
          <a:prstGeom prst="rect">
            <a:avLst/>
          </a:prstGeom>
          <a:ln>
            <a:noFill/>
          </a:ln>
          <a:effectLst>
            <a:outerShdw blurRad="114300" dir="5400000" algn="tl" rotWithShape="0">
              <a:srgbClr val="333333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 descr="E:\Аппаратная\logo101px.png">
            <a:extLst>
              <a:ext uri="{FF2B5EF4-FFF2-40B4-BE49-F238E27FC236}">
                <a16:creationId xmlns:a16="http://schemas.microsoft.com/office/drawing/2014/main" id="{5E2B0644-B274-49C3-9C79-535C7706E8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8424" y="-17926"/>
            <a:ext cx="648072" cy="5325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9FE93FB4-73DC-4994-867F-BA8E223B89AA}"/>
              </a:ext>
            </a:extLst>
          </p:cNvPr>
          <p:cNvSpPr/>
          <p:nvPr/>
        </p:nvSpPr>
        <p:spPr>
          <a:xfrm>
            <a:off x="2288071" y="52983"/>
            <a:ext cx="427982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Расчет электрических нагрузок</a:t>
            </a:r>
            <a:endParaRPr lang="ru-RU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36235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бъект 5"/>
          <p:cNvSpPr>
            <a:spLocks noGrp="1"/>
          </p:cNvSpPr>
          <p:nvPr>
            <p:ph sz="quarter" idx="1"/>
          </p:nvPr>
        </p:nvSpPr>
        <p:spPr>
          <a:xfrm>
            <a:off x="457920" y="862408"/>
            <a:ext cx="8003232" cy="5133184"/>
          </a:xfrm>
        </p:spPr>
        <p:txBody>
          <a:bodyPr>
            <a:normAutofit/>
          </a:bodyPr>
          <a:lstStyle/>
          <a:p>
            <a:pPr algn="just"/>
            <a:r>
              <a:rPr lang="ru-RU" dirty="0"/>
              <a:t>	</a:t>
            </a:r>
            <a:r>
              <a:rPr lang="ru-RU" b="1" dirty="0"/>
              <a:t>Номинальная мощность </a:t>
            </a:r>
            <a:r>
              <a:rPr lang="ru-RU" dirty="0"/>
              <a:t>приемника электроэнергии − это мощность, обозначенная в его паспорте. </a:t>
            </a:r>
          </a:p>
          <a:p>
            <a:pPr lvl="1" algn="just"/>
            <a:r>
              <a:rPr lang="ru-RU" dirty="0"/>
              <a:t>Паспортная мощность приемников повторно-кратковременного режима приводится к номинальной длительной мощности (к продолжительности включения </a:t>
            </a:r>
            <a:r>
              <a:rPr lang="ru-RU" i="1" dirty="0"/>
              <a:t>ПВ </a:t>
            </a:r>
            <a:r>
              <a:rPr lang="ru-RU" dirty="0"/>
              <a:t>= 100%):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294967295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/>
          <a:lstStyle/>
          <a:p>
            <a:fld id="{2225CBBC-D423-473A-B850-90B81D14CA87}" type="slidenum">
              <a:rPr lang="ru-RU" smtClean="0"/>
              <a:t>5</a:t>
            </a:fld>
            <a:endParaRPr lang="ru-RU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957"/>
          <a:stretch/>
        </p:blipFill>
        <p:spPr bwMode="auto">
          <a:xfrm>
            <a:off x="355080" y="4427421"/>
            <a:ext cx="8208912" cy="1878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2" descr="D:\Квадроцикл 8 Сл\top2.png">
            <a:extLst>
              <a:ext uri="{FF2B5EF4-FFF2-40B4-BE49-F238E27FC236}">
                <a16:creationId xmlns:a16="http://schemas.microsoft.com/office/drawing/2014/main" id="{475140A7-AFFE-407D-9B01-853DC189C33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5588"/>
            <a:ext cx="9144000" cy="582378"/>
          </a:xfrm>
          <a:prstGeom prst="rect">
            <a:avLst/>
          </a:prstGeom>
          <a:ln>
            <a:noFill/>
          </a:ln>
          <a:effectLst>
            <a:outerShdw blurRad="114300" dir="5400000" algn="tl" rotWithShape="0">
              <a:srgbClr val="333333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7" descr="E:\Аппаратная\logo101px.png">
            <a:extLst>
              <a:ext uri="{FF2B5EF4-FFF2-40B4-BE49-F238E27FC236}">
                <a16:creationId xmlns:a16="http://schemas.microsoft.com/office/drawing/2014/main" id="{D05CF6F9-F8C6-4051-A626-83D149BD0E1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8424" y="-17926"/>
            <a:ext cx="648072" cy="5325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7475B924-97A4-4B6C-9E67-54FDFC4533B6}"/>
              </a:ext>
            </a:extLst>
          </p:cNvPr>
          <p:cNvSpPr/>
          <p:nvPr/>
        </p:nvSpPr>
        <p:spPr>
          <a:xfrm>
            <a:off x="2288071" y="52983"/>
            <a:ext cx="427982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Расчет электрических нагрузок</a:t>
            </a:r>
            <a:endParaRPr lang="ru-RU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15280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6" name="Объект 5"/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457200" y="672080"/>
                <a:ext cx="8003232" cy="5997280"/>
              </a:xfrm>
            </p:spPr>
            <p:txBody>
              <a:bodyPr>
                <a:normAutofit fontScale="85000" lnSpcReduction="10000"/>
              </a:bodyPr>
              <a:lstStyle/>
              <a:p>
                <a:pPr algn="just"/>
                <a:r>
                  <a:rPr lang="ru-RU" dirty="0"/>
                  <a:t>	Групповая номинальная активная мощность − это сумма номинальных активных мощностей </a:t>
                </a:r>
                <a:r>
                  <a:rPr lang="ru-RU" i="1" dirty="0"/>
                  <a:t>n </a:t>
                </a:r>
                <a:r>
                  <a:rPr lang="ru-RU" dirty="0"/>
                  <a:t>отдельных рабочих ЭП:</a:t>
                </a: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u-RU" b="0" i="1" smtClean="0">
                              <a:latin typeface="Cambria Math"/>
                            </a:rPr>
                            <m:t>Р</m:t>
                          </m:r>
                        </m:e>
                        <m:sub>
                          <m:r>
                            <a:rPr lang="ru-RU" b="0" i="1" smtClean="0">
                              <a:latin typeface="Cambria Math"/>
                            </a:rPr>
                            <m:t>ном</m:t>
                          </m:r>
                        </m:sub>
                      </m:sSub>
                      <m:r>
                        <a:rPr lang="ru-RU" b="0" i="1" smtClean="0">
                          <a:latin typeface="Cambria Math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ru-RU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b="0" i="1" smtClean="0">
                              <a:latin typeface="Cambria Math"/>
                            </a:rPr>
                            <m:t>𝑖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US" b="0" i="1" smtClean="0">
                              <a:latin typeface="Cambria Math"/>
                            </a:rPr>
                            <m:t>𝑛</m:t>
                          </m:r>
                        </m:sup>
                        <m:e>
                          <m:sSub>
                            <m:sSubPr>
                              <m:ctrlPr>
                                <a:rPr lang="ru-RU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ru-RU" b="0" i="1" smtClean="0">
                                  <a:latin typeface="Cambria Math"/>
                                </a:rPr>
                                <m:t>ном 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𝑖</m:t>
                              </m:r>
                            </m:sub>
                          </m:sSub>
                        </m:e>
                      </m:nary>
                    </m:oMath>
                  </m:oMathPara>
                </a14:m>
                <a:endParaRPr lang="en-US" b="0" dirty="0"/>
              </a:p>
              <a:p>
                <a:r>
                  <a:rPr lang="ru-RU" dirty="0"/>
                  <a:t>Групповая номинальная реактивная мощность:</a:t>
                </a:r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𝑄</m:t>
                          </m:r>
                        </m:e>
                        <m:sub>
                          <m:r>
                            <a:rPr lang="ru-RU" i="1">
                              <a:latin typeface="Cambria Math"/>
                            </a:rPr>
                            <m:t>ном</m:t>
                          </m:r>
                        </m:sub>
                      </m:sSub>
                      <m:r>
                        <a:rPr lang="ru-RU" i="1">
                          <a:latin typeface="Cambria Math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ru-RU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i="1">
                              <a:latin typeface="Cambria Math"/>
                            </a:rPr>
                            <m:t>𝑖</m:t>
                          </m:r>
                          <m:r>
                            <a:rPr lang="en-US" i="1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US" i="1">
                              <a:latin typeface="Cambria Math"/>
                            </a:rPr>
                            <m:t>𝑛</m:t>
                          </m:r>
                        </m:sup>
                        <m:e>
                          <m:sSub>
                            <m:sSubPr>
                              <m:ctrlPr>
                                <a:rPr lang="ru-RU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𝑞</m:t>
                              </m:r>
                            </m:e>
                            <m:sub>
                              <m:r>
                                <a:rPr lang="ru-RU" i="1">
                                  <a:latin typeface="Cambria Math"/>
                                </a:rPr>
                                <m:t>ном 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𝑖</m:t>
                              </m:r>
                            </m:sub>
                          </m:sSub>
                        </m:e>
                      </m:nary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(</a:t>
                </a:r>
                <a:r>
                  <a:rPr lang="ru-RU" dirty="0"/>
                  <a:t>Паспортная реактивная мощность приемника повторно-кратковременного режима приводится к</a:t>
                </a:r>
              </a:p>
              <a:p>
                <a:pPr marL="0" indent="0">
                  <a:buNone/>
                </a:pPr>
                <a:r>
                  <a:rPr lang="ru-RU" dirty="0"/>
                  <a:t>длительному режиму: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𝑞</m:t>
                        </m:r>
                      </m:e>
                      <m:sub>
                        <m:r>
                          <a:rPr lang="ru-RU" i="1">
                            <a:latin typeface="Cambria Math"/>
                          </a:rPr>
                          <m:t>ном </m:t>
                        </m:r>
                      </m:sub>
                    </m:sSub>
                    <m:r>
                      <a:rPr lang="ru-RU" b="0" i="1" smtClean="0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𝑞</m:t>
                        </m:r>
                      </m:e>
                      <m:sub>
                        <m:r>
                          <a:rPr lang="ru-RU" b="0" i="1" smtClean="0">
                            <a:latin typeface="Cambria Math"/>
                          </a:rPr>
                          <m:t>пасп</m:t>
                        </m:r>
                      </m:sub>
                    </m:sSub>
                    <m:r>
                      <a:rPr lang="en-US" i="1" smtClean="0">
                        <a:latin typeface="Cambria Math"/>
                        <a:ea typeface="Cambria Math"/>
                      </a:rPr>
                      <m:t>∙</m:t>
                    </m:r>
                    <m:rad>
                      <m:radPr>
                        <m:degHide m:val="on"/>
                        <m:ctrlPr>
                          <a:rPr lang="en-US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radPr>
                      <m:deg/>
                      <m:e>
                        <m:sSub>
                          <m:sSubPr>
                            <m:ctrlPr>
                              <a:rPr lang="en-US" i="1" smtClean="0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ru-RU" b="0" i="1" smtClean="0">
                                <a:latin typeface="Cambria Math"/>
                                <a:ea typeface="Cambria Math"/>
                              </a:rPr>
                              <m:t>ПВ</m:t>
                            </m:r>
                          </m:e>
                          <m:sub>
                            <m:r>
                              <a:rPr lang="ru-RU" b="0" i="1" smtClean="0">
                                <a:latin typeface="Cambria Math"/>
                                <a:ea typeface="Cambria Math"/>
                              </a:rPr>
                              <m:t>пасп</m:t>
                            </m:r>
                          </m:sub>
                        </m:sSub>
                      </m:e>
                    </m:rad>
                  </m:oMath>
                </a14:m>
                <a:r>
                  <a:rPr lang="ru-RU" dirty="0"/>
                  <a:t>.)</a:t>
                </a:r>
                <a:endParaRPr lang="en-US" dirty="0"/>
              </a:p>
              <a:p>
                <a:pPr marL="0" indent="0" algn="ctr">
                  <a:buNone/>
                </a:pPr>
                <a:endParaRPr lang="en-US" dirty="0"/>
              </a:p>
              <a:p>
                <a:pPr algn="just"/>
                <a:endParaRPr lang="ru-RU" dirty="0"/>
              </a:p>
              <a:p>
                <a:pPr algn="just"/>
                <a:endParaRPr lang="ru-RU" dirty="0"/>
              </a:p>
            </p:txBody>
          </p:sp>
        </mc:Choice>
        <mc:Fallback xmlns="">
          <p:sp>
            <p:nvSpPr>
              <p:cNvPr id="6" name="Объект 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457200" y="672080"/>
                <a:ext cx="8003232" cy="5997280"/>
              </a:xfrm>
              <a:blipFill rotWithShape="1">
                <a:blip r:embed="rId3"/>
                <a:stretch>
                  <a:fillRect l="-1142" t="-813" r="-114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Номер слайда 4"/>
          <p:cNvSpPr>
            <a:spLocks noGrp="1"/>
          </p:cNvSpPr>
          <p:nvPr>
            <p:ph type="sldNum" sz="quarter" idx="4294967295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/>
          <a:lstStyle/>
          <a:p>
            <a:fld id="{2225CBBC-D423-473A-B850-90B81D14CA87}" type="slidenum">
              <a:rPr lang="ru-RU" smtClean="0"/>
              <a:t>6</a:t>
            </a:fld>
            <a:endParaRPr lang="ru-RU" dirty="0"/>
          </a:p>
        </p:txBody>
      </p:sp>
      <p:pic>
        <p:nvPicPr>
          <p:cNvPr id="7" name="Picture 2" descr="D:\Квадроцикл 8 Сл\top2.png">
            <a:extLst>
              <a:ext uri="{FF2B5EF4-FFF2-40B4-BE49-F238E27FC236}">
                <a16:creationId xmlns:a16="http://schemas.microsoft.com/office/drawing/2014/main" id="{0956B47F-2156-45AE-9C6A-F4CA5F4C70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5588"/>
            <a:ext cx="9144000" cy="582378"/>
          </a:xfrm>
          <a:prstGeom prst="rect">
            <a:avLst/>
          </a:prstGeom>
          <a:ln>
            <a:noFill/>
          </a:ln>
          <a:effectLst>
            <a:outerShdw blurRad="114300" dir="5400000" algn="tl" rotWithShape="0">
              <a:srgbClr val="333333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 descr="E:\Аппаратная\logo101px.png">
            <a:extLst>
              <a:ext uri="{FF2B5EF4-FFF2-40B4-BE49-F238E27FC236}">
                <a16:creationId xmlns:a16="http://schemas.microsoft.com/office/drawing/2014/main" id="{36C40E36-BA4E-4023-8086-2B21C4ACBE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8424" y="-17926"/>
            <a:ext cx="648072" cy="5325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FCA22B3B-1967-4D6F-AD64-7CAE17C73D1C}"/>
              </a:ext>
            </a:extLst>
          </p:cNvPr>
          <p:cNvSpPr/>
          <p:nvPr/>
        </p:nvSpPr>
        <p:spPr>
          <a:xfrm>
            <a:off x="2288071" y="52983"/>
            <a:ext cx="427982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Расчет электрических нагрузок</a:t>
            </a:r>
            <a:endParaRPr lang="ru-RU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69205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бъект 5"/>
          <p:cNvSpPr>
            <a:spLocks noGrp="1"/>
          </p:cNvSpPr>
          <p:nvPr>
            <p:ph sz="quarter" idx="1"/>
          </p:nvPr>
        </p:nvSpPr>
        <p:spPr>
          <a:xfrm>
            <a:off x="570384" y="868738"/>
            <a:ext cx="8003232" cy="5133184"/>
          </a:xfrm>
        </p:spPr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ru-RU" dirty="0"/>
              <a:t>	График нагрузки ЭП – диаграмма изменения мощности (тока) электроустановки во времени.</a:t>
            </a:r>
          </a:p>
          <a:p>
            <a:pPr marL="365760" lvl="1" indent="0" algn="just">
              <a:buNone/>
            </a:pPr>
            <a:r>
              <a:rPr lang="ru-RU" dirty="0"/>
              <a:t>По виду фиксируемого параметра различают графики: </a:t>
            </a:r>
          </a:p>
          <a:p>
            <a:pPr lvl="1" algn="just"/>
            <a:r>
              <a:rPr lang="ru-RU" dirty="0"/>
              <a:t>активной Р, </a:t>
            </a:r>
          </a:p>
          <a:p>
            <a:pPr lvl="1" algn="just"/>
            <a:r>
              <a:rPr lang="ru-RU" dirty="0"/>
              <a:t>реактивной Q</a:t>
            </a:r>
            <a:r>
              <a:rPr lang="ru-RU" i="1" dirty="0"/>
              <a:t>,</a:t>
            </a:r>
            <a:r>
              <a:rPr lang="ru-RU" dirty="0"/>
              <a:t> </a:t>
            </a:r>
          </a:p>
          <a:p>
            <a:pPr lvl="1" algn="just"/>
            <a:r>
              <a:rPr lang="ru-RU" dirty="0"/>
              <a:t>полной (кажущейся) S мощностей, </a:t>
            </a:r>
          </a:p>
          <a:p>
            <a:pPr lvl="1" algn="just"/>
            <a:r>
              <a:rPr lang="ru-RU" dirty="0"/>
              <a:t>тока I. </a:t>
            </a:r>
          </a:p>
          <a:p>
            <a:pPr algn="just"/>
            <a:endParaRPr lang="ru-RU" dirty="0"/>
          </a:p>
          <a:p>
            <a:pPr marL="365760" lvl="1" indent="0" algn="just">
              <a:buNone/>
            </a:pPr>
            <a:r>
              <a:rPr lang="ru-RU" dirty="0"/>
              <a:t>По временному признаку графики разделяют: </a:t>
            </a:r>
          </a:p>
          <a:p>
            <a:pPr lvl="1" algn="just"/>
            <a:r>
              <a:rPr lang="ru-RU" dirty="0"/>
              <a:t>суточные (24 ч), </a:t>
            </a:r>
          </a:p>
          <a:p>
            <a:pPr lvl="1" algn="just"/>
            <a:r>
              <a:rPr lang="ru-RU" dirty="0"/>
              <a:t>сезонные, </a:t>
            </a:r>
          </a:p>
          <a:p>
            <a:pPr lvl="1"/>
            <a:r>
              <a:rPr lang="ru-RU" dirty="0"/>
              <a:t>годовые.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294967295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/>
          <a:lstStyle/>
          <a:p>
            <a:fld id="{2225CBBC-D423-473A-B850-90B81D14CA87}" type="slidenum">
              <a:rPr lang="ru-RU" smtClean="0"/>
              <a:t>7</a:t>
            </a:fld>
            <a:endParaRPr lang="ru-RU" dirty="0"/>
          </a:p>
        </p:txBody>
      </p:sp>
      <p:pic>
        <p:nvPicPr>
          <p:cNvPr id="8" name="Picture 2" descr="D:\Квадроцикл 8 Сл\top2.png">
            <a:extLst>
              <a:ext uri="{FF2B5EF4-FFF2-40B4-BE49-F238E27FC236}">
                <a16:creationId xmlns:a16="http://schemas.microsoft.com/office/drawing/2014/main" id="{2CB7DC82-227B-4AD3-A9C8-50FDAC089F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5588"/>
            <a:ext cx="9144000" cy="582378"/>
          </a:xfrm>
          <a:prstGeom prst="rect">
            <a:avLst/>
          </a:prstGeom>
          <a:ln>
            <a:noFill/>
          </a:ln>
          <a:effectLst>
            <a:outerShdw blurRad="114300" dir="5400000" algn="tl" rotWithShape="0">
              <a:srgbClr val="333333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7" descr="E:\Аппаратная\logo101px.png">
            <a:extLst>
              <a:ext uri="{FF2B5EF4-FFF2-40B4-BE49-F238E27FC236}">
                <a16:creationId xmlns:a16="http://schemas.microsoft.com/office/drawing/2014/main" id="{B9B60B6A-D4E1-4C96-8A7B-0FD7B0C6455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8424" y="-17926"/>
            <a:ext cx="648072" cy="5325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452AE9C2-6162-4668-962D-93C804D671A0}"/>
              </a:ext>
            </a:extLst>
          </p:cNvPr>
          <p:cNvSpPr/>
          <p:nvPr/>
        </p:nvSpPr>
        <p:spPr>
          <a:xfrm>
            <a:off x="2288071" y="52983"/>
            <a:ext cx="427982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Расчет электрических нагрузок</a:t>
            </a:r>
            <a:endParaRPr lang="ru-RU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16184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7992888" cy="64807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 Суточные графики активной нагрузки потребителя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Объект 5"/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457200" y="1340768"/>
                <a:ext cx="8003232" cy="5133184"/>
              </a:xfrm>
            </p:spPr>
            <p:txBody>
              <a:bodyPr>
                <a:normAutofit fontScale="92500" lnSpcReduction="20000"/>
              </a:bodyPr>
              <a:lstStyle/>
              <a:p>
                <a:pPr marL="0" indent="0" algn="just">
                  <a:buNone/>
                </a:pPr>
                <a:endParaRPr lang="ru-RU" dirty="0"/>
              </a:p>
              <a:p>
                <a:pPr marL="0" indent="0" algn="just">
                  <a:buNone/>
                </a:pPr>
                <a:endParaRPr lang="ru-RU" dirty="0"/>
              </a:p>
              <a:p>
                <a:pPr marL="0" indent="0" algn="just">
                  <a:buNone/>
                </a:pPr>
                <a:endParaRPr lang="ru-RU" dirty="0"/>
              </a:p>
              <a:p>
                <a:pPr marL="0" indent="0" algn="just">
                  <a:buNone/>
                </a:pPr>
                <a:endParaRPr lang="ru-RU" dirty="0"/>
              </a:p>
              <a:p>
                <a:pPr marL="0" indent="0" algn="just">
                  <a:buNone/>
                </a:pPr>
                <a:endParaRPr lang="ru-RU" dirty="0"/>
              </a:p>
              <a:p>
                <a:pPr marL="0" indent="0" algn="just">
                  <a:buNone/>
                </a:pPr>
                <a:endParaRPr lang="ru-RU" dirty="0"/>
              </a:p>
              <a:p>
                <a:pPr marL="0" indent="0" algn="just">
                  <a:buNone/>
                </a:pPr>
                <a:endParaRPr lang="ru-RU" dirty="0"/>
              </a:p>
              <a:p>
                <a:pPr marL="0" indent="0" algn="just">
                  <a:buNone/>
                </a:pPr>
                <a:endParaRPr lang="ru-RU" dirty="0"/>
              </a:p>
              <a:p>
                <a:pPr marL="0" indent="0" algn="just">
                  <a:buNone/>
                </a:pPr>
                <a:endParaRPr lang="ru-RU" dirty="0"/>
              </a:p>
              <a:p>
                <a:pPr marL="0" indent="0" algn="just">
                  <a:buNone/>
                </a:pPr>
                <a:endParaRPr lang="ru-RU" dirty="0"/>
              </a:p>
              <a:p>
                <a:pPr marL="0" indent="0" algn="just">
                  <a:buNone/>
                </a:pPr>
                <a:r>
                  <a:rPr lang="ru-RU" dirty="0"/>
                  <a:t>Реактивное потребление: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𝑄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𝑖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𝑃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𝑖</m:t>
                        </m:r>
                      </m:sub>
                    </m:sSub>
                    <m:r>
                      <a:rPr lang="en-US" b="0" i="1" smtClean="0">
                        <a:latin typeface="Cambria Math"/>
                        <a:ea typeface="Cambria Math"/>
                      </a:rPr>
                      <m:t>∙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𝑡𝑔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𝜑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𝑖</m:t>
                        </m:r>
                      </m:sub>
                    </m:sSub>
                    <m:r>
                      <a:rPr lang="en-US" b="0" i="0" smtClean="0">
                        <a:latin typeface="Cambria Math"/>
                        <a:ea typeface="Cambria Math"/>
                      </a:rPr>
                      <m:t>.</m:t>
                    </m:r>
                  </m:oMath>
                </a14:m>
                <a:r>
                  <a:rPr lang="ru-RU" dirty="0"/>
                  <a:t>	</a:t>
                </a:r>
              </a:p>
            </p:txBody>
          </p:sp>
        </mc:Choice>
        <mc:Fallback xmlns="">
          <p:sp>
            <p:nvSpPr>
              <p:cNvPr id="6" name="Объект 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457200" y="1340768"/>
                <a:ext cx="8003232" cy="5133184"/>
              </a:xfrm>
              <a:blipFill rotWithShape="1">
                <a:blip r:embed="rId3"/>
                <a:stretch>
                  <a:fillRect l="-114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Номер слайда 4"/>
          <p:cNvSpPr>
            <a:spLocks noGrp="1"/>
          </p:cNvSpPr>
          <p:nvPr>
            <p:ph type="sldNum" sz="quarter" idx="4294967295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/>
          <a:lstStyle/>
          <a:p>
            <a:fld id="{2225CBBC-D423-473A-B850-90B81D14CA87}" type="slidenum">
              <a:rPr lang="ru-RU" smtClean="0"/>
              <a:t>8</a:t>
            </a:fld>
            <a:endParaRPr lang="ru-RU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4435" y="1704975"/>
            <a:ext cx="6801941" cy="3835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 descr="D:\Квадроцикл 8 Сл\top2.png">
            <a:extLst>
              <a:ext uri="{FF2B5EF4-FFF2-40B4-BE49-F238E27FC236}">
                <a16:creationId xmlns:a16="http://schemas.microsoft.com/office/drawing/2014/main" id="{F14E7CC0-5A79-41EE-9693-612F30A163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5588"/>
            <a:ext cx="9144000" cy="582378"/>
          </a:xfrm>
          <a:prstGeom prst="rect">
            <a:avLst/>
          </a:prstGeom>
          <a:ln>
            <a:noFill/>
          </a:ln>
          <a:effectLst>
            <a:outerShdw blurRad="114300" dir="5400000" algn="tl" rotWithShape="0">
              <a:srgbClr val="333333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 descr="E:\Аппаратная\logo101px.png">
            <a:extLst>
              <a:ext uri="{FF2B5EF4-FFF2-40B4-BE49-F238E27FC236}">
                <a16:creationId xmlns:a16="http://schemas.microsoft.com/office/drawing/2014/main" id="{B49E37D3-AD35-4B40-AEE0-CB266F62B2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8424" y="-17926"/>
            <a:ext cx="648072" cy="5325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40BB091F-7A67-400B-A4D2-2BCB0D716BBF}"/>
              </a:ext>
            </a:extLst>
          </p:cNvPr>
          <p:cNvSpPr/>
          <p:nvPr/>
        </p:nvSpPr>
        <p:spPr>
          <a:xfrm>
            <a:off x="2288071" y="52983"/>
            <a:ext cx="427982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Расчет электрических нагрузок</a:t>
            </a:r>
            <a:endParaRPr lang="ru-RU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79823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48064" y="764704"/>
            <a:ext cx="3312368" cy="194421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 Суточные графики нагрузки потребителя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Объект 5"/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5508104" y="1124744"/>
                <a:ext cx="2952328" cy="3312368"/>
              </a:xfrm>
            </p:spPr>
            <p:txBody>
              <a:bodyPr>
                <a:normAutofit fontScale="85000" lnSpcReduction="10000"/>
              </a:bodyPr>
              <a:lstStyle/>
              <a:p>
                <a:pPr marL="0" indent="0" algn="just">
                  <a:buNone/>
                </a:pPr>
                <a:endParaRPr lang="ru-RU" dirty="0"/>
              </a:p>
              <a:p>
                <a:pPr marL="0" indent="0" algn="just">
                  <a:buNone/>
                </a:pPr>
                <a:endParaRPr lang="ru-RU" dirty="0"/>
              </a:p>
              <a:p>
                <a:pPr marL="0" indent="0" algn="just">
                  <a:buNone/>
                </a:pPr>
                <a:endParaRPr lang="ru-RU" dirty="0"/>
              </a:p>
              <a:p>
                <a:pPr marL="0" indent="0" algn="just">
                  <a:buNone/>
                </a:pPr>
                <a:endParaRPr lang="ru-RU" dirty="0"/>
              </a:p>
              <a:p>
                <a:pPr marL="0" indent="0" algn="ctr">
                  <a:buNone/>
                </a:pPr>
                <a:r>
                  <a:rPr lang="ru-RU" dirty="0"/>
                  <a:t>Полная мощность: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𝑆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𝑖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sSub>
                              <m:sSub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𝑃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/>
                                  </a:rPr>
                                  <m:t>𝑖</m:t>
                                </m:r>
                              </m:sub>
                            </m:sSub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b="0" i="1" smtClean="0">
                            <a:latin typeface="Cambria Math"/>
                          </a:rPr>
                          <m:t>+</m:t>
                        </m:r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𝑄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/>
                                  </a:rPr>
                                  <m:t>𝑖</m:t>
                                </m:r>
                              </m:sub>
                            </m:sSub>
                          </m:e>
                          <m:sup>
                            <m:r>
                              <a:rPr lang="en-US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e>
                    </m:rad>
                  </m:oMath>
                </a14:m>
                <a:r>
                  <a:rPr lang="ru-RU" dirty="0"/>
                  <a:t>	</a:t>
                </a:r>
              </a:p>
            </p:txBody>
          </p:sp>
        </mc:Choice>
        <mc:Fallback xmlns="">
          <p:sp>
            <p:nvSpPr>
              <p:cNvPr id="6" name="Объект 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5508104" y="1124744"/>
                <a:ext cx="2952328" cy="3312368"/>
              </a:xfrm>
              <a:blipFill rotWithShape="1">
                <a:blip r:embed="rId3"/>
                <a:stretch>
                  <a:fillRect l="-2273" r="-537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Номер слайда 4"/>
          <p:cNvSpPr>
            <a:spLocks noGrp="1"/>
          </p:cNvSpPr>
          <p:nvPr>
            <p:ph type="sldNum" sz="quarter" idx="4294967295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/>
          <a:lstStyle/>
          <a:p>
            <a:fld id="{2225CBBC-D423-473A-B850-90B81D14CA87}" type="slidenum">
              <a:rPr lang="ru-RU" smtClean="0"/>
              <a:t>9</a:t>
            </a:fld>
            <a:endParaRPr lang="ru-RU" dirty="0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705569"/>
            <a:ext cx="4371975" cy="581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 descr="D:\Квадроцикл 8 Сл\top2.png">
            <a:extLst>
              <a:ext uri="{FF2B5EF4-FFF2-40B4-BE49-F238E27FC236}">
                <a16:creationId xmlns:a16="http://schemas.microsoft.com/office/drawing/2014/main" id="{BB0DEABC-A6B3-46A7-BF16-AF09BA5024E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5588"/>
            <a:ext cx="9144000" cy="582378"/>
          </a:xfrm>
          <a:prstGeom prst="rect">
            <a:avLst/>
          </a:prstGeom>
          <a:ln>
            <a:noFill/>
          </a:ln>
          <a:effectLst>
            <a:outerShdw blurRad="114300" dir="5400000" algn="tl" rotWithShape="0">
              <a:srgbClr val="333333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 descr="E:\Аппаратная\logo101px.png">
            <a:extLst>
              <a:ext uri="{FF2B5EF4-FFF2-40B4-BE49-F238E27FC236}">
                <a16:creationId xmlns:a16="http://schemas.microsoft.com/office/drawing/2014/main" id="{D5449C22-1274-4543-B2F2-D7F54EDC1E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8424" y="-17926"/>
            <a:ext cx="648072" cy="5325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F07B63AA-5118-4476-99A9-2662C23DC9B0}"/>
              </a:ext>
            </a:extLst>
          </p:cNvPr>
          <p:cNvSpPr/>
          <p:nvPr/>
        </p:nvSpPr>
        <p:spPr>
          <a:xfrm>
            <a:off x="2288071" y="52983"/>
            <a:ext cx="427982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Расчет электрических нагрузок</a:t>
            </a:r>
            <a:endParaRPr lang="ru-RU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913281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Ярк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</TotalTime>
  <Words>2704</Words>
  <Application>Microsoft Office PowerPoint</Application>
  <PresentationFormat>Экран (4:3)</PresentationFormat>
  <Paragraphs>704</Paragraphs>
  <Slides>32</Slides>
  <Notes>7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2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32</vt:i4>
      </vt:variant>
    </vt:vector>
  </HeadingPairs>
  <TitlesOfParts>
    <vt:vector size="45" baseType="lpstr">
      <vt:lpstr>Arial</vt:lpstr>
      <vt:lpstr>Calibri</vt:lpstr>
      <vt:lpstr>Cambria</vt:lpstr>
      <vt:lpstr>Cambria Math</vt:lpstr>
      <vt:lpstr>Century Gothic</vt:lpstr>
      <vt:lpstr>Times New Roman</vt:lpstr>
      <vt:lpstr>Verdana</vt:lpstr>
      <vt:lpstr>Wingdings</vt:lpstr>
      <vt:lpstr>Wingdings 2</vt:lpstr>
      <vt:lpstr>Тема Office</vt:lpstr>
      <vt:lpstr>Яркая</vt:lpstr>
      <vt:lpstr>Document</vt:lpstr>
      <vt:lpstr>Формула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Суточные графики активной нагрузки потребителя</vt:lpstr>
      <vt:lpstr> Суточные графики нагрузки потребителя</vt:lpstr>
      <vt:lpstr> Годовой график  продолжительности нагрузок</vt:lpstr>
      <vt:lpstr>Презентация PowerPoint</vt:lpstr>
      <vt:lpstr> Индивидуальные графики</vt:lpstr>
      <vt:lpstr>Периодический</vt:lpstr>
      <vt:lpstr>Циклический</vt:lpstr>
      <vt:lpstr>Нециклический</vt:lpstr>
      <vt:lpstr>Нерегулярный</vt:lpstr>
      <vt:lpstr>Групповые графики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Krokoz™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Лекция 2</dc:title>
  <dc:creator>Admin</dc:creator>
  <cp:lastModifiedBy>you</cp:lastModifiedBy>
  <cp:revision>10</cp:revision>
  <dcterms:created xsi:type="dcterms:W3CDTF">2018-09-09T13:07:20Z</dcterms:created>
  <dcterms:modified xsi:type="dcterms:W3CDTF">2022-04-11T10:03:42Z</dcterms:modified>
</cp:coreProperties>
</file>