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8" r:id="rId2"/>
    <p:sldId id="260" r:id="rId3"/>
    <p:sldId id="263" r:id="rId4"/>
    <p:sldId id="264" r:id="rId5"/>
    <p:sldId id="265" r:id="rId6"/>
    <p:sldId id="266" r:id="rId7"/>
    <p:sldId id="281" r:id="rId8"/>
    <p:sldId id="282" r:id="rId9"/>
    <p:sldId id="283" r:id="rId10"/>
    <p:sldId id="261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6BA47E-2917-4353-8362-C62FCA54160D}" type="datetimeFigureOut">
              <a:rPr lang="ru-RU" smtClean="0"/>
              <a:pPr/>
              <a:t>10.12.2017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21B4D5-1E23-47F7-8906-BE0F0BF398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000108"/>
            <a:ext cx="9177871" cy="2339303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электроизоляционные материалы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5857892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Станкевич Артём 39 С-Э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3571876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Бумаги и картоны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Mistral" pitchFamily="66" charset="0"/>
              </a:rPr>
              <a:t>Применение   бумаги</a:t>
            </a:r>
            <a:endParaRPr lang="ru-RU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dirty="0" smtClean="0"/>
              <a:t>Кабельная бумага используется в трансформаторах для изоляции обмоточных проводов и отводов, для межслойной изоляции катушек.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Segoe Script" pitchFamily="34" charset="0"/>
              </a:rPr>
              <a:t>картоны</a:t>
            </a:r>
            <a:endParaRPr lang="ru-RU" sz="4400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Разновидность бумаги, отличается от </a:t>
            </a:r>
            <a:r>
              <a:rPr lang="ru-RU" sz="2800" dirty="0" err="1" smtClean="0"/>
              <a:t>неёбольшим</a:t>
            </a:r>
            <a:r>
              <a:rPr lang="ru-RU" sz="2800" b="1" dirty="0" smtClean="0"/>
              <a:t> </a:t>
            </a:r>
            <a:r>
              <a:rPr lang="ru-RU" sz="2800" dirty="0" smtClean="0"/>
              <a:t>количеством бумажной массы на единицу площади. Единой международной </a:t>
            </a:r>
            <a:r>
              <a:rPr lang="ru-RU" sz="2800" dirty="0" err="1" smtClean="0"/>
              <a:t>классификации,позволяющей</a:t>
            </a:r>
            <a:r>
              <a:rPr lang="ru-RU" sz="2800" dirty="0" smtClean="0"/>
              <a:t> провести чёткую границу между бумагой и картоном, не существует.</a:t>
            </a:r>
            <a:endParaRPr lang="ru-RU" sz="2800" dirty="0"/>
          </a:p>
        </p:txBody>
      </p:sp>
      <p:pic>
        <p:nvPicPr>
          <p:cNvPr id="5" name="Рисунок 4" descr="прп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3357548"/>
            <a:ext cx="3286148" cy="328614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Segoe Script" pitchFamily="34" charset="0"/>
              </a:rPr>
              <a:t>Применение картона</a:t>
            </a:r>
            <a:endParaRPr lang="ru-RU" sz="4400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ru-RU" sz="4400" dirty="0" smtClean="0"/>
              <a:t>Применяют для </a:t>
            </a:r>
            <a:r>
              <a:rPr lang="ru-RU" sz="4400" dirty="0" err="1" smtClean="0"/>
              <a:t>электроизоляции</a:t>
            </a:r>
            <a:r>
              <a:rPr lang="ru-RU" sz="4400" dirty="0" smtClean="0"/>
              <a:t> трансформаторов и проводов.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endParaRPr lang="ru-RU" sz="4400" dirty="0"/>
          </a:p>
        </p:txBody>
      </p:sp>
      <p:pic>
        <p:nvPicPr>
          <p:cNvPr id="5" name="Рисунок 4" descr="1-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071810"/>
            <a:ext cx="2947737" cy="3500438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Mistral" pitchFamily="66" charset="0"/>
              </a:rPr>
              <a:t>бумаги</a:t>
            </a:r>
            <a:endParaRPr lang="ru-RU" sz="6000" dirty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ru-RU" sz="2200" dirty="0" smtClean="0"/>
              <a:t>Вещества обладающие определенными свойствами (высокой диэлектрической проницаемостью, долговечностью, отсутствием токопроводящих включений, однородностью по толщине и т.д.),      используемые в электротехнической промышленности для изоляции проводников электричества.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endParaRPr lang="ru-RU" sz="4000" dirty="0"/>
          </a:p>
        </p:txBody>
      </p:sp>
      <p:pic>
        <p:nvPicPr>
          <p:cNvPr id="6" name="Рисунок 5" descr="презинтация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857628"/>
            <a:ext cx="2571768" cy="257176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400"/>
                            </p:stCondLst>
                            <p:childTnLst>
                              <p:par>
                                <p:cTn id="1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Mistral" pitchFamily="66" charset="0"/>
              </a:rPr>
              <a:t>Виды </a:t>
            </a:r>
            <a:endParaRPr lang="ru-RU" sz="4400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/>
              <a:t>Кабельная бумага.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/>
              <a:t>Телефонная бумага.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/>
              <a:t>Конденсаторная бумага.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smtClean="0"/>
              <a:t>Пропиточная бумага.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err="1" smtClean="0"/>
              <a:t>Крепированная</a:t>
            </a:r>
            <a:r>
              <a:rPr lang="ru-RU" dirty="0" smtClean="0"/>
              <a:t> бумага.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dirty="0" err="1" smtClean="0"/>
              <a:t>Микалентная</a:t>
            </a:r>
            <a:r>
              <a:rPr lang="ru-RU" dirty="0" smtClean="0"/>
              <a:t> бумага.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Mistral" pitchFamily="66" charset="0"/>
              </a:rPr>
              <a:t>Кабельная  бумага</a:t>
            </a:r>
            <a:endParaRPr lang="ru-RU" sz="4400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000" dirty="0" smtClean="0"/>
              <a:t>Отличается малой пористостью, высокими механическими показателями. Существуют пропитанные и непропитанные виды кабельной бумаги, причем первые отличаются более высокими показателями качества. В качестве пропитки применяются масла, а также близкие к ним маслоканифольные составы. Назначение такой бумаги – </a:t>
            </a:r>
            <a:r>
              <a:rPr lang="ru-RU" sz="2000" dirty="0" err="1" smtClean="0"/>
              <a:t>электроизоляция</a:t>
            </a:r>
            <a:r>
              <a:rPr lang="ru-RU" sz="2000" dirty="0" smtClean="0"/>
              <a:t> кабелей как высокого, так и низкого напряжения.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endParaRPr lang="ru-RU" sz="2000" dirty="0" smtClean="0"/>
          </a:p>
          <a:p>
            <a:endParaRPr lang="ru-RU" dirty="0"/>
          </a:p>
        </p:txBody>
      </p:sp>
      <p:pic>
        <p:nvPicPr>
          <p:cNvPr id="5" name="Рисунок 4" descr="презинация 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643314"/>
            <a:ext cx="3543308" cy="2952757"/>
          </a:xfrm>
          <a:prstGeom prst="rect">
            <a:avLst/>
          </a:prstGeom>
        </p:spPr>
      </p:pic>
      <p:pic>
        <p:nvPicPr>
          <p:cNvPr id="6" name="Рисунок 5" descr="kabel-asbl-10-3x120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714752"/>
            <a:ext cx="3921578" cy="258432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err="1" smtClean="0">
                <a:latin typeface="Mistral" pitchFamily="66" charset="0"/>
              </a:rPr>
              <a:t>Телефрнная</a:t>
            </a:r>
            <a:r>
              <a:rPr lang="ru-RU" sz="4400" b="1" dirty="0" smtClean="0">
                <a:latin typeface="Mistral" pitchFamily="66" charset="0"/>
              </a:rPr>
              <a:t>  бумага</a:t>
            </a:r>
            <a:endParaRPr lang="ru-RU" sz="4400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dirty="0" smtClean="0"/>
              <a:t>Также относящаяся к группе кабельных, используется для изоляции жил телефонных кабелей. Несмотря на схожесть состава такой бумаги с кабельной, механические показатели первой несколько уступают.</a:t>
            </a:r>
          </a:p>
          <a:p>
            <a:endParaRPr lang="ru-RU" dirty="0"/>
          </a:p>
        </p:txBody>
      </p:sp>
      <p:pic>
        <p:nvPicPr>
          <p:cNvPr id="5" name="Рисунок 4" descr="презинтация 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714752"/>
            <a:ext cx="3556746" cy="2347453"/>
          </a:xfrm>
          <a:prstGeom prst="rect">
            <a:avLst/>
          </a:prstGeom>
        </p:spPr>
      </p:pic>
      <p:pic>
        <p:nvPicPr>
          <p:cNvPr id="6" name="Рисунок 5" descr="tz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4071942"/>
            <a:ext cx="3238500" cy="17145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latin typeface="Mistral" pitchFamily="66" charset="0"/>
              </a:rPr>
              <a:t>Конденсаторная  бумага</a:t>
            </a:r>
            <a:endParaRPr lang="ru-RU" sz="5400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Используемая в бумажных конденсаторах, имеет пропитку диэлектриками. Последние находятся в жидком состоянии. Считается самой тонкой электроизоляционной бумагой, имеет 3 вида плотности. </a:t>
            </a:r>
          </a:p>
          <a:p>
            <a:endParaRPr lang="ru-RU" sz="2400" dirty="0"/>
          </a:p>
        </p:txBody>
      </p:sp>
      <p:pic>
        <p:nvPicPr>
          <p:cNvPr id="5" name="Рисунок 4" descr="презинтация 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594" y="3500438"/>
            <a:ext cx="4267470" cy="3191485"/>
          </a:xfrm>
          <a:prstGeom prst="rect">
            <a:avLst/>
          </a:prstGeom>
        </p:spPr>
      </p:pic>
      <p:pic>
        <p:nvPicPr>
          <p:cNvPr id="6" name="Рисунок 5" descr="transformatory-karkas-magnitoprovoda-zakruglennaya-gilza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857628"/>
            <a:ext cx="3696884" cy="2112505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istral" pitchFamily="66" charset="0"/>
              </a:rPr>
              <a:t>Пропиточная бумага</a:t>
            </a:r>
            <a:endParaRPr lang="ru-RU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Являющаяся в дальнейшем основой для создания </a:t>
            </a:r>
            <a:r>
              <a:rPr lang="ru-RU" sz="2400" dirty="0" err="1" smtClean="0"/>
              <a:t>гетинакса</a:t>
            </a:r>
            <a:r>
              <a:rPr lang="ru-RU" sz="2400" dirty="0" smtClean="0"/>
              <a:t>. Он представляет собой многослойную пластмассу, также применяемую для изоляции.</a:t>
            </a:r>
          </a:p>
          <a:p>
            <a:endParaRPr lang="ru-RU" sz="2400" dirty="0"/>
          </a:p>
        </p:txBody>
      </p:sp>
      <p:pic>
        <p:nvPicPr>
          <p:cNvPr id="4" name="Рисунок 3" descr="презинтация 2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714752"/>
            <a:ext cx="3797645" cy="2411505"/>
          </a:xfrm>
          <a:prstGeom prst="rect">
            <a:avLst/>
          </a:prstGeom>
        </p:spPr>
      </p:pic>
      <p:pic>
        <p:nvPicPr>
          <p:cNvPr id="6" name="Рисунок 5" descr="getinak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714752"/>
            <a:ext cx="3800475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Mistral" pitchFamily="66" charset="0"/>
              </a:rPr>
              <a:t>Крепированная</a:t>
            </a:r>
            <a:r>
              <a:rPr lang="ru-RU" dirty="0" smtClean="0">
                <a:latin typeface="Mistral" pitchFamily="66" charset="0"/>
              </a:rPr>
              <a:t>  бумага</a:t>
            </a:r>
            <a:endParaRPr lang="ru-RU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Имеет на своей поверхности гофрировку, то есть линии, перпендикулярные направлению бумажного полотна. Это обеспечивает возможность растягивать материал без ущерба для его качества, целостности. Применяется такая бумага для обмотки изогнутых проводов, в местах их соединения, а также в маслонаполненных электрических конструкциях.</a:t>
            </a:r>
          </a:p>
          <a:p>
            <a:endParaRPr lang="ru-RU" sz="2000" dirty="0"/>
          </a:p>
        </p:txBody>
      </p:sp>
      <p:pic>
        <p:nvPicPr>
          <p:cNvPr id="4" name="Рисунок 3" descr="презинтация 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500438"/>
            <a:ext cx="4446488" cy="3071810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3857628"/>
            <a:ext cx="3134589" cy="2347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Mistral" pitchFamily="66" charset="0"/>
              </a:rPr>
              <a:t>Микалентная</a:t>
            </a:r>
            <a:r>
              <a:rPr lang="ru-RU" dirty="0" smtClean="0">
                <a:latin typeface="Mistral" pitchFamily="66" charset="0"/>
              </a:rPr>
              <a:t>  бумага</a:t>
            </a:r>
            <a:endParaRPr lang="ru-RU" dirty="0"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Представляет собой бумажное полотно, на поверхности которого имеются листочки слюды. Это необходимо, поскольку материал применяется для слюдяной ленты, которая должна быть гибкой.</a:t>
            </a:r>
          </a:p>
          <a:p>
            <a:endParaRPr lang="ru-RU" dirty="0"/>
          </a:p>
        </p:txBody>
      </p:sp>
      <p:pic>
        <p:nvPicPr>
          <p:cNvPr id="4" name="Рисунок 3" descr="презинор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857628"/>
            <a:ext cx="3616518" cy="2314572"/>
          </a:xfrm>
          <a:prstGeom prst="rect">
            <a:avLst/>
          </a:prstGeom>
        </p:spPr>
      </p:pic>
      <p:pic>
        <p:nvPicPr>
          <p:cNvPr id="5" name="Рисунок 4" descr="foto-2-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3714752"/>
            <a:ext cx="4214842" cy="2239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491</TotalTime>
  <Words>273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электроизоляционные материалы</vt:lpstr>
      <vt:lpstr>бумаги</vt:lpstr>
      <vt:lpstr>Виды </vt:lpstr>
      <vt:lpstr>Кабельная  бумага</vt:lpstr>
      <vt:lpstr>Телефрнная  бумага</vt:lpstr>
      <vt:lpstr>Конденсаторная  бумага</vt:lpstr>
      <vt:lpstr>Пропиточная бумага</vt:lpstr>
      <vt:lpstr>Крепированная  бумага</vt:lpstr>
      <vt:lpstr>Микалентная  бумага</vt:lpstr>
      <vt:lpstr>Применение   бумаги</vt:lpstr>
      <vt:lpstr>картоны</vt:lpstr>
      <vt:lpstr>Применение картона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Электроизоляционные материалы</dc:title>
  <dc:creator>User</dc:creator>
  <cp:lastModifiedBy>User</cp:lastModifiedBy>
  <cp:revision>52</cp:revision>
  <dcterms:created xsi:type="dcterms:W3CDTF">2017-11-17T14:48:48Z</dcterms:created>
  <dcterms:modified xsi:type="dcterms:W3CDTF">2017-12-10T14:09:13Z</dcterms:modified>
</cp:coreProperties>
</file>