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53"/>
  </p:notesMasterIdLst>
  <p:sldIdLst>
    <p:sldId id="256" r:id="rId2"/>
    <p:sldId id="535" r:id="rId3"/>
    <p:sldId id="536" r:id="rId4"/>
    <p:sldId id="590" r:id="rId5"/>
    <p:sldId id="554" r:id="rId6"/>
    <p:sldId id="537" r:id="rId7"/>
    <p:sldId id="548" r:id="rId8"/>
    <p:sldId id="538" r:id="rId9"/>
    <p:sldId id="551" r:id="rId10"/>
    <p:sldId id="584" r:id="rId11"/>
    <p:sldId id="585" r:id="rId12"/>
    <p:sldId id="586" r:id="rId13"/>
    <p:sldId id="588" r:id="rId14"/>
    <p:sldId id="589" r:id="rId15"/>
    <p:sldId id="559" r:id="rId16"/>
    <p:sldId id="558" r:id="rId17"/>
    <p:sldId id="506" r:id="rId18"/>
    <p:sldId id="555" r:id="rId19"/>
    <p:sldId id="540" r:id="rId20"/>
    <p:sldId id="541" r:id="rId21"/>
    <p:sldId id="542" r:id="rId22"/>
    <p:sldId id="543" r:id="rId23"/>
    <p:sldId id="544" r:id="rId24"/>
    <p:sldId id="545" r:id="rId25"/>
    <p:sldId id="546" r:id="rId26"/>
    <p:sldId id="561" r:id="rId27"/>
    <p:sldId id="562" r:id="rId28"/>
    <p:sldId id="563" r:id="rId29"/>
    <p:sldId id="564" r:id="rId30"/>
    <p:sldId id="565" r:id="rId31"/>
    <p:sldId id="566" r:id="rId32"/>
    <p:sldId id="567" r:id="rId33"/>
    <p:sldId id="568" r:id="rId34"/>
    <p:sldId id="569" r:id="rId35"/>
    <p:sldId id="570" r:id="rId36"/>
    <p:sldId id="571" r:id="rId37"/>
    <p:sldId id="572" r:id="rId38"/>
    <p:sldId id="573" r:id="rId39"/>
    <p:sldId id="576" r:id="rId40"/>
    <p:sldId id="575" r:id="rId41"/>
    <p:sldId id="577" r:id="rId42"/>
    <p:sldId id="578" r:id="rId43"/>
    <p:sldId id="581" r:id="rId44"/>
    <p:sldId id="579" r:id="rId45"/>
    <p:sldId id="580" r:id="rId46"/>
    <p:sldId id="582" r:id="rId47"/>
    <p:sldId id="583" r:id="rId48"/>
    <p:sldId id="552" r:id="rId49"/>
    <p:sldId id="553" r:id="rId50"/>
    <p:sldId id="556" r:id="rId51"/>
    <p:sldId id="557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3EDB98-888A-4521-A1B3-14E5F4063732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32C126C-F41D-406A-8B74-5F1059062EEF}">
      <dgm:prSet phldrT="[Текст]" custT="1"/>
      <dgm:spPr/>
      <dgm:t>
        <a:bodyPr/>
        <a:lstStyle/>
        <a:p>
          <a:r>
            <a:rPr lang="ru-RU" sz="1400" dirty="0" smtClean="0"/>
            <a:t>МАГИСТРАЛЬНЫЕ СЕТИ</a:t>
          </a:r>
          <a:endParaRPr lang="ru-RU" sz="1400" dirty="0"/>
        </a:p>
      </dgm:t>
    </dgm:pt>
    <dgm:pt modelId="{A36650AC-AC72-4EAE-9FA6-00AC5B49102F}" type="parTrans" cxnId="{76DB088D-CE90-4EC0-9ED4-DE4653DFF166}">
      <dgm:prSet/>
      <dgm:spPr/>
      <dgm:t>
        <a:bodyPr/>
        <a:lstStyle/>
        <a:p>
          <a:endParaRPr lang="ru-RU" sz="1400"/>
        </a:p>
      </dgm:t>
    </dgm:pt>
    <dgm:pt modelId="{9847002F-D50E-4232-B652-198F1F4F0263}" type="sibTrans" cxnId="{76DB088D-CE90-4EC0-9ED4-DE4653DFF166}">
      <dgm:prSet/>
      <dgm:spPr/>
      <dgm:t>
        <a:bodyPr/>
        <a:lstStyle/>
        <a:p>
          <a:endParaRPr lang="ru-RU" sz="1400"/>
        </a:p>
      </dgm:t>
    </dgm:pt>
    <dgm:pt modelId="{72553968-FAF6-4169-9D29-B5E56A01D65E}">
      <dgm:prSet phldrT="[Текст]" custT="1"/>
      <dgm:spPr/>
      <dgm:t>
        <a:bodyPr/>
        <a:lstStyle/>
        <a:p>
          <a:r>
            <a:rPr lang="ru-RU" sz="1400" dirty="0" smtClean="0"/>
            <a:t>ОТКРЫТЫЕ ШИНОПРОВОДЫ</a:t>
          </a:r>
          <a:endParaRPr lang="ru-RU" sz="1400" dirty="0"/>
        </a:p>
      </dgm:t>
    </dgm:pt>
    <dgm:pt modelId="{BDF6BF28-06F8-4285-8EC6-A3E8DE960C32}" type="parTrans" cxnId="{B4B25519-EF47-4A8D-B41A-13208540563E}">
      <dgm:prSet/>
      <dgm:spPr/>
      <dgm:t>
        <a:bodyPr/>
        <a:lstStyle/>
        <a:p>
          <a:endParaRPr lang="ru-RU" sz="1400"/>
        </a:p>
      </dgm:t>
    </dgm:pt>
    <dgm:pt modelId="{23021D2B-AD1D-41DB-9A9A-40A5938292C9}" type="sibTrans" cxnId="{B4B25519-EF47-4A8D-B41A-13208540563E}">
      <dgm:prSet/>
      <dgm:spPr/>
      <dgm:t>
        <a:bodyPr/>
        <a:lstStyle/>
        <a:p>
          <a:endParaRPr lang="ru-RU" sz="1400"/>
        </a:p>
      </dgm:t>
    </dgm:pt>
    <dgm:pt modelId="{5A6544E4-F264-4921-B270-4CFBF6D59525}">
      <dgm:prSet phldrT="[Текст]" custT="1"/>
      <dgm:spPr/>
      <dgm:t>
        <a:bodyPr/>
        <a:lstStyle/>
        <a:p>
          <a:r>
            <a:rPr lang="ru-RU" sz="1400" dirty="0" smtClean="0"/>
            <a:t>ЗАЩИЩЕННЫЕ (ЗАКРЫТЫЕ) ШИНОПРОВОДЫ - комплектные</a:t>
          </a:r>
          <a:endParaRPr lang="ru-RU" sz="1400" dirty="0"/>
        </a:p>
      </dgm:t>
    </dgm:pt>
    <dgm:pt modelId="{C826FB4A-7159-4C7B-810E-C63FBEBDB533}" type="parTrans" cxnId="{161C3912-0668-41F9-82CA-0D1ED9C7A5A7}">
      <dgm:prSet/>
      <dgm:spPr/>
      <dgm:t>
        <a:bodyPr/>
        <a:lstStyle/>
        <a:p>
          <a:endParaRPr lang="ru-RU" sz="1400"/>
        </a:p>
      </dgm:t>
    </dgm:pt>
    <dgm:pt modelId="{4B3FC8F4-B1BD-4157-990C-99018A81E2E4}" type="sibTrans" cxnId="{161C3912-0668-41F9-82CA-0D1ED9C7A5A7}">
      <dgm:prSet/>
      <dgm:spPr/>
      <dgm:t>
        <a:bodyPr/>
        <a:lstStyle/>
        <a:p>
          <a:endParaRPr lang="ru-RU" sz="1400"/>
        </a:p>
      </dgm:t>
    </dgm:pt>
    <dgm:pt modelId="{2032F1C4-EBD1-4701-888E-F03270D0971F}">
      <dgm:prSet custT="1"/>
      <dgm:spPr/>
      <dgm:t>
        <a:bodyPr/>
        <a:lstStyle/>
        <a:p>
          <a:r>
            <a:rPr lang="ru-RU" sz="1400" dirty="0" smtClean="0"/>
            <a:t>Применяют, как правило, для магистралей, к которым непосредственно приемники электроэнергии не подключаются</a:t>
          </a:r>
          <a:endParaRPr lang="ru-RU" sz="1400" dirty="0"/>
        </a:p>
      </dgm:t>
    </dgm:pt>
    <dgm:pt modelId="{00923667-3DAA-4272-A347-E299988A5E57}" type="parTrans" cxnId="{48236A51-1D0E-46D7-B496-D67CC3EF3DB6}">
      <dgm:prSet/>
      <dgm:spPr/>
      <dgm:t>
        <a:bodyPr/>
        <a:lstStyle/>
        <a:p>
          <a:endParaRPr lang="ru-RU" sz="1400"/>
        </a:p>
      </dgm:t>
    </dgm:pt>
    <dgm:pt modelId="{CD962945-5EE6-474E-BC33-7CF28188753D}" type="sibTrans" cxnId="{48236A51-1D0E-46D7-B496-D67CC3EF3DB6}">
      <dgm:prSet/>
      <dgm:spPr/>
      <dgm:t>
        <a:bodyPr/>
        <a:lstStyle/>
        <a:p>
          <a:endParaRPr lang="ru-RU" sz="1400"/>
        </a:p>
      </dgm:t>
    </dgm:pt>
    <dgm:pt modelId="{BAB5179C-BC66-4AFF-8F6A-831784510D2D}">
      <dgm:prSet custT="1"/>
      <dgm:spPr/>
      <dgm:t>
        <a:bodyPr/>
        <a:lstStyle/>
        <a:p>
          <a:r>
            <a:rPr lang="ru-RU" sz="1400" dirty="0" smtClean="0"/>
            <a:t>Открытый </a:t>
          </a:r>
          <a:r>
            <a:rPr lang="ru-RU" sz="1400" dirty="0" err="1" smtClean="0"/>
            <a:t>шинопровод</a:t>
          </a:r>
          <a:r>
            <a:rPr lang="ru-RU" sz="1400" dirty="0" smtClean="0"/>
            <a:t>, огражденный от случайного прикосновения к шинам и попадания на них посторонних предметов сеткой или коробом из перфорированных листов</a:t>
          </a:r>
          <a:endParaRPr lang="ru-RU" sz="1400" dirty="0"/>
        </a:p>
      </dgm:t>
    </dgm:pt>
    <dgm:pt modelId="{53FE952F-DF37-4730-BE41-A8BD5DDCF4E8}" type="parTrans" cxnId="{E0BE7F01-AD3E-4E84-8ECC-FA3F92040B9E}">
      <dgm:prSet/>
      <dgm:spPr/>
      <dgm:t>
        <a:bodyPr/>
        <a:lstStyle/>
        <a:p>
          <a:endParaRPr lang="ru-RU" sz="1400"/>
        </a:p>
      </dgm:t>
    </dgm:pt>
    <dgm:pt modelId="{DCF85312-2007-4FD6-A437-D010E94CC5A2}" type="sibTrans" cxnId="{E0BE7F01-AD3E-4E84-8ECC-FA3F92040B9E}">
      <dgm:prSet/>
      <dgm:spPr/>
      <dgm:t>
        <a:bodyPr/>
        <a:lstStyle/>
        <a:p>
          <a:endParaRPr lang="ru-RU" sz="1400"/>
        </a:p>
      </dgm:t>
    </dgm:pt>
    <dgm:pt modelId="{F89399CA-E720-4BA8-A065-4A6953948B36}" type="pres">
      <dgm:prSet presAssocID="{EF3EDB98-888A-4521-A1B3-14E5F406373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2F46827-133C-4323-B6E5-FFF26BC9B275}" type="pres">
      <dgm:prSet presAssocID="{132C126C-F41D-406A-8B74-5F1059062EEF}" presName="hierRoot1" presStyleCnt="0"/>
      <dgm:spPr/>
    </dgm:pt>
    <dgm:pt modelId="{BDA17FD1-B9B9-44A1-8DD5-A4D5EDBA9D1C}" type="pres">
      <dgm:prSet presAssocID="{132C126C-F41D-406A-8B74-5F1059062EEF}" presName="composite" presStyleCnt="0"/>
      <dgm:spPr/>
    </dgm:pt>
    <dgm:pt modelId="{59BD58C5-79A0-4BCF-9072-4569142E9B10}" type="pres">
      <dgm:prSet presAssocID="{132C126C-F41D-406A-8B74-5F1059062EEF}" presName="background" presStyleLbl="node0" presStyleIdx="0" presStyleCnt="1"/>
      <dgm:spPr/>
    </dgm:pt>
    <dgm:pt modelId="{08196335-48D4-4D14-8435-AB439C7A9DA2}" type="pres">
      <dgm:prSet presAssocID="{132C126C-F41D-406A-8B74-5F1059062EEF}" presName="text" presStyleLbl="fgAcc0" presStyleIdx="0" presStyleCnt="1" custScaleX="149950" custScaleY="496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7ECD15-4506-42F8-978A-90014F7E3E33}" type="pres">
      <dgm:prSet presAssocID="{132C126C-F41D-406A-8B74-5F1059062EEF}" presName="hierChild2" presStyleCnt="0"/>
      <dgm:spPr/>
    </dgm:pt>
    <dgm:pt modelId="{411C31FA-DA45-499B-A72D-4071CA6AB966}" type="pres">
      <dgm:prSet presAssocID="{BDF6BF28-06F8-4285-8EC6-A3E8DE960C32}" presName="Name10" presStyleLbl="parChTrans1D2" presStyleIdx="0" presStyleCnt="2"/>
      <dgm:spPr/>
      <dgm:t>
        <a:bodyPr/>
        <a:lstStyle/>
        <a:p>
          <a:endParaRPr lang="ru-RU"/>
        </a:p>
      </dgm:t>
    </dgm:pt>
    <dgm:pt modelId="{8F2BA019-8DA5-45FF-865C-A6452A1AEAB7}" type="pres">
      <dgm:prSet presAssocID="{72553968-FAF6-4169-9D29-B5E56A01D65E}" presName="hierRoot2" presStyleCnt="0"/>
      <dgm:spPr/>
    </dgm:pt>
    <dgm:pt modelId="{A88730B4-BB20-49FC-AC29-AF4775491550}" type="pres">
      <dgm:prSet presAssocID="{72553968-FAF6-4169-9D29-B5E56A01D65E}" presName="composite2" presStyleCnt="0"/>
      <dgm:spPr/>
    </dgm:pt>
    <dgm:pt modelId="{6E6EFDE7-8041-47B6-87DD-BE3C838D46C4}" type="pres">
      <dgm:prSet presAssocID="{72553968-FAF6-4169-9D29-B5E56A01D65E}" presName="background2" presStyleLbl="node2" presStyleIdx="0" presStyleCnt="2"/>
      <dgm:spPr/>
    </dgm:pt>
    <dgm:pt modelId="{8AD6046D-0A35-4A74-B5FF-B0E3A0FBA655}" type="pres">
      <dgm:prSet presAssocID="{72553968-FAF6-4169-9D29-B5E56A01D65E}" presName="text2" presStyleLbl="fgAcc2" presStyleIdx="0" presStyleCnt="2" custScaleX="145812" custScaleY="346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E4F167-FEE3-4B91-AA24-6CDEFC7A8F98}" type="pres">
      <dgm:prSet presAssocID="{72553968-FAF6-4169-9D29-B5E56A01D65E}" presName="hierChild3" presStyleCnt="0"/>
      <dgm:spPr/>
    </dgm:pt>
    <dgm:pt modelId="{4CC70787-AA22-49F5-82A9-B078C74396D3}" type="pres">
      <dgm:prSet presAssocID="{00923667-3DAA-4272-A347-E299988A5E57}" presName="Name17" presStyleLbl="parChTrans1D3" presStyleIdx="0" presStyleCnt="2"/>
      <dgm:spPr/>
      <dgm:t>
        <a:bodyPr/>
        <a:lstStyle/>
        <a:p>
          <a:endParaRPr lang="ru-RU"/>
        </a:p>
      </dgm:t>
    </dgm:pt>
    <dgm:pt modelId="{DDCCEB3A-A64F-40D4-8026-CEF2D5210B54}" type="pres">
      <dgm:prSet presAssocID="{2032F1C4-EBD1-4701-888E-F03270D0971F}" presName="hierRoot3" presStyleCnt="0"/>
      <dgm:spPr/>
    </dgm:pt>
    <dgm:pt modelId="{0FAA0A43-DDB1-4A19-B326-CBCE032F1742}" type="pres">
      <dgm:prSet presAssocID="{2032F1C4-EBD1-4701-888E-F03270D0971F}" presName="composite3" presStyleCnt="0"/>
      <dgm:spPr/>
    </dgm:pt>
    <dgm:pt modelId="{86E4AFBF-FAD7-46E7-8A18-CCEE331498D0}" type="pres">
      <dgm:prSet presAssocID="{2032F1C4-EBD1-4701-888E-F03270D0971F}" presName="background3" presStyleLbl="node3" presStyleIdx="0" presStyleCnt="2"/>
      <dgm:spPr/>
    </dgm:pt>
    <dgm:pt modelId="{34BF6C6D-1029-49B3-B27E-5448F64253D4}" type="pres">
      <dgm:prSet presAssocID="{2032F1C4-EBD1-4701-888E-F03270D0971F}" presName="text3" presStyleLbl="fgAcc3" presStyleIdx="0" presStyleCnt="2" custScaleX="170526" custScaleY="773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071BFE-E219-422F-B041-EAA065FD88F7}" type="pres">
      <dgm:prSet presAssocID="{2032F1C4-EBD1-4701-888E-F03270D0971F}" presName="hierChild4" presStyleCnt="0"/>
      <dgm:spPr/>
    </dgm:pt>
    <dgm:pt modelId="{C1B4580A-B6EA-41F3-B0D4-6B0BC0CEF81A}" type="pres">
      <dgm:prSet presAssocID="{C826FB4A-7159-4C7B-810E-C63FBEBDB533}" presName="Name10" presStyleLbl="parChTrans1D2" presStyleIdx="1" presStyleCnt="2"/>
      <dgm:spPr/>
      <dgm:t>
        <a:bodyPr/>
        <a:lstStyle/>
        <a:p>
          <a:endParaRPr lang="ru-RU"/>
        </a:p>
      </dgm:t>
    </dgm:pt>
    <dgm:pt modelId="{169F8FC7-C394-4588-BC84-039377D8E908}" type="pres">
      <dgm:prSet presAssocID="{5A6544E4-F264-4921-B270-4CFBF6D59525}" presName="hierRoot2" presStyleCnt="0"/>
      <dgm:spPr/>
    </dgm:pt>
    <dgm:pt modelId="{FDC646DA-0F16-4F2B-B71E-F0035794DFF7}" type="pres">
      <dgm:prSet presAssocID="{5A6544E4-F264-4921-B270-4CFBF6D59525}" presName="composite2" presStyleCnt="0"/>
      <dgm:spPr/>
    </dgm:pt>
    <dgm:pt modelId="{2B67EF89-4697-4CFF-A45D-C9E92DB4A616}" type="pres">
      <dgm:prSet presAssocID="{5A6544E4-F264-4921-B270-4CFBF6D59525}" presName="background2" presStyleLbl="node2" presStyleIdx="1" presStyleCnt="2"/>
      <dgm:spPr/>
    </dgm:pt>
    <dgm:pt modelId="{D47B0BD2-272F-444E-A69A-CC7BFE6AC071}" type="pres">
      <dgm:prSet presAssocID="{5A6544E4-F264-4921-B270-4CFBF6D59525}" presName="text2" presStyleLbl="fgAcc2" presStyleIdx="1" presStyleCnt="2" custScaleX="161314" custScaleY="393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14AE7A-6733-4814-A89A-6C57E845F48C}" type="pres">
      <dgm:prSet presAssocID="{5A6544E4-F264-4921-B270-4CFBF6D59525}" presName="hierChild3" presStyleCnt="0"/>
      <dgm:spPr/>
    </dgm:pt>
    <dgm:pt modelId="{F1110574-746F-4019-A021-BBAA09453F7A}" type="pres">
      <dgm:prSet presAssocID="{53FE952F-DF37-4730-BE41-A8BD5DDCF4E8}" presName="Name17" presStyleLbl="parChTrans1D3" presStyleIdx="1" presStyleCnt="2"/>
      <dgm:spPr/>
      <dgm:t>
        <a:bodyPr/>
        <a:lstStyle/>
        <a:p>
          <a:endParaRPr lang="ru-RU"/>
        </a:p>
      </dgm:t>
    </dgm:pt>
    <dgm:pt modelId="{4EBF3077-5312-4ECF-88D0-B9B63FC6BE76}" type="pres">
      <dgm:prSet presAssocID="{BAB5179C-BC66-4AFF-8F6A-831784510D2D}" presName="hierRoot3" presStyleCnt="0"/>
      <dgm:spPr/>
    </dgm:pt>
    <dgm:pt modelId="{AA63D4AC-36D9-4D89-AF3B-D7F38C738B13}" type="pres">
      <dgm:prSet presAssocID="{BAB5179C-BC66-4AFF-8F6A-831784510D2D}" presName="composite3" presStyleCnt="0"/>
      <dgm:spPr/>
    </dgm:pt>
    <dgm:pt modelId="{7F24E352-2C52-4C77-9B19-EAE5239A0A93}" type="pres">
      <dgm:prSet presAssocID="{BAB5179C-BC66-4AFF-8F6A-831784510D2D}" presName="background3" presStyleLbl="node3" presStyleIdx="1" presStyleCnt="2"/>
      <dgm:spPr/>
    </dgm:pt>
    <dgm:pt modelId="{CDBA3AA2-7696-4BB2-A8CF-56412FE7ECEA}" type="pres">
      <dgm:prSet presAssocID="{BAB5179C-BC66-4AFF-8F6A-831784510D2D}" presName="text3" presStyleLbl="fgAcc3" presStyleIdx="1" presStyleCnt="2" custScaleX="176351" custScaleY="1030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75B1BC-A3C0-4688-8E86-3D757E9AABDE}" type="pres">
      <dgm:prSet presAssocID="{BAB5179C-BC66-4AFF-8F6A-831784510D2D}" presName="hierChild4" presStyleCnt="0"/>
      <dgm:spPr/>
    </dgm:pt>
  </dgm:ptLst>
  <dgm:cxnLst>
    <dgm:cxn modelId="{4E2148A5-3B3A-46A6-829B-633DAC8544C0}" type="presOf" srcId="{53FE952F-DF37-4730-BE41-A8BD5DDCF4E8}" destId="{F1110574-746F-4019-A021-BBAA09453F7A}" srcOrd="0" destOrd="0" presId="urn:microsoft.com/office/officeart/2005/8/layout/hierarchy1"/>
    <dgm:cxn modelId="{49933B6C-F2BF-4A68-A490-5A4223036CCA}" type="presOf" srcId="{2032F1C4-EBD1-4701-888E-F03270D0971F}" destId="{34BF6C6D-1029-49B3-B27E-5448F64253D4}" srcOrd="0" destOrd="0" presId="urn:microsoft.com/office/officeart/2005/8/layout/hierarchy1"/>
    <dgm:cxn modelId="{5B07986E-D34F-4C45-8936-26BB3624E9FD}" type="presOf" srcId="{00923667-3DAA-4272-A347-E299988A5E57}" destId="{4CC70787-AA22-49F5-82A9-B078C74396D3}" srcOrd="0" destOrd="0" presId="urn:microsoft.com/office/officeart/2005/8/layout/hierarchy1"/>
    <dgm:cxn modelId="{FCF79EED-4879-4E11-AE04-0AF0E0F1D22C}" type="presOf" srcId="{C826FB4A-7159-4C7B-810E-C63FBEBDB533}" destId="{C1B4580A-B6EA-41F3-B0D4-6B0BC0CEF81A}" srcOrd="0" destOrd="0" presId="urn:microsoft.com/office/officeart/2005/8/layout/hierarchy1"/>
    <dgm:cxn modelId="{B4B25519-EF47-4A8D-B41A-13208540563E}" srcId="{132C126C-F41D-406A-8B74-5F1059062EEF}" destId="{72553968-FAF6-4169-9D29-B5E56A01D65E}" srcOrd="0" destOrd="0" parTransId="{BDF6BF28-06F8-4285-8EC6-A3E8DE960C32}" sibTransId="{23021D2B-AD1D-41DB-9A9A-40A5938292C9}"/>
    <dgm:cxn modelId="{745B51C5-221A-4051-A955-EBAB2F31DA45}" type="presOf" srcId="{72553968-FAF6-4169-9D29-B5E56A01D65E}" destId="{8AD6046D-0A35-4A74-B5FF-B0E3A0FBA655}" srcOrd="0" destOrd="0" presId="urn:microsoft.com/office/officeart/2005/8/layout/hierarchy1"/>
    <dgm:cxn modelId="{76DB088D-CE90-4EC0-9ED4-DE4653DFF166}" srcId="{EF3EDB98-888A-4521-A1B3-14E5F4063732}" destId="{132C126C-F41D-406A-8B74-5F1059062EEF}" srcOrd="0" destOrd="0" parTransId="{A36650AC-AC72-4EAE-9FA6-00AC5B49102F}" sibTransId="{9847002F-D50E-4232-B652-198F1F4F0263}"/>
    <dgm:cxn modelId="{A3D21155-A734-4959-ACEE-5333F3CA0C4C}" type="presOf" srcId="{BAB5179C-BC66-4AFF-8F6A-831784510D2D}" destId="{CDBA3AA2-7696-4BB2-A8CF-56412FE7ECEA}" srcOrd="0" destOrd="0" presId="urn:microsoft.com/office/officeart/2005/8/layout/hierarchy1"/>
    <dgm:cxn modelId="{48236A51-1D0E-46D7-B496-D67CC3EF3DB6}" srcId="{72553968-FAF6-4169-9D29-B5E56A01D65E}" destId="{2032F1C4-EBD1-4701-888E-F03270D0971F}" srcOrd="0" destOrd="0" parTransId="{00923667-3DAA-4272-A347-E299988A5E57}" sibTransId="{CD962945-5EE6-474E-BC33-7CF28188753D}"/>
    <dgm:cxn modelId="{372931A5-DD38-49BB-9C9D-9A44AD200E99}" type="presOf" srcId="{BDF6BF28-06F8-4285-8EC6-A3E8DE960C32}" destId="{411C31FA-DA45-499B-A72D-4071CA6AB966}" srcOrd="0" destOrd="0" presId="urn:microsoft.com/office/officeart/2005/8/layout/hierarchy1"/>
    <dgm:cxn modelId="{6F3C13D9-D34F-47C6-B6A6-B446A0C8A401}" type="presOf" srcId="{5A6544E4-F264-4921-B270-4CFBF6D59525}" destId="{D47B0BD2-272F-444E-A69A-CC7BFE6AC071}" srcOrd="0" destOrd="0" presId="urn:microsoft.com/office/officeart/2005/8/layout/hierarchy1"/>
    <dgm:cxn modelId="{F52390D7-8ACC-46AD-A7BA-9DFA35585E99}" type="presOf" srcId="{EF3EDB98-888A-4521-A1B3-14E5F4063732}" destId="{F89399CA-E720-4BA8-A065-4A6953948B36}" srcOrd="0" destOrd="0" presId="urn:microsoft.com/office/officeart/2005/8/layout/hierarchy1"/>
    <dgm:cxn modelId="{C64400E9-CE8A-4165-A6E2-8189BE818C55}" type="presOf" srcId="{132C126C-F41D-406A-8B74-5F1059062EEF}" destId="{08196335-48D4-4D14-8435-AB439C7A9DA2}" srcOrd="0" destOrd="0" presId="urn:microsoft.com/office/officeart/2005/8/layout/hierarchy1"/>
    <dgm:cxn modelId="{161C3912-0668-41F9-82CA-0D1ED9C7A5A7}" srcId="{132C126C-F41D-406A-8B74-5F1059062EEF}" destId="{5A6544E4-F264-4921-B270-4CFBF6D59525}" srcOrd="1" destOrd="0" parTransId="{C826FB4A-7159-4C7B-810E-C63FBEBDB533}" sibTransId="{4B3FC8F4-B1BD-4157-990C-99018A81E2E4}"/>
    <dgm:cxn modelId="{E0BE7F01-AD3E-4E84-8ECC-FA3F92040B9E}" srcId="{5A6544E4-F264-4921-B270-4CFBF6D59525}" destId="{BAB5179C-BC66-4AFF-8F6A-831784510D2D}" srcOrd="0" destOrd="0" parTransId="{53FE952F-DF37-4730-BE41-A8BD5DDCF4E8}" sibTransId="{DCF85312-2007-4FD6-A437-D010E94CC5A2}"/>
    <dgm:cxn modelId="{7BED5F3A-C1DB-423A-8039-48350F770813}" type="presParOf" srcId="{F89399CA-E720-4BA8-A065-4A6953948B36}" destId="{32F46827-133C-4323-B6E5-FFF26BC9B275}" srcOrd="0" destOrd="0" presId="urn:microsoft.com/office/officeart/2005/8/layout/hierarchy1"/>
    <dgm:cxn modelId="{CDD93F55-6755-4133-9360-F335F092316B}" type="presParOf" srcId="{32F46827-133C-4323-B6E5-FFF26BC9B275}" destId="{BDA17FD1-B9B9-44A1-8DD5-A4D5EDBA9D1C}" srcOrd="0" destOrd="0" presId="urn:microsoft.com/office/officeart/2005/8/layout/hierarchy1"/>
    <dgm:cxn modelId="{04BA0E25-2B5A-46DB-A033-94FD18A15ED9}" type="presParOf" srcId="{BDA17FD1-B9B9-44A1-8DD5-A4D5EDBA9D1C}" destId="{59BD58C5-79A0-4BCF-9072-4569142E9B10}" srcOrd="0" destOrd="0" presId="urn:microsoft.com/office/officeart/2005/8/layout/hierarchy1"/>
    <dgm:cxn modelId="{857413FF-EE94-40DC-88AE-79C3708B4313}" type="presParOf" srcId="{BDA17FD1-B9B9-44A1-8DD5-A4D5EDBA9D1C}" destId="{08196335-48D4-4D14-8435-AB439C7A9DA2}" srcOrd="1" destOrd="0" presId="urn:microsoft.com/office/officeart/2005/8/layout/hierarchy1"/>
    <dgm:cxn modelId="{965BCE35-6A5E-4561-A5B1-2430D6BAF620}" type="presParOf" srcId="{32F46827-133C-4323-B6E5-FFF26BC9B275}" destId="{0A7ECD15-4506-42F8-978A-90014F7E3E33}" srcOrd="1" destOrd="0" presId="urn:microsoft.com/office/officeart/2005/8/layout/hierarchy1"/>
    <dgm:cxn modelId="{E7904DA5-E2A4-46DF-AD9B-F2EFA59917BF}" type="presParOf" srcId="{0A7ECD15-4506-42F8-978A-90014F7E3E33}" destId="{411C31FA-DA45-499B-A72D-4071CA6AB966}" srcOrd="0" destOrd="0" presId="urn:microsoft.com/office/officeart/2005/8/layout/hierarchy1"/>
    <dgm:cxn modelId="{7244BE17-F1A6-4B0C-A141-3B88F5784752}" type="presParOf" srcId="{0A7ECD15-4506-42F8-978A-90014F7E3E33}" destId="{8F2BA019-8DA5-45FF-865C-A6452A1AEAB7}" srcOrd="1" destOrd="0" presId="urn:microsoft.com/office/officeart/2005/8/layout/hierarchy1"/>
    <dgm:cxn modelId="{77673E3E-4790-4C8B-9508-E89F391089A1}" type="presParOf" srcId="{8F2BA019-8DA5-45FF-865C-A6452A1AEAB7}" destId="{A88730B4-BB20-49FC-AC29-AF4775491550}" srcOrd="0" destOrd="0" presId="urn:microsoft.com/office/officeart/2005/8/layout/hierarchy1"/>
    <dgm:cxn modelId="{0FB676EC-8DDB-40B4-BC0C-B2CAEF58D435}" type="presParOf" srcId="{A88730B4-BB20-49FC-AC29-AF4775491550}" destId="{6E6EFDE7-8041-47B6-87DD-BE3C838D46C4}" srcOrd="0" destOrd="0" presId="urn:microsoft.com/office/officeart/2005/8/layout/hierarchy1"/>
    <dgm:cxn modelId="{3304E7F6-C298-440B-B3E5-5AAE88B06A5F}" type="presParOf" srcId="{A88730B4-BB20-49FC-AC29-AF4775491550}" destId="{8AD6046D-0A35-4A74-B5FF-B0E3A0FBA655}" srcOrd="1" destOrd="0" presId="urn:microsoft.com/office/officeart/2005/8/layout/hierarchy1"/>
    <dgm:cxn modelId="{999BC186-147B-4057-BFC5-85445330FD66}" type="presParOf" srcId="{8F2BA019-8DA5-45FF-865C-A6452A1AEAB7}" destId="{5FE4F167-FEE3-4B91-AA24-6CDEFC7A8F98}" srcOrd="1" destOrd="0" presId="urn:microsoft.com/office/officeart/2005/8/layout/hierarchy1"/>
    <dgm:cxn modelId="{09E66B3D-2D97-4366-B296-C4DD4FD6891E}" type="presParOf" srcId="{5FE4F167-FEE3-4B91-AA24-6CDEFC7A8F98}" destId="{4CC70787-AA22-49F5-82A9-B078C74396D3}" srcOrd="0" destOrd="0" presId="urn:microsoft.com/office/officeart/2005/8/layout/hierarchy1"/>
    <dgm:cxn modelId="{D52BB90B-2372-4E7D-B026-53DB3D7CF626}" type="presParOf" srcId="{5FE4F167-FEE3-4B91-AA24-6CDEFC7A8F98}" destId="{DDCCEB3A-A64F-40D4-8026-CEF2D5210B54}" srcOrd="1" destOrd="0" presId="urn:microsoft.com/office/officeart/2005/8/layout/hierarchy1"/>
    <dgm:cxn modelId="{D6E311C1-04CA-45D0-8BA6-134D82DA9610}" type="presParOf" srcId="{DDCCEB3A-A64F-40D4-8026-CEF2D5210B54}" destId="{0FAA0A43-DDB1-4A19-B326-CBCE032F1742}" srcOrd="0" destOrd="0" presId="urn:microsoft.com/office/officeart/2005/8/layout/hierarchy1"/>
    <dgm:cxn modelId="{B9C3F258-32C6-424C-BBA4-0D2CC3183E6C}" type="presParOf" srcId="{0FAA0A43-DDB1-4A19-B326-CBCE032F1742}" destId="{86E4AFBF-FAD7-46E7-8A18-CCEE331498D0}" srcOrd="0" destOrd="0" presId="urn:microsoft.com/office/officeart/2005/8/layout/hierarchy1"/>
    <dgm:cxn modelId="{952A9A4B-A4FF-4CFA-99A2-8A6291ADC29C}" type="presParOf" srcId="{0FAA0A43-DDB1-4A19-B326-CBCE032F1742}" destId="{34BF6C6D-1029-49B3-B27E-5448F64253D4}" srcOrd="1" destOrd="0" presId="urn:microsoft.com/office/officeart/2005/8/layout/hierarchy1"/>
    <dgm:cxn modelId="{30F289EF-F7B5-46AF-BACC-8F8FB208E019}" type="presParOf" srcId="{DDCCEB3A-A64F-40D4-8026-CEF2D5210B54}" destId="{D3071BFE-E219-422F-B041-EAA065FD88F7}" srcOrd="1" destOrd="0" presId="urn:microsoft.com/office/officeart/2005/8/layout/hierarchy1"/>
    <dgm:cxn modelId="{898D3D6E-A70C-44C0-A27C-A712F24A0206}" type="presParOf" srcId="{0A7ECD15-4506-42F8-978A-90014F7E3E33}" destId="{C1B4580A-B6EA-41F3-B0D4-6B0BC0CEF81A}" srcOrd="2" destOrd="0" presId="urn:microsoft.com/office/officeart/2005/8/layout/hierarchy1"/>
    <dgm:cxn modelId="{DA759F2B-F353-4200-8D81-A9B7FB694FE8}" type="presParOf" srcId="{0A7ECD15-4506-42F8-978A-90014F7E3E33}" destId="{169F8FC7-C394-4588-BC84-039377D8E908}" srcOrd="3" destOrd="0" presId="urn:microsoft.com/office/officeart/2005/8/layout/hierarchy1"/>
    <dgm:cxn modelId="{F702282B-87B0-40B0-B95A-D45793F56023}" type="presParOf" srcId="{169F8FC7-C394-4588-BC84-039377D8E908}" destId="{FDC646DA-0F16-4F2B-B71E-F0035794DFF7}" srcOrd="0" destOrd="0" presId="urn:microsoft.com/office/officeart/2005/8/layout/hierarchy1"/>
    <dgm:cxn modelId="{79E83E92-9A2D-4508-B3EF-30E24DD2A481}" type="presParOf" srcId="{FDC646DA-0F16-4F2B-B71E-F0035794DFF7}" destId="{2B67EF89-4697-4CFF-A45D-C9E92DB4A616}" srcOrd="0" destOrd="0" presId="urn:microsoft.com/office/officeart/2005/8/layout/hierarchy1"/>
    <dgm:cxn modelId="{A8F0CCE2-99F7-4B04-A85D-AEE23D6973EB}" type="presParOf" srcId="{FDC646DA-0F16-4F2B-B71E-F0035794DFF7}" destId="{D47B0BD2-272F-444E-A69A-CC7BFE6AC071}" srcOrd="1" destOrd="0" presId="urn:microsoft.com/office/officeart/2005/8/layout/hierarchy1"/>
    <dgm:cxn modelId="{6F54A666-6AC9-4129-8A11-5E3F1D9A1A80}" type="presParOf" srcId="{169F8FC7-C394-4588-BC84-039377D8E908}" destId="{C814AE7A-6733-4814-A89A-6C57E845F48C}" srcOrd="1" destOrd="0" presId="urn:microsoft.com/office/officeart/2005/8/layout/hierarchy1"/>
    <dgm:cxn modelId="{BC7D4B49-F8B0-40B9-8C91-4B1FB9D067BA}" type="presParOf" srcId="{C814AE7A-6733-4814-A89A-6C57E845F48C}" destId="{F1110574-746F-4019-A021-BBAA09453F7A}" srcOrd="0" destOrd="0" presId="urn:microsoft.com/office/officeart/2005/8/layout/hierarchy1"/>
    <dgm:cxn modelId="{C37EB63F-F9F6-4D13-9FAA-9BE57026DA6D}" type="presParOf" srcId="{C814AE7A-6733-4814-A89A-6C57E845F48C}" destId="{4EBF3077-5312-4ECF-88D0-B9B63FC6BE76}" srcOrd="1" destOrd="0" presId="urn:microsoft.com/office/officeart/2005/8/layout/hierarchy1"/>
    <dgm:cxn modelId="{F5EC4A00-73C8-440B-A55A-3EF403A7E2F0}" type="presParOf" srcId="{4EBF3077-5312-4ECF-88D0-B9B63FC6BE76}" destId="{AA63D4AC-36D9-4D89-AF3B-D7F38C738B13}" srcOrd="0" destOrd="0" presId="urn:microsoft.com/office/officeart/2005/8/layout/hierarchy1"/>
    <dgm:cxn modelId="{3CF0429C-2CBD-43CA-ABFE-780DBC5806DA}" type="presParOf" srcId="{AA63D4AC-36D9-4D89-AF3B-D7F38C738B13}" destId="{7F24E352-2C52-4C77-9B19-EAE5239A0A93}" srcOrd="0" destOrd="0" presId="urn:microsoft.com/office/officeart/2005/8/layout/hierarchy1"/>
    <dgm:cxn modelId="{370771DD-3F19-47C3-B89A-C2D6545971F9}" type="presParOf" srcId="{AA63D4AC-36D9-4D89-AF3B-D7F38C738B13}" destId="{CDBA3AA2-7696-4BB2-A8CF-56412FE7ECEA}" srcOrd="1" destOrd="0" presId="urn:microsoft.com/office/officeart/2005/8/layout/hierarchy1"/>
    <dgm:cxn modelId="{3925B77F-5E3A-4CA3-BE04-BB46209F27C0}" type="presParOf" srcId="{4EBF3077-5312-4ECF-88D0-B9B63FC6BE76}" destId="{2275B1BC-A3C0-4688-8E86-3D757E9AABD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110574-746F-4019-A021-BBAA09453F7A}">
      <dsp:nvSpPr>
        <dsp:cNvPr id="0" name=""/>
        <dsp:cNvSpPr/>
      </dsp:nvSpPr>
      <dsp:spPr>
        <a:xfrm>
          <a:off x="6017914" y="2670164"/>
          <a:ext cx="91440" cy="6273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739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B4580A-B6EA-41F3-B0D4-6B0BC0CEF81A}">
      <dsp:nvSpPr>
        <dsp:cNvPr id="0" name=""/>
        <dsp:cNvSpPr/>
      </dsp:nvSpPr>
      <dsp:spPr>
        <a:xfrm>
          <a:off x="4036798" y="1503702"/>
          <a:ext cx="2026835" cy="6273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7553"/>
              </a:lnTo>
              <a:lnTo>
                <a:pt x="2026835" y="427553"/>
              </a:lnTo>
              <a:lnTo>
                <a:pt x="2026835" y="62739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C70787-AA22-49F5-82A9-B078C74396D3}">
      <dsp:nvSpPr>
        <dsp:cNvPr id="0" name=""/>
        <dsp:cNvSpPr/>
      </dsp:nvSpPr>
      <dsp:spPr>
        <a:xfrm>
          <a:off x="1797034" y="2605576"/>
          <a:ext cx="91440" cy="6273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739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1C31FA-DA45-499B-A72D-4071CA6AB966}">
      <dsp:nvSpPr>
        <dsp:cNvPr id="0" name=""/>
        <dsp:cNvSpPr/>
      </dsp:nvSpPr>
      <dsp:spPr>
        <a:xfrm>
          <a:off x="1842754" y="1503702"/>
          <a:ext cx="2194043" cy="627398"/>
        </a:xfrm>
        <a:custGeom>
          <a:avLst/>
          <a:gdLst/>
          <a:ahLst/>
          <a:cxnLst/>
          <a:rect l="0" t="0" r="0" b="0"/>
          <a:pathLst>
            <a:path>
              <a:moveTo>
                <a:pt x="2194043" y="0"/>
              </a:moveTo>
              <a:lnTo>
                <a:pt x="2194043" y="427553"/>
              </a:lnTo>
              <a:lnTo>
                <a:pt x="0" y="427553"/>
              </a:lnTo>
              <a:lnTo>
                <a:pt x="0" y="62739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BD58C5-79A0-4BCF-9072-4569142E9B10}">
      <dsp:nvSpPr>
        <dsp:cNvPr id="0" name=""/>
        <dsp:cNvSpPr/>
      </dsp:nvSpPr>
      <dsp:spPr>
        <a:xfrm>
          <a:off x="2419404" y="823832"/>
          <a:ext cx="3234787" cy="67987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96335-48D4-4D14-8435-AB439C7A9DA2}">
      <dsp:nvSpPr>
        <dsp:cNvPr id="0" name=""/>
        <dsp:cNvSpPr/>
      </dsp:nvSpPr>
      <dsp:spPr>
        <a:xfrm>
          <a:off x="2659098" y="1051541"/>
          <a:ext cx="3234787" cy="6798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МАГИСТРАЛЬНЫЕ СЕТИ</a:t>
          </a:r>
          <a:endParaRPr lang="ru-RU" sz="1400" kern="1200" dirty="0"/>
        </a:p>
      </dsp:txBody>
      <dsp:txXfrm>
        <a:off x="2679011" y="1071454"/>
        <a:ext cx="3194961" cy="640044"/>
      </dsp:txXfrm>
    </dsp:sp>
    <dsp:sp modelId="{6E6EFDE7-8041-47B6-87DD-BE3C838D46C4}">
      <dsp:nvSpPr>
        <dsp:cNvPr id="0" name=""/>
        <dsp:cNvSpPr/>
      </dsp:nvSpPr>
      <dsp:spPr>
        <a:xfrm>
          <a:off x="269993" y="2131101"/>
          <a:ext cx="3145521" cy="47447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D6046D-0A35-4A74-B5FF-B0E3A0FBA655}">
      <dsp:nvSpPr>
        <dsp:cNvPr id="0" name=""/>
        <dsp:cNvSpPr/>
      </dsp:nvSpPr>
      <dsp:spPr>
        <a:xfrm>
          <a:off x="509687" y="2358810"/>
          <a:ext cx="3145521" cy="474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ОТКРЫТЫЕ ШИНОПРОВОДЫ</a:t>
          </a:r>
          <a:endParaRPr lang="ru-RU" sz="1400" kern="1200" dirty="0"/>
        </a:p>
      </dsp:txBody>
      <dsp:txXfrm>
        <a:off x="523584" y="2372707"/>
        <a:ext cx="3117727" cy="446681"/>
      </dsp:txXfrm>
    </dsp:sp>
    <dsp:sp modelId="{86E4AFBF-FAD7-46E7-8A18-CCEE331498D0}">
      <dsp:nvSpPr>
        <dsp:cNvPr id="0" name=""/>
        <dsp:cNvSpPr/>
      </dsp:nvSpPr>
      <dsp:spPr>
        <a:xfrm>
          <a:off x="3423" y="3232975"/>
          <a:ext cx="3678662" cy="105897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BF6C6D-1029-49B3-B27E-5448F64253D4}">
      <dsp:nvSpPr>
        <dsp:cNvPr id="0" name=""/>
        <dsp:cNvSpPr/>
      </dsp:nvSpPr>
      <dsp:spPr>
        <a:xfrm>
          <a:off x="243116" y="3460684"/>
          <a:ext cx="3678662" cy="10589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Применяют, как правило, для магистралей, к которым непосредственно приемники электроэнергии не подключаются</a:t>
          </a:r>
          <a:endParaRPr lang="ru-RU" sz="1400" kern="1200" dirty="0"/>
        </a:p>
      </dsp:txBody>
      <dsp:txXfrm>
        <a:off x="274132" y="3491700"/>
        <a:ext cx="3616630" cy="996944"/>
      </dsp:txXfrm>
    </dsp:sp>
    <dsp:sp modelId="{2B67EF89-4697-4CFF-A45D-C9E92DB4A616}">
      <dsp:nvSpPr>
        <dsp:cNvPr id="0" name=""/>
        <dsp:cNvSpPr/>
      </dsp:nvSpPr>
      <dsp:spPr>
        <a:xfrm>
          <a:off x="4323665" y="2131101"/>
          <a:ext cx="3479937" cy="53906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7B0BD2-272F-444E-A69A-CC7BFE6AC071}">
      <dsp:nvSpPr>
        <dsp:cNvPr id="0" name=""/>
        <dsp:cNvSpPr/>
      </dsp:nvSpPr>
      <dsp:spPr>
        <a:xfrm>
          <a:off x="4563359" y="2358810"/>
          <a:ext cx="3479937" cy="5390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ЗАЩИЩЕННЫЕ (ЗАКРЫТЫЕ) ШИНОПРОВОДЫ - комплектные</a:t>
          </a:r>
          <a:endParaRPr lang="ru-RU" sz="1400" kern="1200" dirty="0"/>
        </a:p>
      </dsp:txBody>
      <dsp:txXfrm>
        <a:off x="4579148" y="2374599"/>
        <a:ext cx="3448359" cy="507485"/>
      </dsp:txXfrm>
    </dsp:sp>
    <dsp:sp modelId="{7F24E352-2C52-4C77-9B19-EAE5239A0A93}">
      <dsp:nvSpPr>
        <dsp:cNvPr id="0" name=""/>
        <dsp:cNvSpPr/>
      </dsp:nvSpPr>
      <dsp:spPr>
        <a:xfrm>
          <a:off x="4161473" y="3297563"/>
          <a:ext cx="3804321" cy="141153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BA3AA2-7696-4BB2-A8CF-56412FE7ECEA}">
      <dsp:nvSpPr>
        <dsp:cNvPr id="0" name=""/>
        <dsp:cNvSpPr/>
      </dsp:nvSpPr>
      <dsp:spPr>
        <a:xfrm>
          <a:off x="4401166" y="3525272"/>
          <a:ext cx="3804321" cy="14115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Открытый </a:t>
          </a:r>
          <a:r>
            <a:rPr lang="ru-RU" sz="1400" kern="1200" dirty="0" err="1" smtClean="0"/>
            <a:t>шинопровод</a:t>
          </a:r>
          <a:r>
            <a:rPr lang="ru-RU" sz="1400" kern="1200" dirty="0" smtClean="0"/>
            <a:t>, огражденный от случайного прикосновения к шинам и попадания на них посторонних предметов сеткой или коробом из перфорированных листов</a:t>
          </a:r>
          <a:endParaRPr lang="ru-RU" sz="1400" kern="1200" dirty="0"/>
        </a:p>
      </dsp:txBody>
      <dsp:txXfrm>
        <a:off x="4442508" y="3566614"/>
        <a:ext cx="3721637" cy="13288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0EA39-9067-4B3A-8462-062DB32A467F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78152-3D84-4F32-865B-243879724C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902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B4C00-9F6C-4BDD-8086-38FFFEBD43B2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2C9A-9111-452C-956C-23123FFB2F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59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B4C00-9F6C-4BDD-8086-38FFFEBD43B2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2C9A-9111-452C-956C-23123FFB2F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5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B4C00-9F6C-4BDD-8086-38FFFEBD43B2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2C9A-9111-452C-956C-23123FFB2F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309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B4C00-9F6C-4BDD-8086-38FFFEBD43B2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2C9A-9111-452C-956C-23123FFB2F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688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B4C00-9F6C-4BDD-8086-38FFFEBD43B2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2C9A-9111-452C-956C-23123FFB2F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063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B4C00-9F6C-4BDD-8086-38FFFEBD43B2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2C9A-9111-452C-956C-23123FFB2F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483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B4C00-9F6C-4BDD-8086-38FFFEBD43B2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2C9A-9111-452C-956C-23123FFB2F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177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B4C00-9F6C-4BDD-8086-38FFFEBD43B2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2C9A-9111-452C-956C-23123FFB2F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903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B4C00-9F6C-4BDD-8086-38FFFEBD43B2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2C9A-9111-452C-956C-23123FFB2F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417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B4C00-9F6C-4BDD-8086-38FFFEBD43B2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2C9A-9111-452C-956C-23123FFB2F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985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B4C00-9F6C-4BDD-8086-38FFFEBD43B2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2C9A-9111-452C-956C-23123FFB2F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650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B4C00-9F6C-4BDD-8086-38FFFEBD43B2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32C9A-9111-452C-956C-23123FFB2F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190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060848"/>
            <a:ext cx="7772400" cy="147002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Цеховые электрические сети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Шинопроводы</a:t>
            </a:r>
            <a:r>
              <a:rPr lang="ru-RU" b="1" dirty="0" smtClean="0">
                <a:solidFill>
                  <a:srgbClr val="C00000"/>
                </a:solidFill>
              </a:rPr>
              <a:t>, троллейные линии, кабельные линии</a:t>
            </a:r>
          </a:p>
        </p:txBody>
      </p:sp>
    </p:spTree>
    <p:extLst>
      <p:ext uri="{BB962C8B-B14F-4D97-AF65-F5344CB8AC3E}">
        <p14:creationId xmlns:p14="http://schemas.microsoft.com/office/powerpoint/2010/main" val="41221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4" t="25189" r="14347" b="19697"/>
          <a:stretch/>
        </p:blipFill>
        <p:spPr bwMode="auto">
          <a:xfrm>
            <a:off x="323528" y="692696"/>
            <a:ext cx="8674765" cy="532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44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4" t="33144" r="3835" b="24242"/>
          <a:stretch/>
        </p:blipFill>
        <p:spPr bwMode="auto">
          <a:xfrm>
            <a:off x="0" y="1555544"/>
            <a:ext cx="9040681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41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8050"/>
            <a:ext cx="7488832" cy="67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873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21" y="908720"/>
            <a:ext cx="6247201" cy="521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949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032422" cy="491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280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8"/>
          <a:stretch/>
        </p:blipFill>
        <p:spPr bwMode="auto">
          <a:xfrm>
            <a:off x="395536" y="1556792"/>
            <a:ext cx="830376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b="1" dirty="0" smtClean="0">
                <a:solidFill>
                  <a:srgbClr val="C00000"/>
                </a:solidFill>
              </a:rPr>
              <a:t>РАСПРЕДЕЛИТЕЛЬНЫЕ ШИНОПРОВОДЫ</a:t>
            </a:r>
            <a:endParaRPr lang="ru-RU" sz="3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48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3100" b="1" dirty="0">
                <a:solidFill>
                  <a:srgbClr val="C00000"/>
                </a:solidFill>
              </a:rPr>
              <a:t>ОСВЕТИТЕЛЬНЫЕ ШИНОПРОВОДЫ 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t="51886" r="2704" b="7706"/>
          <a:stretch/>
        </p:blipFill>
        <p:spPr bwMode="auto">
          <a:xfrm>
            <a:off x="179512" y="3645024"/>
            <a:ext cx="8838124" cy="285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441886"/>
            <a:ext cx="856895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Осветительные </a:t>
            </a:r>
            <a:r>
              <a:rPr lang="ru-RU" sz="2200" dirty="0" err="1"/>
              <a:t>шинопроводы</a:t>
            </a:r>
            <a:r>
              <a:rPr lang="ru-RU" sz="2200" dirty="0"/>
              <a:t> ШОС </a:t>
            </a:r>
            <a:r>
              <a:rPr lang="ru-RU" sz="2200" i="1" dirty="0"/>
              <a:t>предназначены для групповых четырёхпроводных линий в сетях до 1 </a:t>
            </a:r>
            <a:r>
              <a:rPr lang="ru-RU" sz="2200" i="1" dirty="0" err="1"/>
              <a:t>кВ</a:t>
            </a:r>
            <a:r>
              <a:rPr lang="ru-RU" sz="2200" i="1" dirty="0"/>
              <a:t> с нулевым проводником для питания светильников и </a:t>
            </a:r>
            <a:r>
              <a:rPr lang="ru-RU" sz="2200" i="1" dirty="0" err="1"/>
              <a:t>электроприемников</a:t>
            </a:r>
            <a:r>
              <a:rPr lang="ru-RU" sz="2200" i="1" dirty="0"/>
              <a:t> небольшой мощности</a:t>
            </a:r>
            <a:r>
              <a:rPr lang="ru-RU" sz="2200" dirty="0"/>
              <a:t>. </a:t>
            </a:r>
          </a:p>
          <a:p>
            <a:pPr algn="just"/>
            <a:r>
              <a:rPr lang="ru-RU" sz="2200" dirty="0"/>
              <a:t>Номинальные токи 25, 63, 100 А.</a:t>
            </a:r>
          </a:p>
        </p:txBody>
      </p:sp>
    </p:spTree>
    <p:extLst>
      <p:ext uri="{BB962C8B-B14F-4D97-AF65-F5344CB8AC3E}">
        <p14:creationId xmlns:p14="http://schemas.microsoft.com/office/powerpoint/2010/main" val="224064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14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Троллейные </a:t>
            </a:r>
            <a:r>
              <a:rPr lang="ru-RU" b="1" dirty="0" err="1">
                <a:solidFill>
                  <a:srgbClr val="C00000"/>
                </a:solidFill>
              </a:rPr>
              <a:t>шинопроводы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7812360" cy="5184576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400" b="1" dirty="0" smtClean="0"/>
              <a:t>ШТМ </a:t>
            </a:r>
            <a:r>
              <a:rPr lang="ru-RU" sz="2400" dirty="0"/>
              <a:t>(с</a:t>
            </a:r>
            <a:r>
              <a:rPr lang="ru-RU" sz="2400" b="1" dirty="0"/>
              <a:t> </a:t>
            </a:r>
            <a:r>
              <a:rPr lang="ru-RU" sz="2400" dirty="0"/>
              <a:t>медными шинами) </a:t>
            </a:r>
            <a:r>
              <a:rPr lang="ru-RU" sz="2400" i="1" dirty="0"/>
              <a:t>предназначены для питания подъёмно-транспортных механизмов и переносных электрифицированных инструментов в сетях до 1 </a:t>
            </a:r>
            <a:r>
              <a:rPr lang="ru-RU" sz="2400" i="1" dirty="0" err="1"/>
              <a:t>кВ</a:t>
            </a:r>
            <a:r>
              <a:rPr lang="ru-RU" sz="2400" i="1" dirty="0"/>
              <a:t> с </a:t>
            </a:r>
            <a:r>
              <a:rPr lang="ru-RU" sz="2400" i="1" dirty="0" err="1"/>
              <a:t>глухозаземлённой</a:t>
            </a:r>
            <a:r>
              <a:rPr lang="ru-RU" sz="2400" i="1" dirty="0"/>
              <a:t> </a:t>
            </a:r>
            <a:r>
              <a:rPr lang="ru-RU" sz="2400" i="1" dirty="0" err="1"/>
              <a:t>нейтралью</a:t>
            </a:r>
            <a:r>
              <a:rPr lang="ru-RU" sz="2400" dirty="0"/>
              <a:t>. Номинальные токи </a:t>
            </a:r>
            <a:r>
              <a:rPr lang="ru-RU" sz="2400" dirty="0" err="1"/>
              <a:t>шинопроводов</a:t>
            </a:r>
            <a:r>
              <a:rPr lang="ru-RU" sz="2400" dirty="0"/>
              <a:t> 100, 200 и 400 А</a:t>
            </a:r>
            <a:r>
              <a:rPr lang="ru-RU" sz="2400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b="1" dirty="0"/>
              <a:t>Троллейный </a:t>
            </a:r>
            <a:r>
              <a:rPr lang="ru-RU" sz="2400" b="1" dirty="0" err="1"/>
              <a:t>шинопровод</a:t>
            </a:r>
            <a:r>
              <a:rPr lang="ru-RU" sz="2400" b="1" dirty="0"/>
              <a:t> </a:t>
            </a:r>
            <a:r>
              <a:rPr lang="ru-RU" sz="2400" dirty="0"/>
              <a:t>представляет собой защищённую </a:t>
            </a:r>
            <a:r>
              <a:rPr lang="ru-RU" sz="2400" dirty="0" smtClean="0"/>
              <a:t>систему </a:t>
            </a:r>
            <a:r>
              <a:rPr lang="ru-RU" sz="2400" dirty="0" err="1"/>
              <a:t>токоподвода</a:t>
            </a:r>
            <a:r>
              <a:rPr lang="ru-RU" sz="2400" dirty="0"/>
              <a:t> для различного перемещающегося оборудования </a:t>
            </a:r>
            <a:r>
              <a:rPr lang="ru-RU" sz="2400" dirty="0" err="1"/>
              <a:t>оборудования</a:t>
            </a:r>
            <a:r>
              <a:rPr lang="ru-RU" sz="2400" dirty="0"/>
              <a:t>: крановых установок, монорельсов, </a:t>
            </a:r>
            <a:endParaRPr lang="ru-RU" sz="2400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/>
              <a:t>подвесных </a:t>
            </a:r>
            <a:r>
              <a:rPr lang="ru-RU" sz="2400" dirty="0"/>
              <a:t>дорог, </a:t>
            </a:r>
            <a:r>
              <a:rPr lang="ru-RU" sz="2400" dirty="0" err="1" smtClean="0"/>
              <a:t>электроинструмен</a:t>
            </a:r>
            <a:r>
              <a:rPr lang="ru-RU" sz="2400" dirty="0" smtClean="0"/>
              <a:t>-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err="1" smtClean="0"/>
              <a:t>тов</a:t>
            </a:r>
            <a:r>
              <a:rPr lang="ru-RU" sz="2400" dirty="0"/>
              <a:t>, станков и других </a:t>
            </a:r>
            <a:endParaRPr lang="ru-RU" sz="2400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/>
              <a:t>устройств </a:t>
            </a:r>
            <a:r>
              <a:rPr lang="ru-RU" sz="2400" dirty="0"/>
              <a:t>требующих </a:t>
            </a:r>
            <a:r>
              <a:rPr lang="ru-RU" sz="2400" dirty="0" err="1" smtClean="0"/>
              <a:t>электропита</a:t>
            </a:r>
            <a:r>
              <a:rPr lang="ru-RU" sz="2400" dirty="0" smtClean="0"/>
              <a:t>-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err="1" smtClean="0"/>
              <a:t>ния</a:t>
            </a:r>
            <a:r>
              <a:rPr lang="ru-RU" sz="2400" dirty="0" smtClean="0"/>
              <a:t> </a:t>
            </a:r>
            <a:r>
              <a:rPr lang="ru-RU" sz="2400" dirty="0"/>
              <a:t>при движении по заданным </a:t>
            </a:r>
            <a:endParaRPr lang="ru-RU" sz="2400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/>
              <a:t>траекториям.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73212"/>
            <a:ext cx="3261990" cy="264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14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Троллейные </a:t>
            </a:r>
            <a:r>
              <a:rPr lang="ru-RU" b="1" dirty="0" err="1">
                <a:solidFill>
                  <a:srgbClr val="C00000"/>
                </a:solidFill>
              </a:rPr>
              <a:t>шинопроводы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568952" cy="5184576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000" b="1" dirty="0" smtClean="0"/>
              <a:t>Троллей </a:t>
            </a:r>
            <a:r>
              <a:rPr lang="ru-RU" sz="2000" dirty="0"/>
              <a:t>– это оголенный электрический проводник, электричество с которого снимается токосъемником, установленным на подвижную тележку, способную перемещаться вместе с мобильным потребителем. Тележка может перемещаться за счет соединения с мобильным потребителем, например, транспортной платформой, а может перемещаться рабочим при его перемещении в рабочей зоне.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/>
              <a:t>Оголенный проводник, как правило, защищают корпусом. Контакт токосъёмника и троллея происходит внутри корпуса. Корпус предназначен для защиты троллей от механических воздействий, а, главное – он предохраняет персонал от поражения электрическим током.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365104"/>
            <a:ext cx="29019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06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b="1" dirty="0" smtClean="0">
                <a:solidFill>
                  <a:srgbClr val="C00000"/>
                </a:solidFill>
              </a:rPr>
              <a:t>СЕКЦИЯ ТРОЛЛЕЙНОГО ШИНОПРОВОДА</a:t>
            </a:r>
            <a:endParaRPr lang="ru-RU" sz="34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9012779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38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3400" b="1" dirty="0" smtClean="0">
                <a:solidFill>
                  <a:srgbClr val="C00000"/>
                </a:solidFill>
              </a:rPr>
              <a:t>КОНСТРУКТИВНОЕ ВЫПОЛНЕНИЕ ЦЕХОВЫХ СЕТЕЙ НАПРЯЖЕНИЕМ ДО 1 КВ</a:t>
            </a:r>
            <a:br>
              <a:rPr lang="ru-RU" sz="3400" b="1" dirty="0" smtClean="0">
                <a:solidFill>
                  <a:srgbClr val="C00000"/>
                </a:solidFill>
              </a:rPr>
            </a:br>
            <a:endParaRPr lang="ru-RU" sz="34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Цеховые </a:t>
            </a:r>
            <a:r>
              <a:rPr lang="ru-RU" dirty="0"/>
              <a:t>электрические сети напряжением до 1 </a:t>
            </a:r>
            <a:r>
              <a:rPr lang="ru-RU" dirty="0" err="1"/>
              <a:t>кВ</a:t>
            </a:r>
            <a:r>
              <a:rPr lang="ru-RU" dirty="0"/>
              <a:t> выполняют:</a:t>
            </a:r>
          </a:p>
          <a:p>
            <a:pPr algn="just"/>
            <a:r>
              <a:rPr lang="ru-RU" b="1" dirty="0" smtClean="0"/>
              <a:t>кабелями </a:t>
            </a:r>
            <a:r>
              <a:rPr lang="ru-RU" b="1" dirty="0"/>
              <a:t>и изолированными проводами</a:t>
            </a:r>
            <a:r>
              <a:rPr lang="ru-RU" dirty="0"/>
              <a:t>, прокладываемыми непосредственно на строительных элементах и элементах технологического оборудования, в коробах, на лотках и в трубах, а также тросовыми проводами;</a:t>
            </a:r>
          </a:p>
          <a:p>
            <a:pPr algn="just"/>
            <a:r>
              <a:rPr lang="ru-RU" b="1" dirty="0" smtClean="0"/>
              <a:t>комплектными </a:t>
            </a:r>
            <a:r>
              <a:rPr lang="ru-RU" b="1" dirty="0" err="1"/>
              <a:t>шинопроводами</a:t>
            </a:r>
            <a:r>
              <a:rPr lang="ru-RU" b="1" dirty="0"/>
              <a:t> </a:t>
            </a:r>
            <a:r>
              <a:rPr lang="ru-RU" dirty="0"/>
              <a:t>– магистральными, распределительными и осветительными, устанавливаемыми на опорных конструкциях на полу, стенах, колоннах, фермах и т.п.;</a:t>
            </a:r>
          </a:p>
          <a:p>
            <a:pPr algn="just"/>
            <a:r>
              <a:rPr lang="ru-RU" b="1" dirty="0" smtClean="0"/>
              <a:t>комплектными </a:t>
            </a:r>
            <a:r>
              <a:rPr lang="ru-RU" b="1" dirty="0"/>
              <a:t>троллеями</a:t>
            </a:r>
            <a:r>
              <a:rPr lang="ru-RU" dirty="0"/>
              <a:t>, укрепляемыми на троллейных кронштейнах, </a:t>
            </a:r>
          </a:p>
          <a:p>
            <a:pPr algn="just"/>
            <a:r>
              <a:rPr lang="ru-RU" b="1" dirty="0" smtClean="0"/>
              <a:t>комплектными </a:t>
            </a:r>
            <a:r>
              <a:rPr lang="ru-RU" b="1" dirty="0"/>
              <a:t>троллейными </a:t>
            </a:r>
            <a:r>
              <a:rPr lang="ru-RU" b="1" dirty="0" err="1"/>
              <a:t>шинопроводами</a:t>
            </a:r>
            <a:r>
              <a:rPr lang="ru-RU" dirty="0"/>
              <a:t>, укрепляемыми на специальных конструкциях.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909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b="1" dirty="0" smtClean="0">
                <a:solidFill>
                  <a:srgbClr val="C00000"/>
                </a:solidFill>
              </a:rPr>
              <a:t>ФРАГМЕНТ БЕСКОНТАКТНОЙ (ИНДУКТИВНОЙ) ПОДВЕСНОЙ ДОРОГИ</a:t>
            </a:r>
            <a:endParaRPr lang="ru-RU" sz="3400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568952" cy="395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05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b="1" dirty="0" smtClean="0">
                <a:solidFill>
                  <a:srgbClr val="C00000"/>
                </a:solidFill>
              </a:rPr>
              <a:t>НОМИНАЛЬНЫЕ ТОКИ ШИНОПРОВОДОВ И ТОКОСЪЕМНЫХ УСТРОЙСТВ</a:t>
            </a:r>
            <a:endParaRPr lang="ru-RU" sz="34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4801618"/>
              </p:ext>
            </p:extLst>
          </p:nvPr>
        </p:nvGraphicFramePr>
        <p:xfrm>
          <a:off x="179514" y="2564904"/>
          <a:ext cx="8856984" cy="1944216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1944214"/>
                <a:gridCol w="1152128"/>
                <a:gridCol w="1332150"/>
                <a:gridCol w="1476164"/>
                <a:gridCol w="1476164"/>
                <a:gridCol w="1476164"/>
              </a:tblGrid>
              <a:tr h="68239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Шинопровод</a:t>
                      </a:r>
                      <a:r>
                        <a:rPr lang="ru-RU" sz="2000" dirty="0">
                          <a:effectLst/>
                        </a:rPr>
                        <a:t>, А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405" marR="26405" marT="26405" marB="2640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100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405" marR="26405" marT="26405" marB="2640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250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405" marR="26405" marT="26405" marB="2640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400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405" marR="26405" marT="26405" marB="2640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630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405" marR="26405" marT="26405" marB="2640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1000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405" marR="26405" marT="26405" marB="26405"/>
                </a:tc>
              </a:tr>
              <a:tr h="126182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Токосъемное устройство, А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405" marR="26405" marT="26405" marB="2640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10; 16; 25; 40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405" marR="26405" marT="26405" marB="2640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25; 40; 63; 100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405" marR="26405" marT="26405" marB="2640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63; 100; 160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405" marR="26405" marT="26405" marB="2640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100; 160; 250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405" marR="26405" marT="26405" marB="2640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160; 250; 400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405" marR="26405" marT="26405" marB="2640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807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b="1" dirty="0" smtClean="0">
                <a:solidFill>
                  <a:srgbClr val="C00000"/>
                </a:solidFill>
              </a:rPr>
              <a:t>ТОРЦЕВАЯ  ЧАСТЬ ПРЯМОЙ СЕКЦИИ ТРОЛЛЕЙНОГО ШИНОПРОВОДА</a:t>
            </a:r>
            <a:endParaRPr lang="ru-RU" sz="3400" b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17007"/>
            <a:ext cx="7992888" cy="473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92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b="1" dirty="0" smtClean="0">
                <a:solidFill>
                  <a:srgbClr val="C00000"/>
                </a:solidFill>
              </a:rPr>
              <a:t>УСТАНОВКА ТЕЛЕЖКИ </a:t>
            </a:r>
            <a:br>
              <a:rPr lang="ru-RU" sz="3400" b="1" dirty="0" smtClean="0">
                <a:solidFill>
                  <a:srgbClr val="C00000"/>
                </a:solidFill>
              </a:rPr>
            </a:br>
            <a:r>
              <a:rPr lang="ru-RU" sz="3400" b="1" dirty="0" smtClean="0">
                <a:solidFill>
                  <a:srgbClr val="C00000"/>
                </a:solidFill>
              </a:rPr>
              <a:t>В ТРОЛЛЕЙНЫЙ ШИНОПРОВОД</a:t>
            </a:r>
            <a:endParaRPr lang="ru-RU" sz="3400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06" y="1412776"/>
            <a:ext cx="7750042" cy="510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8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404664"/>
            <a:ext cx="3538736" cy="1143000"/>
          </a:xfrm>
        </p:spPr>
        <p:txBody>
          <a:bodyPr>
            <a:noAutofit/>
          </a:bodyPr>
          <a:lstStyle/>
          <a:p>
            <a:r>
              <a:rPr lang="ru-RU" sz="3400" b="1" dirty="0" smtClean="0">
                <a:solidFill>
                  <a:srgbClr val="C00000"/>
                </a:solidFill>
              </a:rPr>
              <a:t>ОСНОВНЫЕ ЭЛЕМЕНТЫ ТРОЛЛЕЙНОГО ШИНОПРОВОДА</a:t>
            </a:r>
            <a:endParaRPr lang="ru-RU" sz="3400" b="1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040560" cy="6291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20072" y="2132856"/>
            <a:ext cx="37799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А) блок подвода питания на стыке секций, </a:t>
            </a:r>
            <a:endParaRPr lang="ru-RU" dirty="0" smtClean="0"/>
          </a:p>
          <a:p>
            <a:r>
              <a:rPr lang="ru-RU" dirty="0" smtClean="0"/>
              <a:t>Б</a:t>
            </a:r>
            <a:r>
              <a:rPr lang="ru-RU" dirty="0"/>
              <a:t>) блок подвода питания, устанавливаемый на секции (линейный подвод), </a:t>
            </a:r>
            <a:endParaRPr lang="ru-RU" dirty="0" smtClean="0"/>
          </a:p>
          <a:p>
            <a:r>
              <a:rPr lang="ru-RU" dirty="0" smtClean="0"/>
              <a:t>В</a:t>
            </a:r>
            <a:r>
              <a:rPr lang="ru-RU" dirty="0"/>
              <a:t>) концевой подвод питания, </a:t>
            </a:r>
            <a:endParaRPr lang="ru-RU" dirty="0" smtClean="0"/>
          </a:p>
          <a:p>
            <a:r>
              <a:rPr lang="ru-RU" dirty="0" smtClean="0"/>
              <a:t>Г</a:t>
            </a:r>
            <a:r>
              <a:rPr lang="ru-RU" dirty="0"/>
              <a:t>) и Д) ‑ одинарный и сдвоенный токосъёмники, </a:t>
            </a:r>
            <a:endParaRPr lang="ru-RU" dirty="0" smtClean="0"/>
          </a:p>
          <a:p>
            <a:r>
              <a:rPr lang="ru-RU" dirty="0" smtClean="0"/>
              <a:t>Е</a:t>
            </a:r>
            <a:r>
              <a:rPr lang="ru-RU" dirty="0"/>
              <a:t>) и Ж) – стыковая и торцевая крышки, </a:t>
            </a:r>
            <a:endParaRPr lang="ru-RU" dirty="0" smtClean="0"/>
          </a:p>
          <a:p>
            <a:r>
              <a:rPr lang="ru-RU" dirty="0" smtClean="0"/>
              <a:t>З</a:t>
            </a:r>
            <a:r>
              <a:rPr lang="ru-RU" dirty="0"/>
              <a:t>) разрез троллейного </a:t>
            </a:r>
            <a:r>
              <a:rPr lang="ru-RU" dirty="0" err="1"/>
              <a:t>шинопровода</a:t>
            </a:r>
            <a:r>
              <a:rPr lang="ru-RU" dirty="0"/>
              <a:t> с установленной герметизирующей лентой, </a:t>
            </a:r>
            <a:endParaRPr lang="ru-RU" dirty="0" smtClean="0"/>
          </a:p>
          <a:p>
            <a:r>
              <a:rPr lang="ru-RU" dirty="0" smtClean="0"/>
              <a:t>И</a:t>
            </a:r>
            <a:r>
              <a:rPr lang="ru-RU" dirty="0"/>
              <a:t>) – жесткий подвес, используемый для закрепления </a:t>
            </a:r>
            <a:r>
              <a:rPr lang="ru-RU" dirty="0" err="1"/>
              <a:t>шинопровода</a:t>
            </a:r>
            <a:r>
              <a:rPr lang="ru-RU" dirty="0"/>
              <a:t> на конструкциях перекрытий.</a:t>
            </a:r>
          </a:p>
        </p:txBody>
      </p:sp>
    </p:spTree>
    <p:extLst>
      <p:ext uri="{BB962C8B-B14F-4D97-AF65-F5344CB8AC3E}">
        <p14:creationId xmlns:p14="http://schemas.microsoft.com/office/powerpoint/2010/main" val="198850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562074"/>
          </a:xfrm>
        </p:spPr>
        <p:txBody>
          <a:bodyPr>
            <a:noAutofit/>
          </a:bodyPr>
          <a:lstStyle/>
          <a:p>
            <a:r>
              <a:rPr lang="ru-RU" sz="3400" b="1" dirty="0" smtClean="0">
                <a:solidFill>
                  <a:srgbClr val="C00000"/>
                </a:solidFill>
              </a:rPr>
              <a:t>КРИВОЛИНЕЙНЫЙ ТРОЛЛЕЙНЫЙ ШИНОПРОВОД</a:t>
            </a:r>
            <a:endParaRPr lang="ru-RU" sz="3400" b="1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86233"/>
            <a:ext cx="5830176" cy="565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5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3" t="10516" r="10424" b="18254"/>
          <a:stretch/>
        </p:blipFill>
        <p:spPr bwMode="auto">
          <a:xfrm>
            <a:off x="349474" y="2622545"/>
            <a:ext cx="6264695" cy="423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74638"/>
            <a:ext cx="6059016" cy="1143000"/>
          </a:xfrm>
        </p:spPr>
        <p:txBody>
          <a:bodyPr>
            <a:normAutofit fontScale="90000"/>
          </a:bodyPr>
          <a:lstStyle/>
          <a:p>
            <a:r>
              <a:rPr lang="ru-RU" sz="3400" b="1" dirty="0" smtClean="0">
                <a:solidFill>
                  <a:srgbClr val="C00000"/>
                </a:solidFill>
              </a:rPr>
              <a:t>КОМПЛЕКТНЫЕ ТРОЛЛЕЙНЫЕ ШИНОПРОВОДЫ </a:t>
            </a:r>
            <a:br>
              <a:rPr lang="ru-RU" sz="3400" b="1" dirty="0" smtClean="0">
                <a:solidFill>
                  <a:srgbClr val="C00000"/>
                </a:solidFill>
              </a:rPr>
            </a:br>
            <a:endParaRPr lang="ru-RU" sz="34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1268760"/>
            <a:ext cx="5941271" cy="1287058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ШТА </a:t>
            </a:r>
            <a:r>
              <a:rPr lang="ru-RU" dirty="0"/>
              <a:t>выполняются с троллеями из алюминиевого </a:t>
            </a:r>
            <a:r>
              <a:rPr lang="ru-RU" dirty="0" smtClean="0"/>
              <a:t>сплава. </a:t>
            </a:r>
          </a:p>
          <a:p>
            <a:pPr algn="just"/>
            <a:r>
              <a:rPr lang="ru-RU" dirty="0" smtClean="0"/>
              <a:t>Номинальный  </a:t>
            </a:r>
            <a:r>
              <a:rPr lang="ru-RU" dirty="0"/>
              <a:t>ток </a:t>
            </a:r>
            <a:r>
              <a:rPr lang="ru-RU" dirty="0" smtClean="0"/>
              <a:t>- </a:t>
            </a:r>
            <a:r>
              <a:rPr lang="ru-RU" dirty="0"/>
              <a:t>100, 250 и 400 А. </a:t>
            </a:r>
            <a:endParaRPr lang="ru-RU" dirty="0" smtClean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821497"/>
            <a:ext cx="4804419" cy="200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924944"/>
            <a:ext cx="1908823" cy="151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" y="404664"/>
            <a:ext cx="2739993" cy="21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91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052736"/>
            <a:ext cx="872462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b="1" dirty="0" smtClean="0">
                <a:solidFill>
                  <a:srgbClr val="C00000"/>
                </a:solidFill>
              </a:rPr>
              <a:t>ТРОЛЛЕЙНЫЕ ШИНОПРОВОДЫ </a:t>
            </a:r>
            <a:br>
              <a:rPr lang="ru-RU" sz="3400" b="1" dirty="0" smtClean="0">
                <a:solidFill>
                  <a:srgbClr val="C00000"/>
                </a:solidFill>
              </a:rPr>
            </a:br>
            <a:endParaRPr lang="ru-RU" sz="3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57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КОНСТРУКЦИЯ ШИНОПРОВОДОВ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Шинопровод</a:t>
            </a:r>
            <a:r>
              <a:rPr lang="ru-RU" dirty="0"/>
              <a:t> производится отдельными секциями с медными или алюминиевыми шинами. Шины изолированы друг относительно друга и от корпуса </a:t>
            </a:r>
            <a:r>
              <a:rPr lang="ru-RU" dirty="0" err="1"/>
              <a:t>шинопровода</a:t>
            </a:r>
            <a:r>
              <a:rPr lang="ru-RU" dirty="0"/>
              <a:t>. Питание отводится через </a:t>
            </a:r>
            <a:r>
              <a:rPr lang="ru-RU" dirty="0" err="1"/>
              <a:t>ответвительные</a:t>
            </a:r>
            <a:r>
              <a:rPr lang="ru-RU" dirty="0"/>
              <a:t> коробки установленные на самих секциях через равные интервалы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12311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70609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>ОСНОВНЫЕ ЭЛЕМЕНТЫ РАСПРЕДЕЛИТЕЛЬНЫХ ШИНОПРОВОДОВ</a:t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endParaRPr lang="ru-RU" sz="3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прямые </a:t>
            </a:r>
            <a:r>
              <a:rPr lang="ru-RU" dirty="0"/>
              <a:t>секции — для прямолинейных участков линии, имеющие места для присоединения одного или двух </a:t>
            </a:r>
            <a:r>
              <a:rPr lang="ru-RU" dirty="0" err="1"/>
              <a:t>ответвительных</a:t>
            </a:r>
            <a:r>
              <a:rPr lang="ru-RU" dirty="0"/>
              <a:t> устройств для секций длиной до 2 м включительно, двух, трех, четырех или более устройств — для секций длиной 3 м</a:t>
            </a:r>
            <a:r>
              <a:rPr lang="ru-RU" dirty="0" smtClean="0"/>
              <a:t>;</a:t>
            </a:r>
          </a:p>
          <a:p>
            <a:r>
              <a:rPr lang="ru-RU" dirty="0" smtClean="0"/>
              <a:t>прямые </a:t>
            </a:r>
            <a:r>
              <a:rPr lang="ru-RU" dirty="0"/>
              <a:t>подгоночные секции — для прямолинейных участков линий, где присоединение </a:t>
            </a:r>
            <a:r>
              <a:rPr lang="ru-RU" dirty="0" err="1"/>
              <a:t>ответвительных</a:t>
            </a:r>
            <a:r>
              <a:rPr lang="ru-RU" dirty="0"/>
              <a:t> устройств не требуется; </a:t>
            </a:r>
            <a:endParaRPr lang="ru-RU" dirty="0" smtClean="0"/>
          </a:p>
          <a:p>
            <a:r>
              <a:rPr lang="ru-RU" dirty="0" smtClean="0"/>
              <a:t>угловые </a:t>
            </a:r>
            <a:r>
              <a:rPr lang="ru-RU" dirty="0"/>
              <a:t>секции — для поворотов линии на 90° в горизонтальной и вертикальной плоскостях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5581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b="1" dirty="0" smtClean="0">
                <a:solidFill>
                  <a:srgbClr val="C00000"/>
                </a:solidFill>
              </a:rPr>
              <a:t>ШИНОПРОВОДЫ </a:t>
            </a:r>
            <a:endParaRPr lang="ru-RU" sz="34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ru-RU" b="1" i="1" dirty="0" smtClean="0"/>
              <a:t>жесткий </a:t>
            </a:r>
            <a:r>
              <a:rPr lang="ru-RU" b="1" i="1" dirty="0" err="1"/>
              <a:t>токопровод</a:t>
            </a:r>
            <a:r>
              <a:rPr lang="ru-RU" b="1" i="1" dirty="0"/>
              <a:t> напряжением до 1 </a:t>
            </a:r>
            <a:r>
              <a:rPr lang="ru-RU" b="1" i="1" dirty="0" err="1"/>
              <a:t>кВ</a:t>
            </a:r>
            <a:r>
              <a:rPr lang="ru-RU" b="1" i="1" dirty="0"/>
              <a:t> заводского изготовления, поставляемый комплектными </a:t>
            </a:r>
            <a:r>
              <a:rPr lang="ru-RU" b="1" i="1" dirty="0" smtClean="0"/>
              <a:t>секциями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ru-RU" dirty="0" err="1"/>
              <a:t>Шинопроводы</a:t>
            </a:r>
            <a:r>
              <a:rPr lang="ru-RU" dirty="0"/>
              <a:t> различных серий и типов комплектуются из отдельных секций различной конфигурации и назначения.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Секции </a:t>
            </a:r>
            <a:r>
              <a:rPr lang="ru-RU" dirty="0"/>
              <a:t>могут быть прямые, угловые, гибкие, вводные, </a:t>
            </a:r>
            <a:r>
              <a:rPr lang="ru-RU" dirty="0" err="1"/>
              <a:t>ответвительные</a:t>
            </a:r>
            <a:r>
              <a:rPr lang="ru-RU" dirty="0"/>
              <a:t>, компенсационные, переходные, подгоночные.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Длины </a:t>
            </a:r>
            <a:r>
              <a:rPr lang="ru-RU" dirty="0"/>
              <a:t>секций унифицированы и кратны 770 мм.</a:t>
            </a:r>
          </a:p>
        </p:txBody>
      </p:sp>
    </p:spTree>
    <p:extLst>
      <p:ext uri="{BB962C8B-B14F-4D97-AF65-F5344CB8AC3E}">
        <p14:creationId xmlns:p14="http://schemas.microsoft.com/office/powerpoint/2010/main" val="406926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70609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>ОСНОВНЫЕ ЭЛЕМЕНТЫ РАСПРЕДЕЛИТЕЛЬНЫХ ШИНОПРОВОДОВ</a:t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endParaRPr lang="ru-RU" sz="3000" b="1" dirty="0">
              <a:solidFill>
                <a:srgbClr val="C0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2261695"/>
            <a:ext cx="282892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7069"/>
            <a:ext cx="2959103" cy="198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05" y="2468950"/>
            <a:ext cx="3411692" cy="222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4826675"/>
            <a:ext cx="849694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                а                                                  </a:t>
            </a:r>
            <a:r>
              <a:rPr lang="ru-RU" sz="2200" dirty="0"/>
              <a:t>б </a:t>
            </a:r>
            <a:r>
              <a:rPr lang="ru-RU" sz="2200" dirty="0" smtClean="0"/>
              <a:t>                                             в </a:t>
            </a:r>
          </a:p>
          <a:p>
            <a:pPr algn="ctr"/>
            <a:r>
              <a:rPr lang="ru-RU" sz="2200" dirty="0" smtClean="0"/>
              <a:t>Секции </a:t>
            </a:r>
            <a:r>
              <a:rPr lang="ru-RU" sz="2200" dirty="0" err="1"/>
              <a:t>шинопровода</a:t>
            </a:r>
            <a:r>
              <a:rPr lang="ru-RU" sz="2200" dirty="0"/>
              <a:t>: </a:t>
            </a:r>
            <a:endParaRPr lang="ru-RU" sz="2200" dirty="0" smtClean="0"/>
          </a:p>
          <a:p>
            <a:pPr algn="ctr"/>
            <a:r>
              <a:rPr lang="ru-RU" sz="2200" dirty="0" smtClean="0"/>
              <a:t>а </a:t>
            </a:r>
            <a:r>
              <a:rPr lang="ru-RU" sz="2200" dirty="0"/>
              <a:t>– прямая; б – прямая подгоночная; в – угловая горизонтальная</a:t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892487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70609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>ОСНОВНЫЕ ЭЛЕМЕНТЫ РАСПРЕДЕЛИТЕЛЬНЫХ ШИНОПРОВОДОВ</a:t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endParaRPr lang="ru-RU" sz="3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/>
              <a:t>Z-образные секции — для обхода линией различных препятствий; </a:t>
            </a:r>
            <a:endParaRPr lang="ru-RU" dirty="0" smtClean="0"/>
          </a:p>
          <a:p>
            <a:pPr algn="just"/>
            <a:r>
              <a:rPr lang="ru-RU" dirty="0" smtClean="0"/>
              <a:t>вводные </a:t>
            </a:r>
            <a:r>
              <a:rPr lang="ru-RU" dirty="0"/>
              <a:t>секции или вводные коробки с коммутационной, защитной и коммутационной аппаратурой или без нее — для подвода питания к </a:t>
            </a:r>
            <a:r>
              <a:rPr lang="ru-RU" dirty="0" err="1"/>
              <a:t>шинопроводам</a:t>
            </a:r>
            <a:r>
              <a:rPr lang="ru-RU" dirty="0"/>
              <a:t> кабелем, проводами или магистральным </a:t>
            </a:r>
            <a:r>
              <a:rPr lang="ru-RU" dirty="0" err="1"/>
              <a:t>шинопроводом</a:t>
            </a:r>
            <a:r>
              <a:rPr lang="ru-RU" dirty="0"/>
              <a:t>; </a:t>
            </a:r>
            <a:endParaRPr lang="ru-RU" dirty="0" smtClean="0"/>
          </a:p>
          <a:p>
            <a:pPr algn="just"/>
            <a:r>
              <a:rPr lang="ru-RU" dirty="0" smtClean="0"/>
              <a:t>переходные </a:t>
            </a:r>
            <a:r>
              <a:rPr lang="ru-RU" dirty="0"/>
              <a:t>секции или устройства — для соединения двух </a:t>
            </a:r>
            <a:r>
              <a:rPr lang="ru-RU" dirty="0" err="1"/>
              <a:t>шинопроводов</a:t>
            </a:r>
            <a:r>
              <a:rPr lang="ru-RU" dirty="0"/>
              <a:t> на различные номинальные токи или </a:t>
            </a:r>
            <a:r>
              <a:rPr lang="ru-RU" dirty="0" err="1"/>
              <a:t>шинопроводов</a:t>
            </a:r>
            <a:r>
              <a:rPr lang="ru-RU" dirty="0"/>
              <a:t> разных конструкций; </a:t>
            </a:r>
            <a:endParaRPr lang="ru-RU" dirty="0" smtClean="0"/>
          </a:p>
          <a:p>
            <a:pPr algn="just"/>
            <a:r>
              <a:rPr lang="ru-RU" dirty="0" err="1" smtClean="0"/>
              <a:t>ответвительные</a:t>
            </a:r>
            <a:r>
              <a:rPr lang="ru-RU" dirty="0" smtClean="0"/>
              <a:t> </a:t>
            </a:r>
            <a:r>
              <a:rPr lang="ru-RU" dirty="0"/>
              <a:t>устройства (коробки, </a:t>
            </a:r>
            <a:r>
              <a:rPr lang="ru-RU" dirty="0" err="1"/>
              <a:t>штепсели</a:t>
            </a:r>
            <a:r>
              <a:rPr lang="ru-RU" dirty="0"/>
              <a:t>) — для разъемного присоединения приемников электрической энергии. Коробки выпускаются с разъединителем, с разъединителем и с предохранителями или автоматическим выключателем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805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70609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>ОСНОВНЫЕ ЭЛЕМЕНТЫ РАСПРЕДЕЛИТЕЛЬНЫХ ШИНОПРОВОДОВ</a:t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endParaRPr lang="ru-RU" sz="30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Z-образная горизонтальная секция шинопрово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0" y="1418827"/>
            <a:ext cx="257175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254" y="1647428"/>
            <a:ext cx="299085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89201"/>
            <a:ext cx="3441228" cy="222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95536" y="4826675"/>
            <a:ext cx="849694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                а                                                  </a:t>
            </a:r>
            <a:r>
              <a:rPr lang="ru-RU" sz="2200" dirty="0"/>
              <a:t>б </a:t>
            </a:r>
            <a:r>
              <a:rPr lang="ru-RU" sz="2200" dirty="0" smtClean="0"/>
              <a:t>                                             в </a:t>
            </a:r>
          </a:p>
          <a:p>
            <a:pPr algn="ctr"/>
            <a:r>
              <a:rPr lang="ru-RU" sz="2200" dirty="0"/>
              <a:t>Элементы </a:t>
            </a:r>
            <a:r>
              <a:rPr lang="ru-RU" sz="2200" dirty="0" err="1"/>
              <a:t>шинопровода</a:t>
            </a:r>
            <a:r>
              <a:rPr lang="ru-RU" sz="2200" dirty="0"/>
              <a:t>: </a:t>
            </a:r>
            <a:endParaRPr lang="ru-RU" sz="2200" dirty="0" smtClean="0"/>
          </a:p>
          <a:p>
            <a:pPr algn="ctr"/>
            <a:r>
              <a:rPr lang="ru-RU" sz="2200" dirty="0" smtClean="0"/>
              <a:t>а </a:t>
            </a:r>
            <a:r>
              <a:rPr lang="ru-RU" sz="2200" dirty="0"/>
              <a:t>– Z-образная горизонтальная секция; б – Z-образная вертикальная секция с изменением направления трассы; в – </a:t>
            </a:r>
            <a:r>
              <a:rPr lang="ru-RU" sz="2200" dirty="0" err="1"/>
              <a:t>ответвительная</a:t>
            </a:r>
            <a:r>
              <a:rPr lang="ru-RU" sz="2200" dirty="0"/>
              <a:t> коробка</a:t>
            </a:r>
          </a:p>
          <a:p>
            <a:pPr algn="ctr"/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0200031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70609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>ОСНОВНЫЕ ЭЛЕМЕНТЫ РАСПРЕДЕЛИТЕЛЬНЫХ ШИНОПРОВОДОВ</a:t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endParaRPr lang="ru-RU" sz="3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присоединительные фланцы — для сочленения оболочек </a:t>
            </a:r>
            <a:r>
              <a:rPr lang="ru-RU" dirty="0" err="1"/>
              <a:t>шинопроводов</a:t>
            </a:r>
            <a:r>
              <a:rPr lang="ru-RU" dirty="0"/>
              <a:t> с оболочками щитов или шкафов; </a:t>
            </a:r>
            <a:endParaRPr lang="ru-RU" dirty="0" smtClean="0"/>
          </a:p>
          <a:p>
            <a:pPr algn="just"/>
            <a:r>
              <a:rPr lang="ru-RU" dirty="0" smtClean="0"/>
              <a:t>торцовые </a:t>
            </a:r>
            <a:r>
              <a:rPr lang="ru-RU" dirty="0"/>
              <a:t>крышки (заглушки) — для закрытия торцов крайних секций </a:t>
            </a:r>
            <a:r>
              <a:rPr lang="ru-RU" dirty="0" err="1"/>
              <a:t>шинопровода</a:t>
            </a:r>
            <a:r>
              <a:rPr lang="ru-RU" dirty="0"/>
              <a:t>; </a:t>
            </a:r>
            <a:endParaRPr lang="ru-RU" dirty="0" smtClean="0"/>
          </a:p>
          <a:p>
            <a:pPr algn="just"/>
            <a:r>
              <a:rPr lang="ru-RU" dirty="0" smtClean="0"/>
              <a:t>устройства </a:t>
            </a:r>
            <a:r>
              <a:rPr lang="ru-RU" dirty="0"/>
              <a:t>для крепления </a:t>
            </a:r>
            <a:r>
              <a:rPr lang="ru-RU" dirty="0" err="1"/>
              <a:t>шинопроводов</a:t>
            </a:r>
            <a:r>
              <a:rPr lang="ru-RU" dirty="0"/>
              <a:t> к элементам строительных конструкций зданий и сооружений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6365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70609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>ОСНОВНЫЕ ЭЛЕМЕНТЫ МАГИСТРАЛЬНЫХ</a:t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>ШИНОПРОВОДОВ</a:t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endParaRPr lang="ru-RU" sz="3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/>
              <a:t>прямые секции — для прямолинейных участков линий; </a:t>
            </a:r>
            <a:endParaRPr lang="ru-RU" dirty="0" smtClean="0"/>
          </a:p>
          <a:p>
            <a:pPr algn="just"/>
            <a:r>
              <a:rPr lang="ru-RU" dirty="0" smtClean="0"/>
              <a:t>угловые </a:t>
            </a:r>
            <a:r>
              <a:rPr lang="ru-RU" dirty="0"/>
              <a:t>секции — для поворотов линий на 90° в горизонтальной и вертикальной плоскостях</a:t>
            </a:r>
            <a:r>
              <a:rPr lang="ru-RU" dirty="0" smtClean="0"/>
              <a:t>;</a:t>
            </a:r>
          </a:p>
          <a:p>
            <a:pPr algn="just"/>
            <a:r>
              <a:rPr lang="ru-RU" dirty="0" smtClean="0"/>
              <a:t>тройниковые </a:t>
            </a:r>
            <a:r>
              <a:rPr lang="ru-RU" dirty="0"/>
              <a:t>(Т-образные) секции — для разветвления в трех направлениях под углом 90° в горизонтальной и вертикальной плоскостях</a:t>
            </a:r>
            <a:r>
              <a:rPr lang="ru-RU" dirty="0" smtClean="0"/>
              <a:t>;</a:t>
            </a:r>
          </a:p>
          <a:p>
            <a:pPr algn="just"/>
            <a:r>
              <a:rPr lang="ru-RU" dirty="0" smtClean="0"/>
              <a:t>подгоночные </a:t>
            </a:r>
            <a:r>
              <a:rPr lang="ru-RU" dirty="0"/>
              <a:t>секции — для подгонки линии </a:t>
            </a:r>
            <a:r>
              <a:rPr lang="ru-RU" dirty="0" err="1"/>
              <a:t>шинопроводов</a:t>
            </a:r>
            <a:r>
              <a:rPr lang="ru-RU" dirty="0"/>
              <a:t> до необходимой длины</a:t>
            </a:r>
            <a:r>
              <a:rPr lang="ru-RU" dirty="0" smtClean="0"/>
              <a:t>;</a:t>
            </a:r>
          </a:p>
          <a:p>
            <a:pPr algn="just"/>
            <a:r>
              <a:rPr lang="ru-RU" dirty="0" smtClean="0"/>
              <a:t>разделительные </a:t>
            </a:r>
            <a:r>
              <a:rPr lang="ru-RU" dirty="0"/>
              <a:t>секции с разъединителем — для секционирования магистральных линий </a:t>
            </a:r>
            <a:r>
              <a:rPr lang="ru-RU" dirty="0" err="1"/>
              <a:t>шинопроводов</a:t>
            </a:r>
            <a:r>
              <a:rPr lang="ru-RU" dirty="0" smtClean="0"/>
              <a:t>;</a:t>
            </a:r>
          </a:p>
          <a:p>
            <a:pPr algn="just"/>
            <a:r>
              <a:rPr lang="ru-RU" dirty="0" smtClean="0"/>
              <a:t>компенсационные </a:t>
            </a:r>
            <a:r>
              <a:rPr lang="ru-RU" dirty="0"/>
              <a:t>секции — для компенсации температурных изменений длины линии </a:t>
            </a:r>
            <a:r>
              <a:rPr lang="ru-RU" dirty="0" err="1" smtClean="0"/>
              <a:t>шинопроводов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5066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904" y="1910150"/>
            <a:ext cx="3210764" cy="25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70609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>ОСНОВНЫЕ ЭЛЕМЕНТЫ МАГИСТРАЛЬНЫХ</a:t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>ШИНОПРОВОДОВ</a:t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endParaRPr lang="ru-RU" sz="3000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30289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68" y="1908871"/>
            <a:ext cx="3154368" cy="231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5536" y="4826675"/>
            <a:ext cx="849694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                а                                                  </a:t>
            </a:r>
            <a:r>
              <a:rPr lang="ru-RU" sz="2200" dirty="0"/>
              <a:t>б </a:t>
            </a:r>
            <a:r>
              <a:rPr lang="ru-RU" sz="2200" dirty="0" smtClean="0"/>
              <a:t>                                             в </a:t>
            </a:r>
          </a:p>
          <a:p>
            <a:pPr algn="ctr"/>
            <a:r>
              <a:rPr lang="ru-RU" sz="2200" dirty="0"/>
              <a:t>Секции </a:t>
            </a:r>
            <a:r>
              <a:rPr lang="ru-RU" sz="2200" dirty="0" err="1"/>
              <a:t>шинопровода</a:t>
            </a:r>
            <a:r>
              <a:rPr lang="ru-RU" sz="2200" dirty="0"/>
              <a:t>: </a:t>
            </a:r>
            <a:endParaRPr lang="ru-RU" sz="2200" dirty="0" smtClean="0"/>
          </a:p>
          <a:p>
            <a:pPr algn="ctr"/>
            <a:r>
              <a:rPr lang="ru-RU" sz="2200" dirty="0" smtClean="0"/>
              <a:t>а </a:t>
            </a:r>
            <a:r>
              <a:rPr lang="ru-RU" sz="2200" dirty="0"/>
              <a:t>– тройниковая вертикальная; б – разделительная; </a:t>
            </a:r>
            <a:endParaRPr lang="ru-RU" sz="2200" dirty="0" smtClean="0"/>
          </a:p>
          <a:p>
            <a:pPr algn="ctr"/>
            <a:r>
              <a:rPr lang="ru-RU" sz="2200" dirty="0" smtClean="0"/>
              <a:t>в </a:t>
            </a:r>
            <a:r>
              <a:rPr lang="ru-RU" sz="2200" dirty="0"/>
              <a:t>– компенсационная</a:t>
            </a:r>
          </a:p>
          <a:p>
            <a:pPr algn="ctr"/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1043623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70609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>ОСНОВНЫЕ ЭЛЕМЕНТЫ МАГИСТРАЛЬНЫХ</a:t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>ШИНОПРОВОДОВ</a:t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endParaRPr lang="ru-RU" sz="3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925144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/>
              <a:t>переходные секции — для соединения </a:t>
            </a:r>
            <a:r>
              <a:rPr lang="ru-RU" dirty="0" err="1"/>
              <a:t>шинопроводов</a:t>
            </a:r>
            <a:r>
              <a:rPr lang="ru-RU" dirty="0"/>
              <a:t> на разные номинальные токи; </a:t>
            </a:r>
            <a:endParaRPr lang="ru-RU" dirty="0" smtClean="0"/>
          </a:p>
          <a:p>
            <a:pPr algn="just"/>
            <a:r>
              <a:rPr lang="ru-RU" dirty="0" err="1" smtClean="0"/>
              <a:t>ответвительные</a:t>
            </a:r>
            <a:r>
              <a:rPr lang="ru-RU" dirty="0" smtClean="0"/>
              <a:t> </a:t>
            </a:r>
            <a:r>
              <a:rPr lang="ru-RU" dirty="0"/>
              <a:t>устройства (секции, коробки) — для неразборного, разборного или разъемного присоединения распределительных пунктов, распределительных </a:t>
            </a:r>
            <a:r>
              <a:rPr lang="ru-RU" dirty="0" err="1"/>
              <a:t>шинопроводов</a:t>
            </a:r>
            <a:r>
              <a:rPr lang="ru-RU" dirty="0"/>
              <a:t> или приемников электрической энергии. Коробки выпускаются с разъединителем, с разъединителем и предохранителями или с автоматическим </a:t>
            </a:r>
            <a:r>
              <a:rPr lang="ru-RU" dirty="0" smtClean="0"/>
              <a:t>выключателем; секции </a:t>
            </a:r>
            <a:r>
              <a:rPr lang="ru-RU" dirty="0"/>
              <a:t>могут выпускаться без указанных аппаратов</a:t>
            </a:r>
            <a:r>
              <a:rPr lang="ru-RU" dirty="0" smtClean="0"/>
              <a:t>;</a:t>
            </a:r>
          </a:p>
          <a:p>
            <a:pPr algn="just"/>
            <a:r>
              <a:rPr lang="ru-RU" dirty="0" smtClean="0"/>
              <a:t>присоединительные </a:t>
            </a:r>
            <a:r>
              <a:rPr lang="ru-RU" dirty="0"/>
              <a:t>секции — для присоединения </a:t>
            </a:r>
            <a:r>
              <a:rPr lang="ru-RU" dirty="0" err="1"/>
              <a:t>шинопроводов</a:t>
            </a:r>
            <a:r>
              <a:rPr lang="ru-RU" dirty="0"/>
              <a:t> к комплектным трансформаторным подстанциям; </a:t>
            </a:r>
            <a:endParaRPr lang="ru-RU" dirty="0" smtClean="0"/>
          </a:p>
          <a:p>
            <a:pPr algn="just"/>
            <a:r>
              <a:rPr lang="ru-RU" dirty="0" smtClean="0"/>
              <a:t>проходные </a:t>
            </a:r>
            <a:r>
              <a:rPr lang="ru-RU" dirty="0"/>
              <a:t>секции — для прохода через стены и перекрытия</a:t>
            </a:r>
            <a:r>
              <a:rPr lang="ru-RU" dirty="0" smtClean="0"/>
              <a:t>;</a:t>
            </a:r>
          </a:p>
          <a:p>
            <a:pPr algn="just"/>
            <a:r>
              <a:rPr lang="ru-RU" dirty="0" smtClean="0"/>
              <a:t>устройства </a:t>
            </a:r>
            <a:r>
              <a:rPr lang="ru-RU" dirty="0"/>
              <a:t>для крепления </a:t>
            </a:r>
            <a:r>
              <a:rPr lang="ru-RU" dirty="0" err="1"/>
              <a:t>шинопроводов</a:t>
            </a:r>
            <a:r>
              <a:rPr lang="ru-RU" dirty="0"/>
              <a:t> к элементам строительных конструкций зданий и сооружений; </a:t>
            </a:r>
            <a:endParaRPr lang="ru-RU" dirty="0" smtClean="0"/>
          </a:p>
          <a:p>
            <a:pPr algn="just"/>
            <a:r>
              <a:rPr lang="ru-RU" dirty="0" smtClean="0"/>
              <a:t>крышки </a:t>
            </a:r>
            <a:r>
              <a:rPr lang="ru-RU" dirty="0"/>
              <a:t>(заглушки) торцовые и угловые для закрытия торцов концевых секций </a:t>
            </a:r>
            <a:r>
              <a:rPr lang="ru-RU" dirty="0" err="1"/>
              <a:t>шинопровода</a:t>
            </a:r>
            <a:r>
              <a:rPr lang="ru-RU" dirty="0"/>
              <a:t> и углов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47013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70609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>ОСНОВНЫЕ ЭЛЕМЕНТЫ МАГИСТРАЛЬНЫХ</a:t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>ШИНОПРОВОДОВ</a:t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endParaRPr lang="ru-RU" sz="30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3922" y="3980980"/>
            <a:ext cx="849694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prstClr val="black"/>
                </a:solidFill>
              </a:rPr>
              <a:t>                а                                                  </a:t>
            </a:r>
            <a:r>
              <a:rPr lang="ru-RU" sz="2200" dirty="0">
                <a:solidFill>
                  <a:prstClr val="black"/>
                </a:solidFill>
              </a:rPr>
              <a:t>б </a:t>
            </a:r>
            <a:r>
              <a:rPr lang="ru-RU" sz="2200" dirty="0" smtClean="0">
                <a:solidFill>
                  <a:prstClr val="black"/>
                </a:solidFill>
              </a:rPr>
              <a:t>                                             в </a:t>
            </a:r>
          </a:p>
          <a:p>
            <a:pPr algn="ctr"/>
            <a:r>
              <a:rPr lang="ru-RU" sz="2200" dirty="0">
                <a:solidFill>
                  <a:prstClr val="black"/>
                </a:solidFill>
              </a:rPr>
              <a:t>Элементы </a:t>
            </a:r>
            <a:r>
              <a:rPr lang="ru-RU" sz="2200" dirty="0" err="1">
                <a:solidFill>
                  <a:prstClr val="black"/>
                </a:solidFill>
              </a:rPr>
              <a:t>шинопровода</a:t>
            </a:r>
            <a:r>
              <a:rPr lang="ru-RU" sz="2200" dirty="0">
                <a:solidFill>
                  <a:prstClr val="black"/>
                </a:solidFill>
              </a:rPr>
              <a:t>: </a:t>
            </a:r>
            <a:endParaRPr lang="ru-RU" sz="2200" dirty="0" smtClean="0">
              <a:solidFill>
                <a:prstClr val="black"/>
              </a:solidFill>
            </a:endParaRPr>
          </a:p>
          <a:p>
            <a:pPr algn="ctr"/>
            <a:r>
              <a:rPr lang="ru-RU" sz="2200" dirty="0" smtClean="0">
                <a:solidFill>
                  <a:prstClr val="black"/>
                </a:solidFill>
              </a:rPr>
              <a:t>а </a:t>
            </a:r>
            <a:r>
              <a:rPr lang="ru-RU" sz="2200" dirty="0">
                <a:solidFill>
                  <a:prstClr val="black"/>
                </a:solidFill>
              </a:rPr>
              <a:t>– присоединительная секция; б – торцевая заглушка; в – корпус стыкового соединения</a:t>
            </a:r>
          </a:p>
          <a:p>
            <a:pPr algn="ctr"/>
            <a:endParaRPr lang="ru-RU" sz="2200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" y="1484784"/>
            <a:ext cx="24003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25186"/>
            <a:ext cx="2983945" cy="182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070" y="1513950"/>
            <a:ext cx="3062463" cy="196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5517232"/>
            <a:ext cx="83013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Из отдельных секций и элементов собирается трасса </a:t>
            </a:r>
            <a:r>
              <a:rPr lang="ru-RU" sz="2200" dirty="0" err="1" smtClean="0"/>
              <a:t>шинопровода</a:t>
            </a:r>
            <a:r>
              <a:rPr lang="ru-RU" sz="2200" dirty="0" smtClean="0"/>
              <a:t>.</a:t>
            </a:r>
            <a:endParaRPr lang="ru-RU" sz="2200" dirty="0"/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2040359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9564"/>
            <a:ext cx="1008112" cy="6467788"/>
          </a:xfrm>
        </p:spPr>
        <p:txBody>
          <a:bodyPr vert="vert270"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>ПРИМЕР ТРАССЫ МАГИСТРАЛЬНОГО ШИНОПРОВОДА</a:t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endParaRPr lang="ru-RU" sz="3000" b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632"/>
            <a:ext cx="4355381" cy="654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84168" y="836712"/>
            <a:ext cx="291581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Трасса магистрального </a:t>
            </a:r>
            <a:r>
              <a:rPr lang="ru-RU" b="1" dirty="0" err="1"/>
              <a:t>шинопровода</a:t>
            </a:r>
            <a:r>
              <a:rPr lang="ru-RU" b="1" dirty="0"/>
              <a:t>: </a:t>
            </a:r>
            <a:endParaRPr lang="ru-RU" b="1" dirty="0" smtClean="0"/>
          </a:p>
          <a:p>
            <a:r>
              <a:rPr lang="ru-RU" dirty="0" smtClean="0"/>
              <a:t>1 </a:t>
            </a:r>
            <a:r>
              <a:rPr lang="ru-RU" dirty="0"/>
              <a:t>- короб, для дополнительной защиты </a:t>
            </a:r>
            <a:r>
              <a:rPr lang="ru-RU" dirty="0" err="1"/>
              <a:t>шинопровода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2 </a:t>
            </a:r>
            <a:r>
              <a:rPr lang="ru-RU" dirty="0"/>
              <a:t>- стыковочный блок; </a:t>
            </a:r>
            <a:endParaRPr lang="ru-RU" dirty="0" smtClean="0"/>
          </a:p>
          <a:p>
            <a:r>
              <a:rPr lang="ru-RU" dirty="0" smtClean="0"/>
              <a:t>3 </a:t>
            </a:r>
            <a:r>
              <a:rPr lang="ru-RU" dirty="0"/>
              <a:t>- Z-образная секция; </a:t>
            </a:r>
            <a:endParaRPr lang="ru-RU" dirty="0" smtClean="0"/>
          </a:p>
          <a:p>
            <a:r>
              <a:rPr lang="ru-RU" dirty="0" smtClean="0"/>
              <a:t>4 </a:t>
            </a:r>
            <a:r>
              <a:rPr lang="ru-RU" dirty="0"/>
              <a:t>- тройниковая секция; </a:t>
            </a:r>
            <a:endParaRPr lang="ru-RU" dirty="0" smtClean="0"/>
          </a:p>
          <a:p>
            <a:r>
              <a:rPr lang="ru-RU" dirty="0" smtClean="0"/>
              <a:t>5 </a:t>
            </a:r>
            <a:r>
              <a:rPr lang="ru-RU" dirty="0"/>
              <a:t>- прямая секция; </a:t>
            </a:r>
            <a:endParaRPr lang="ru-RU" dirty="0" smtClean="0"/>
          </a:p>
          <a:p>
            <a:r>
              <a:rPr lang="ru-RU" dirty="0" smtClean="0"/>
              <a:t>6 </a:t>
            </a:r>
            <a:r>
              <a:rPr lang="ru-RU" dirty="0"/>
              <a:t>- </a:t>
            </a:r>
            <a:r>
              <a:rPr lang="ru-RU" dirty="0" smtClean="0"/>
              <a:t>присоединительная </a:t>
            </a:r>
            <a:r>
              <a:rPr lang="ru-RU" dirty="0"/>
              <a:t>секция; </a:t>
            </a:r>
            <a:endParaRPr lang="ru-RU" dirty="0" smtClean="0"/>
          </a:p>
          <a:p>
            <a:r>
              <a:rPr lang="ru-RU" dirty="0" smtClean="0"/>
              <a:t>7 </a:t>
            </a:r>
            <a:r>
              <a:rPr lang="ru-RU" dirty="0"/>
              <a:t>- Z-образная секция с изменением направления трассы; </a:t>
            </a:r>
            <a:endParaRPr lang="ru-RU" dirty="0" smtClean="0"/>
          </a:p>
          <a:p>
            <a:r>
              <a:rPr lang="ru-RU" dirty="0" smtClean="0"/>
              <a:t>8 </a:t>
            </a:r>
            <a:r>
              <a:rPr lang="ru-RU" dirty="0"/>
              <a:t>- подвес; </a:t>
            </a:r>
            <a:endParaRPr lang="ru-RU" dirty="0" smtClean="0"/>
          </a:p>
          <a:p>
            <a:r>
              <a:rPr lang="ru-RU" dirty="0" smtClean="0"/>
              <a:t>9 </a:t>
            </a:r>
            <a:r>
              <a:rPr lang="ru-RU" dirty="0"/>
              <a:t>- трансформатор; </a:t>
            </a:r>
            <a:endParaRPr lang="ru-RU" dirty="0" smtClean="0"/>
          </a:p>
          <a:p>
            <a:r>
              <a:rPr lang="ru-RU" dirty="0" smtClean="0"/>
              <a:t>10 </a:t>
            </a:r>
            <a:r>
              <a:rPr lang="ru-RU" dirty="0"/>
              <a:t>- </a:t>
            </a:r>
            <a:r>
              <a:rPr lang="ru-RU" dirty="0" err="1"/>
              <a:t>распредустройство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11 </a:t>
            </a:r>
            <a:r>
              <a:rPr lang="ru-RU" dirty="0"/>
              <a:t>- проходная </a:t>
            </a:r>
            <a:r>
              <a:rPr lang="ru-RU" dirty="0" smtClean="0"/>
              <a:t>секция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25891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161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МОНТАЖ ШИНОПРОВОДОВ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395536" y="2960948"/>
            <a:ext cx="3816424" cy="2088232"/>
          </a:xfrm>
          <a:prstGeom prst="wedgeRectCallout">
            <a:avLst>
              <a:gd name="adj1" fmla="val 34347"/>
              <a:gd name="adj2" fmla="val -1372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prstClr val="white"/>
                </a:solidFill>
              </a:rPr>
              <a:t>ПОДГОТОВИТЕЛЬНЫЕ РАБОТЫ</a:t>
            </a:r>
          </a:p>
          <a:p>
            <a:pPr algn="ctr"/>
            <a:endParaRPr lang="ru-RU" sz="2200" b="1" dirty="0">
              <a:solidFill>
                <a:prstClr val="white"/>
              </a:solidFill>
            </a:endParaRP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4908911" y="2960948"/>
            <a:ext cx="3816424" cy="2088232"/>
          </a:xfrm>
          <a:prstGeom prst="wedgeRectCallout">
            <a:avLst>
              <a:gd name="adj1" fmla="val -54230"/>
              <a:gd name="adj2" fmla="val -13852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prstClr val="white"/>
                </a:solidFill>
              </a:rPr>
              <a:t>МОНТАЖНЫЕ РАБОТЫ</a:t>
            </a:r>
          </a:p>
          <a:p>
            <a:pPr algn="ctr"/>
            <a:endParaRPr lang="ru-RU" sz="2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112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640960" cy="4525963"/>
          </a:xfrm>
        </p:spPr>
        <p:txBody>
          <a:bodyPr>
            <a:noAutofit/>
          </a:bodyPr>
          <a:lstStyle/>
          <a:p>
            <a:pPr algn="just"/>
            <a:r>
              <a:rPr lang="ru-RU" sz="1400" dirty="0"/>
              <a:t>По конструктивному исполнению </a:t>
            </a:r>
            <a:r>
              <a:rPr lang="ru-RU" sz="1400" dirty="0" err="1"/>
              <a:t>шинопроводы</a:t>
            </a:r>
            <a:r>
              <a:rPr lang="ru-RU" sz="1400" dirty="0"/>
              <a:t> могут быть </a:t>
            </a:r>
            <a:r>
              <a:rPr lang="ru-RU" sz="1400" b="1" i="1" dirty="0"/>
              <a:t>открытыми, защищенными и закрытыми.</a:t>
            </a:r>
          </a:p>
          <a:p>
            <a:pPr algn="just"/>
            <a:r>
              <a:rPr lang="ru-RU" sz="1400" dirty="0" smtClean="0"/>
              <a:t>Открытые </a:t>
            </a:r>
            <a:r>
              <a:rPr lang="ru-RU" sz="1400" dirty="0" err="1"/>
              <a:t>шинопроводы</a:t>
            </a:r>
            <a:r>
              <a:rPr lang="ru-RU" sz="1400" dirty="0"/>
              <a:t> применяют для магистральных сетей в помещениях с нормальной средой. К </a:t>
            </a:r>
            <a:r>
              <a:rPr lang="ru-RU" sz="1400" dirty="0" err="1"/>
              <a:t>шинопроводам</a:t>
            </a:r>
            <a:r>
              <a:rPr lang="ru-RU" sz="1400" dirty="0"/>
              <a:t> открытого типа относятся шинные магистрали и открытые крановые троллеи.</a:t>
            </a:r>
          </a:p>
          <a:p>
            <a:pPr algn="just"/>
            <a:r>
              <a:rPr lang="ru-RU" sz="1400" dirty="0" smtClean="0"/>
              <a:t>Их </a:t>
            </a:r>
            <a:r>
              <a:rPr lang="ru-RU" sz="1400" dirty="0"/>
              <a:t>выполняют алюминиевыми шинами, прокладываемыми по изоляторам, прикрепленным к фермам и колоннам цеха, при этом должны соблюдаться нормы минимальных высот и наименьших расстоянии до трубопроводов и технологического оборудования. В производственных помещениях </a:t>
            </a:r>
            <a:r>
              <a:rPr lang="ru-RU" sz="1400" dirty="0" err="1"/>
              <a:t>шинопроводы</a:t>
            </a:r>
            <a:r>
              <a:rPr lang="ru-RU" sz="1400" dirty="0"/>
              <a:t> прокладывают на высоте не менее 3,5 м от уровня пола и не менее 2,5 м от настила мостового крана. Проход открытых </a:t>
            </a:r>
            <a:r>
              <a:rPr lang="ru-RU" sz="1400" dirty="0" err="1"/>
              <a:t>шинопроводов</a:t>
            </a:r>
            <a:r>
              <a:rPr lang="ru-RU" sz="1400" dirty="0"/>
              <a:t> через перекрытия, стены и перегородки выполняют в проемах или изоляционных плитах. В местах, опасных по условиям возможности прикосновения, открытые </a:t>
            </a:r>
            <a:r>
              <a:rPr lang="ru-RU" sz="1400" dirty="0" err="1"/>
              <a:t>шинопроводы</a:t>
            </a:r>
            <a:r>
              <a:rPr lang="ru-RU" sz="1400" dirty="0"/>
              <a:t> закрывают металлическими сетками или коробами.</a:t>
            </a:r>
          </a:p>
          <a:p>
            <a:pPr algn="just"/>
            <a:r>
              <a:rPr lang="ru-RU" sz="1400" dirty="0" smtClean="0"/>
              <a:t>Защищенные </a:t>
            </a:r>
            <a:r>
              <a:rPr lang="ru-RU" sz="1400" dirty="0"/>
              <a:t>и закрытые </a:t>
            </a:r>
            <a:r>
              <a:rPr lang="ru-RU" sz="1400" dirty="0" err="1"/>
              <a:t>шинопроводы</a:t>
            </a:r>
            <a:r>
              <a:rPr lang="ru-RU" sz="1400" dirty="0"/>
              <a:t> являются основным видом сетей , применяемых для внутрицехового распределения электроэнергии.</a:t>
            </a:r>
          </a:p>
          <a:p>
            <a:pPr algn="just"/>
            <a:r>
              <a:rPr lang="ru-RU" sz="1400" dirty="0" smtClean="0"/>
              <a:t>У </a:t>
            </a:r>
            <a:r>
              <a:rPr lang="ru-RU" sz="1400" dirty="0"/>
              <a:t>защищенных </a:t>
            </a:r>
            <a:r>
              <a:rPr lang="ru-RU" sz="1400" dirty="0" err="1"/>
              <a:t>шинопроводов</a:t>
            </a:r>
            <a:r>
              <a:rPr lang="ru-RU" sz="1400" dirty="0"/>
              <a:t> шины ограждены сеткой, коробом из перфорированных листов и т. п., предотвращающими случайное прикосновение к шинам и попадание на них посторонних предметов. У закрытых </a:t>
            </a:r>
            <a:r>
              <a:rPr lang="ru-RU" sz="1400" dirty="0" err="1"/>
              <a:t>шинопроводов</a:t>
            </a:r>
            <a:r>
              <a:rPr lang="ru-RU" sz="1400" dirty="0"/>
              <a:t> шины закрыты сплошным коробом.</a:t>
            </a:r>
          </a:p>
          <a:p>
            <a:pPr algn="just"/>
            <a:r>
              <a:rPr lang="ru-RU" sz="1400" dirty="0" err="1" smtClean="0"/>
              <a:t>Шинопроводы</a:t>
            </a:r>
            <a:r>
              <a:rPr lang="ru-RU" sz="1400" dirty="0" smtClean="0"/>
              <a:t> </a:t>
            </a:r>
            <a:r>
              <a:rPr lang="ru-RU" sz="1400" dirty="0"/>
              <a:t>в защищенном исполнении устанавливают на высоте не менее 2,5 м от пола. Закрытые </a:t>
            </a:r>
            <a:r>
              <a:rPr lang="ru-RU" sz="1400" dirty="0" err="1"/>
              <a:t>шинопроводы</a:t>
            </a:r>
            <a:r>
              <a:rPr lang="ru-RU" sz="1400" dirty="0"/>
              <a:t> устанавливают на любой высоте. Это представляет большие удобства при монтаже цеховых электросетей, так как </a:t>
            </a:r>
            <a:r>
              <a:rPr lang="ru-RU" sz="1400" dirty="0" err="1"/>
              <a:t>шинопровод</a:t>
            </a:r>
            <a:r>
              <a:rPr lang="ru-RU" sz="1400" dirty="0"/>
              <a:t> можно прокладывать вдоль линии станков на высоте 0,5 - 1 м. Это уменьшает длину ответвлений от </a:t>
            </a:r>
            <a:r>
              <a:rPr lang="ru-RU" sz="1400" dirty="0" err="1"/>
              <a:t>шинопровода</a:t>
            </a:r>
            <a:r>
              <a:rPr lang="ru-RU" sz="1400" dirty="0"/>
              <a:t> к станку</a:t>
            </a:r>
            <a:r>
              <a:rPr lang="ru-RU" sz="1400" dirty="0" smtClean="0"/>
              <a:t>. Сборки </a:t>
            </a:r>
            <a:r>
              <a:rPr lang="ru-RU" sz="1400" dirty="0"/>
              <a:t>из секций закрытых </a:t>
            </a:r>
            <a:r>
              <a:rPr lang="ru-RU" sz="1400" dirty="0" err="1"/>
              <a:t>шинопроводов</a:t>
            </a:r>
            <a:r>
              <a:rPr lang="ru-RU" sz="1400" dirty="0"/>
              <a:t> в производственных и общественных помещениях устанавливаются на высоте не менее 2,5 м, в электротехнических помещениях (подстанциях, </a:t>
            </a:r>
            <a:r>
              <a:rPr lang="ru-RU" sz="1400" dirty="0" err="1"/>
              <a:t>электрощитовых</a:t>
            </a:r>
            <a:r>
              <a:rPr lang="ru-RU" sz="1400" dirty="0"/>
              <a:t>) это расстояние не нормируется. Расстояние между </a:t>
            </a:r>
            <a:r>
              <a:rPr lang="ru-RU" sz="1400" dirty="0" err="1"/>
              <a:t>шинопроводами</a:t>
            </a:r>
            <a:r>
              <a:rPr lang="ru-RU" sz="1400" dirty="0"/>
              <a:t> и параллельными им трубопроводами должно быть не менее 500 мм и не менее 100 мм при пересечении трубопроводом </a:t>
            </a:r>
            <a:r>
              <a:rPr lang="ru-RU" sz="1400" dirty="0" err="1"/>
              <a:t>шинопровода</a:t>
            </a:r>
            <a:r>
              <a:rPr lang="ru-RU" sz="1400" dirty="0"/>
              <a:t>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b="1" dirty="0" smtClean="0">
                <a:solidFill>
                  <a:srgbClr val="C00000"/>
                </a:solidFill>
              </a:rPr>
              <a:t>ШИНОПРОВОДЫ </a:t>
            </a:r>
            <a:endParaRPr lang="ru-RU" sz="3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9649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Составьте технологическую последовательность монтажа </a:t>
            </a:r>
            <a:r>
              <a:rPr lang="ru-RU" dirty="0" err="1" smtClean="0"/>
              <a:t>шинопровода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00628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161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МОНТАЖ ШИНОПРОВОДОВ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2776"/>
            <a:ext cx="874846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Первый этап следует начинать с разметки осей и мест установки крепежных конструкций на объекте монтажа. Выбор типа крепежных конструкций определяется способом прокладки </a:t>
            </a:r>
            <a:r>
              <a:rPr lang="ru-RU" sz="2000" dirty="0" err="1"/>
              <a:t>шинопровода</a:t>
            </a:r>
            <a:r>
              <a:rPr lang="ru-RU" sz="2000" dirty="0"/>
              <a:t>. Так при прокладке </a:t>
            </a:r>
            <a:r>
              <a:rPr lang="ru-RU" sz="2000" dirty="0" err="1"/>
              <a:t>шинопровода</a:t>
            </a:r>
            <a:r>
              <a:rPr lang="ru-RU" sz="2000" dirty="0"/>
              <a:t> вдоль стен используются настенные кронштейны, при прокладке по колоннам кронштейны совместно с подвесами, при прокладке над полом – напольные стойки или подвесы и т.д. В процессе подготовительных работ выполняют заготовку блоков </a:t>
            </a:r>
            <a:r>
              <a:rPr lang="ru-RU" sz="2000" dirty="0" err="1"/>
              <a:t>шинопровода</a:t>
            </a:r>
            <a:r>
              <a:rPr lang="ru-RU" sz="2000" dirty="0"/>
              <a:t>, а также нетиповых крепежных и других изделий в мастерских электромонтажных заготовок, подготавливают необходимые для монтажа </a:t>
            </a:r>
            <a:r>
              <a:rPr lang="ru-RU" sz="2000" dirty="0" err="1"/>
              <a:t>шинопровода</a:t>
            </a:r>
            <a:r>
              <a:rPr lang="ru-RU" sz="2000" dirty="0"/>
              <a:t> механизмы и приспособления. Магистральные </a:t>
            </a:r>
            <a:r>
              <a:rPr lang="ru-RU" sz="2000" dirty="0" err="1"/>
              <a:t>шинопроводы</a:t>
            </a:r>
            <a:r>
              <a:rPr lang="ru-RU" sz="2000" dirty="0"/>
              <a:t> обычно комплектуют в блоки длиной до 12 м, секции распределительных </a:t>
            </a:r>
            <a:r>
              <a:rPr lang="ru-RU" sz="2000" dirty="0" err="1"/>
              <a:t>шинопроводов</a:t>
            </a:r>
            <a:r>
              <a:rPr lang="ru-RU" sz="2000" dirty="0"/>
              <a:t> обычно соединяют в блоки на объекте монтажа. В комплект поставки современных типов </a:t>
            </a:r>
            <a:r>
              <a:rPr lang="ru-RU" sz="2000" dirty="0" err="1"/>
              <a:t>шинопроводов</a:t>
            </a:r>
            <a:r>
              <a:rPr lang="ru-RU" sz="2000" dirty="0"/>
              <a:t> входит весь необходимый перечень крепежных и иных изделий необходимых для его монтажа, что позволяет свести к минимуму или вообще отказаться от первого этапа монтажа – подготовительных работ в мастерских электромонтажных заготовок.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71647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161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МОНТАЖ ШИНОПРОВОДОВ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268760"/>
            <a:ext cx="856895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Второй этап – монтаж </a:t>
            </a:r>
            <a:r>
              <a:rPr lang="ru-RU" sz="2200" dirty="0" err="1"/>
              <a:t>шинопроводов</a:t>
            </a:r>
            <a:r>
              <a:rPr lang="ru-RU" sz="2200" dirty="0"/>
              <a:t>, включает следующие основные операции</a:t>
            </a:r>
            <a:r>
              <a:rPr lang="ru-RU" sz="2200" dirty="0" smtClean="0"/>
              <a:t>: </a:t>
            </a:r>
            <a:r>
              <a:rPr lang="ru-RU" sz="2200" dirty="0" err="1" smtClean="0"/>
              <a:t>репление</a:t>
            </a:r>
            <a:r>
              <a:rPr lang="ru-RU" sz="2200" dirty="0" smtClean="0"/>
              <a:t> </a:t>
            </a:r>
            <a:r>
              <a:rPr lang="ru-RU" sz="2200" dirty="0"/>
              <a:t>по трассе опорных конструкций (кронштейнов, стоек, подвесов и т.д.). Расстояние по горизонтали между крепежными конструкциями для магистральных </a:t>
            </a:r>
            <a:r>
              <a:rPr lang="ru-RU" sz="2200" dirty="0" err="1"/>
              <a:t>шинопроводов</a:t>
            </a:r>
            <a:r>
              <a:rPr lang="ru-RU" sz="2200" dirty="0"/>
              <a:t>, как правило, не превышает 3 м, а расстояния между точками крепления вертикальных участков – 4 м</a:t>
            </a:r>
            <a:r>
              <a:rPr lang="ru-RU" sz="2200" dirty="0" smtClean="0"/>
              <a:t>; сборку </a:t>
            </a:r>
            <a:r>
              <a:rPr lang="ru-RU" sz="2200" dirty="0"/>
              <a:t>секций </a:t>
            </a:r>
            <a:r>
              <a:rPr lang="ru-RU" sz="2200" dirty="0" err="1"/>
              <a:t>шинопровода</a:t>
            </a:r>
            <a:r>
              <a:rPr lang="ru-RU" sz="2200" dirty="0"/>
              <a:t> в блоки – если местные условия позволяют монтаж блоками. Монтаж </a:t>
            </a:r>
            <a:r>
              <a:rPr lang="ru-RU" sz="2200" dirty="0" err="1"/>
              <a:t>шинопровода</a:t>
            </a:r>
            <a:r>
              <a:rPr lang="ru-RU" sz="2200" dirty="0"/>
              <a:t> блоками является более производительным. Распределительные </a:t>
            </a:r>
            <a:r>
              <a:rPr lang="ru-RU" sz="2200" dirty="0" err="1"/>
              <a:t>шинопроводы</a:t>
            </a:r>
            <a:r>
              <a:rPr lang="ru-RU" sz="2200" dirty="0"/>
              <a:t> комплектуют в блоки длиной до 30 м (10 секций), а троллейные – в блоки длиной 9-12 м (3-4 секции</a:t>
            </a:r>
            <a:r>
              <a:rPr lang="ru-RU" sz="2200" dirty="0" smtClean="0"/>
              <a:t>); подъем </a:t>
            </a:r>
            <a:r>
              <a:rPr lang="ru-RU" sz="2200" dirty="0"/>
              <a:t>и закрепление блоков секций на опорных конструкциях. Для подъема секций </a:t>
            </a:r>
            <a:r>
              <a:rPr lang="ru-RU" sz="2200" dirty="0" err="1"/>
              <a:t>шинопровода</a:t>
            </a:r>
            <a:r>
              <a:rPr lang="ru-RU" sz="2200" dirty="0"/>
              <a:t> на крепежные конструкции применяют: мостовые или автомобильные краны, лебедки, гидравлические платформы или подъемники. </a:t>
            </a:r>
          </a:p>
        </p:txBody>
      </p:sp>
    </p:spTree>
    <p:extLst>
      <p:ext uri="{BB962C8B-B14F-4D97-AF65-F5344CB8AC3E}">
        <p14:creationId xmlns:p14="http://schemas.microsoft.com/office/powerpoint/2010/main" val="37428769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70609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>КРОНШТЕЙНЫ ДЛЯ КРЕПЛЕНИЯ ШИНОПРОВОДА К ПОТОЛКУ</a:t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endParaRPr lang="ru-RU" sz="3000" b="1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89" y="1628800"/>
            <a:ext cx="3711474" cy="3814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06474"/>
            <a:ext cx="3140215" cy="390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4562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161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МОНТАЖ ШИНОПРОВОДОВ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392744"/>
            <a:ext cx="813690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solidFill>
                  <a:prstClr val="black"/>
                </a:solidFill>
              </a:rPr>
              <a:t>Монтаж </a:t>
            </a:r>
            <a:r>
              <a:rPr lang="ru-RU" sz="2200" dirty="0">
                <a:solidFill>
                  <a:prstClr val="black"/>
                </a:solidFill>
              </a:rPr>
              <a:t>начинают со сложных узлов – с вертикальных участков или присоединительных секций на подходах к КТП. Монтаж вертикальных участков начинают с нижней угловой секции и затем наращивают </a:t>
            </a:r>
            <a:r>
              <a:rPr lang="ru-RU" sz="2200" dirty="0" err="1">
                <a:solidFill>
                  <a:prstClr val="black"/>
                </a:solidFill>
              </a:rPr>
              <a:t>шинопровод</a:t>
            </a:r>
            <a:r>
              <a:rPr lang="ru-RU" sz="2200" dirty="0">
                <a:solidFill>
                  <a:prstClr val="black"/>
                </a:solidFill>
              </a:rPr>
              <a:t> вверх до отметки верхнего горизонтального участка. Горизонтальные прямые участки </a:t>
            </a:r>
            <a:r>
              <a:rPr lang="ru-RU" sz="2200" dirty="0" err="1">
                <a:solidFill>
                  <a:prstClr val="black"/>
                </a:solidFill>
              </a:rPr>
              <a:t>шинопровода</a:t>
            </a:r>
            <a:r>
              <a:rPr lang="ru-RU" sz="2200" dirty="0">
                <a:solidFill>
                  <a:prstClr val="black"/>
                </a:solidFill>
              </a:rPr>
              <a:t>, секции с компенсатором и подгоночные секции монтируют в последнюю очередь. Для удобства съема крышек (деталей кожуха), а также для обеспечения охлаждения </a:t>
            </a:r>
            <a:r>
              <a:rPr lang="ru-RU" sz="2200" dirty="0" err="1">
                <a:solidFill>
                  <a:prstClr val="black"/>
                </a:solidFill>
              </a:rPr>
              <a:t>шинопровод</a:t>
            </a:r>
            <a:r>
              <a:rPr lang="ru-RU" sz="2200" dirty="0">
                <a:solidFill>
                  <a:prstClr val="black"/>
                </a:solidFill>
              </a:rPr>
              <a:t> следует устанавливать с зазором 50 мм от стен или других строительных конструкций здания;</a:t>
            </a:r>
          </a:p>
          <a:p>
            <a:pPr algn="just"/>
            <a:r>
              <a:rPr lang="ru-RU" sz="2200" dirty="0">
                <a:solidFill>
                  <a:prstClr val="black"/>
                </a:solidFill>
              </a:rPr>
              <a:t>соединение блоков секций между собой. В современных типах </a:t>
            </a:r>
            <a:r>
              <a:rPr lang="ru-RU" sz="2200" dirty="0" err="1">
                <a:solidFill>
                  <a:prstClr val="black"/>
                </a:solidFill>
              </a:rPr>
              <a:t>шинопроводов</a:t>
            </a:r>
            <a:r>
              <a:rPr lang="ru-RU" sz="2200" dirty="0">
                <a:solidFill>
                  <a:prstClr val="black"/>
                </a:solidFill>
              </a:rPr>
              <a:t> для соединения секций между собой часто используются специальные стыковочные блоки, что облегчает монтажные работы. Кроме этого, соединение шин разных секций может выполняться с помощью болтового соединения;</a:t>
            </a:r>
          </a:p>
        </p:txBody>
      </p:sp>
    </p:spTree>
    <p:extLst>
      <p:ext uri="{BB962C8B-B14F-4D97-AF65-F5344CB8AC3E}">
        <p14:creationId xmlns:p14="http://schemas.microsoft.com/office/powerpoint/2010/main" val="15691843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51" y="1366045"/>
            <a:ext cx="3714432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70609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>СТЫКОВОЧНЫЙ БЛОК, ДЛЯ СОЕДИНЕНИЯ СЕКЦИЙ ШИНОПРОВОДА</a:t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endParaRPr lang="ru-RU" sz="30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0690" y="4750421"/>
            <a:ext cx="84969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prstClr val="black"/>
                </a:solidFill>
              </a:rPr>
              <a:t>         </a:t>
            </a:r>
            <a:endParaRPr lang="ru-RU" sz="2200" dirty="0">
              <a:solidFill>
                <a:prstClr val="black"/>
              </a:solidFill>
            </a:endParaRPr>
          </a:p>
          <a:p>
            <a:endParaRPr lang="ru-RU" sz="2200" dirty="0">
              <a:solidFill>
                <a:prstClr val="black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788" y="2060848"/>
            <a:ext cx="293792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4562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161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МОНТАЖ ШИНОПРОВОДОВ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392744"/>
            <a:ext cx="813690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solidFill>
                  <a:prstClr val="black"/>
                </a:solidFill>
              </a:rPr>
              <a:t>присоединение потребителей к </a:t>
            </a:r>
            <a:r>
              <a:rPr lang="ru-RU" sz="2200" dirty="0" err="1">
                <a:solidFill>
                  <a:prstClr val="black"/>
                </a:solidFill>
              </a:rPr>
              <a:t>шинопроводу</a:t>
            </a:r>
            <a:r>
              <a:rPr lang="ru-RU" sz="2200" dirty="0">
                <a:solidFill>
                  <a:prstClr val="black"/>
                </a:solidFill>
              </a:rPr>
              <a:t>. </a:t>
            </a:r>
            <a:r>
              <a:rPr lang="ru-RU" sz="2200" dirty="0" err="1">
                <a:solidFill>
                  <a:prstClr val="black"/>
                </a:solidFill>
              </a:rPr>
              <a:t>Электроприемники</a:t>
            </a:r>
            <a:r>
              <a:rPr lang="ru-RU" sz="2200" dirty="0">
                <a:solidFill>
                  <a:prstClr val="black"/>
                </a:solidFill>
              </a:rPr>
              <a:t> присоединяют к </a:t>
            </a:r>
            <a:r>
              <a:rPr lang="ru-RU" sz="2200" dirty="0" err="1">
                <a:solidFill>
                  <a:prstClr val="black"/>
                </a:solidFill>
              </a:rPr>
              <a:t>шинопроводу</a:t>
            </a:r>
            <a:r>
              <a:rPr lang="ru-RU" sz="2200" dirty="0">
                <a:solidFill>
                  <a:prstClr val="black"/>
                </a:solidFill>
              </a:rPr>
              <a:t> с помощью </a:t>
            </a:r>
            <a:r>
              <a:rPr lang="ru-RU" sz="2200" dirty="0" err="1">
                <a:solidFill>
                  <a:prstClr val="black"/>
                </a:solidFill>
              </a:rPr>
              <a:t>ответвительных</a:t>
            </a:r>
            <a:r>
              <a:rPr lang="ru-RU" sz="2200" dirty="0">
                <a:solidFill>
                  <a:prstClr val="black"/>
                </a:solidFill>
              </a:rPr>
              <a:t> коробок. </a:t>
            </a:r>
            <a:r>
              <a:rPr lang="ru-RU" sz="2200" dirty="0" err="1">
                <a:solidFill>
                  <a:prstClr val="black"/>
                </a:solidFill>
              </a:rPr>
              <a:t>Ответвительную</a:t>
            </a:r>
            <a:r>
              <a:rPr lang="ru-RU" sz="2200" dirty="0">
                <a:solidFill>
                  <a:prstClr val="black"/>
                </a:solidFill>
              </a:rPr>
              <a:t> коробку вставляют через штепсельное окно, при этом </a:t>
            </a:r>
            <a:r>
              <a:rPr lang="ru-RU" sz="2200" dirty="0" err="1">
                <a:solidFill>
                  <a:prstClr val="black"/>
                </a:solidFill>
              </a:rPr>
              <a:t>втычные</a:t>
            </a:r>
            <a:r>
              <a:rPr lang="ru-RU" sz="2200" dirty="0">
                <a:solidFill>
                  <a:prstClr val="black"/>
                </a:solidFill>
              </a:rPr>
              <a:t> контакты соединяют с шинами и коробка фиксируется на </a:t>
            </a:r>
            <a:r>
              <a:rPr lang="ru-RU" sz="2200" dirty="0" err="1">
                <a:solidFill>
                  <a:prstClr val="black"/>
                </a:solidFill>
              </a:rPr>
              <a:t>шинопроводе</a:t>
            </a:r>
            <a:r>
              <a:rPr lang="ru-RU" sz="2200" dirty="0">
                <a:solidFill>
                  <a:prstClr val="black"/>
                </a:solidFill>
              </a:rPr>
              <a:t>. Заглушки, закрывающие окна в местах установки коробок, предварительно снимают, а крепящие их винты используют для фиксации коробок на </a:t>
            </a:r>
            <a:r>
              <a:rPr lang="ru-RU" sz="2200" dirty="0" err="1">
                <a:solidFill>
                  <a:prstClr val="black"/>
                </a:solidFill>
              </a:rPr>
              <a:t>шинопроводе</a:t>
            </a:r>
            <a:r>
              <a:rPr lang="ru-RU" sz="2200" dirty="0" smtClean="0">
                <a:solidFill>
                  <a:prstClr val="black"/>
                </a:solidFill>
              </a:rPr>
              <a:t>.</a:t>
            </a:r>
            <a:endParaRPr lang="ru-RU" sz="2200" dirty="0"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89415"/>
            <a:ext cx="3492388" cy="260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23873"/>
            <a:ext cx="3446196" cy="257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7123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ПРИЕМО-СДАТОЧНЫЕ ИСПЫТАНИЯ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908720"/>
            <a:ext cx="885698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prstClr val="black"/>
                </a:solidFill>
              </a:rPr>
              <a:t>По окончании монтажа </a:t>
            </a:r>
            <a:r>
              <a:rPr lang="ru-RU" sz="2000" dirty="0" err="1">
                <a:solidFill>
                  <a:prstClr val="black"/>
                </a:solidFill>
              </a:rPr>
              <a:t>шинопровода</a:t>
            </a:r>
            <a:r>
              <a:rPr lang="ru-RU" sz="2000" dirty="0">
                <a:solidFill>
                  <a:prstClr val="black"/>
                </a:solidFill>
              </a:rPr>
              <a:t>, перед приемкой его в эксплуатацию, проводят контрольные испытания и проверки: </a:t>
            </a:r>
            <a:endParaRPr lang="ru-RU" sz="2000" dirty="0" smtClean="0">
              <a:solidFill>
                <a:prstClr val="black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</a:rPr>
              <a:t>испытание </a:t>
            </a:r>
            <a:r>
              <a:rPr lang="ru-RU" sz="2000" dirty="0">
                <a:solidFill>
                  <a:prstClr val="black"/>
                </a:solidFill>
              </a:rPr>
              <a:t>сопротивления изоляции шины по отношению к защитному кожуху – проводится для распределительных и осветительных </a:t>
            </a:r>
            <a:r>
              <a:rPr lang="ru-RU" sz="2000" dirty="0" err="1">
                <a:solidFill>
                  <a:prstClr val="black"/>
                </a:solidFill>
              </a:rPr>
              <a:t>шинопроводов</a:t>
            </a:r>
            <a:r>
              <a:rPr lang="ru-RU" sz="2000" dirty="0">
                <a:solidFill>
                  <a:prstClr val="black"/>
                </a:solidFill>
              </a:rPr>
              <a:t> с помощью мегомметра на 1 </a:t>
            </a:r>
            <a:r>
              <a:rPr lang="ru-RU" sz="2000" dirty="0" err="1">
                <a:solidFill>
                  <a:prstClr val="black"/>
                </a:solidFill>
              </a:rPr>
              <a:t>кВ.</a:t>
            </a:r>
            <a:r>
              <a:rPr lang="ru-RU" sz="2000" dirty="0">
                <a:solidFill>
                  <a:prstClr val="black"/>
                </a:solidFill>
              </a:rPr>
              <a:t> Сопротивление изоляции должно быть не менее 0,5 МОм; </a:t>
            </a:r>
            <a:endParaRPr lang="ru-RU" sz="2000" dirty="0" smtClean="0">
              <a:solidFill>
                <a:prstClr val="black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</a:rPr>
              <a:t>испытание </a:t>
            </a:r>
            <a:r>
              <a:rPr lang="ru-RU" sz="2000" dirty="0">
                <a:solidFill>
                  <a:prstClr val="black"/>
                </a:solidFill>
              </a:rPr>
              <a:t>изоляции повышенным напряжением 1 </a:t>
            </a:r>
            <a:r>
              <a:rPr lang="ru-RU" sz="2000" dirty="0" err="1">
                <a:solidFill>
                  <a:prstClr val="black"/>
                </a:solidFill>
              </a:rPr>
              <a:t>кВ</a:t>
            </a:r>
            <a:r>
              <a:rPr lang="ru-RU" sz="2000" dirty="0">
                <a:solidFill>
                  <a:prstClr val="black"/>
                </a:solidFill>
              </a:rPr>
              <a:t> промышленной частоты в течение 1 мин – проводится для магистральных </a:t>
            </a:r>
            <a:r>
              <a:rPr lang="ru-RU" sz="2000" dirty="0" err="1">
                <a:solidFill>
                  <a:prstClr val="black"/>
                </a:solidFill>
              </a:rPr>
              <a:t>шинопроводов</a:t>
            </a:r>
            <a:r>
              <a:rPr lang="ru-RU" sz="2000" dirty="0">
                <a:solidFill>
                  <a:prstClr val="black"/>
                </a:solidFill>
              </a:rPr>
              <a:t>. Это испытание можно заменить замером в течение 1 мин сопротивления изоляции (</a:t>
            </a:r>
            <a:r>
              <a:rPr lang="ru-RU" sz="2000" dirty="0" err="1">
                <a:solidFill>
                  <a:prstClr val="black"/>
                </a:solidFill>
              </a:rPr>
              <a:t>мегаомметром</a:t>
            </a:r>
            <a:r>
              <a:rPr lang="ru-RU" sz="2000" dirty="0">
                <a:solidFill>
                  <a:prstClr val="black"/>
                </a:solidFill>
              </a:rPr>
              <a:t> на 2,5 </a:t>
            </a:r>
            <a:r>
              <a:rPr lang="ru-RU" sz="2000" dirty="0" err="1">
                <a:solidFill>
                  <a:prstClr val="black"/>
                </a:solidFill>
              </a:rPr>
              <a:t>кВ</a:t>
            </a:r>
            <a:r>
              <a:rPr lang="ru-RU" sz="2000" dirty="0">
                <a:solidFill>
                  <a:prstClr val="black"/>
                </a:solidFill>
              </a:rPr>
              <a:t>). При этом если величина сопротивления изоляции окажется меньше 0,5 МОм, то испытание напряжением 1 </a:t>
            </a:r>
            <a:r>
              <a:rPr lang="ru-RU" sz="2000" dirty="0" err="1">
                <a:solidFill>
                  <a:prstClr val="black"/>
                </a:solidFill>
              </a:rPr>
              <a:t>кВ</a:t>
            </a:r>
            <a:r>
              <a:rPr lang="ru-RU" sz="2000" dirty="0">
                <a:solidFill>
                  <a:prstClr val="black"/>
                </a:solidFill>
              </a:rPr>
              <a:t> промышленной частоты является обязательным; </a:t>
            </a:r>
            <a:endParaRPr lang="ru-RU" sz="2000" dirty="0" smtClean="0">
              <a:solidFill>
                <a:prstClr val="black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</a:rPr>
              <a:t>проверку </a:t>
            </a:r>
            <a:r>
              <a:rPr lang="ru-RU" sz="2000" dirty="0">
                <a:solidFill>
                  <a:prstClr val="black"/>
                </a:solidFill>
              </a:rPr>
              <a:t>затяжки болтов в местах соединения шин; </a:t>
            </a:r>
            <a:endParaRPr lang="ru-RU" sz="2000" dirty="0" smtClean="0">
              <a:solidFill>
                <a:prstClr val="black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</a:rPr>
              <a:t>надежность </a:t>
            </a:r>
            <a:r>
              <a:rPr lang="ru-RU" sz="2000" dirty="0">
                <a:solidFill>
                  <a:prstClr val="black"/>
                </a:solidFill>
              </a:rPr>
              <a:t>крепления крепежных конструкций; </a:t>
            </a:r>
            <a:endParaRPr lang="ru-RU" sz="2000" dirty="0" smtClean="0">
              <a:solidFill>
                <a:prstClr val="black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</a:rPr>
              <a:t>правильность </a:t>
            </a:r>
            <a:r>
              <a:rPr lang="ru-RU" sz="2000" dirty="0" err="1">
                <a:solidFill>
                  <a:prstClr val="black"/>
                </a:solidFill>
              </a:rPr>
              <a:t>фазировки</a:t>
            </a:r>
            <a:r>
              <a:rPr lang="ru-RU" sz="2000" dirty="0">
                <a:solidFill>
                  <a:prstClr val="black"/>
                </a:solidFill>
              </a:rPr>
              <a:t>; </a:t>
            </a:r>
            <a:endParaRPr lang="ru-RU" sz="2000" dirty="0" smtClean="0">
              <a:solidFill>
                <a:prstClr val="black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</a:rPr>
              <a:t>надежность </a:t>
            </a:r>
            <a:r>
              <a:rPr lang="ru-RU" sz="2000" dirty="0">
                <a:solidFill>
                  <a:prstClr val="black"/>
                </a:solidFill>
              </a:rPr>
              <a:t>электрической связи заземленных элементов с общей сетью заземления; </a:t>
            </a:r>
            <a:endParaRPr lang="ru-RU" sz="2000" dirty="0" smtClean="0">
              <a:solidFill>
                <a:prstClr val="black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</a:rPr>
              <a:t>наличие </a:t>
            </a:r>
            <a:r>
              <a:rPr lang="ru-RU" sz="2000" dirty="0">
                <a:solidFill>
                  <a:prstClr val="black"/>
                </a:solidFill>
              </a:rPr>
              <a:t>крышек на не занятых коробками монтажных и штепсельных окнах, наличие торцевых крышек на концах </a:t>
            </a:r>
            <a:r>
              <a:rPr lang="ru-RU" sz="2000" dirty="0" err="1" smtClean="0">
                <a:solidFill>
                  <a:prstClr val="black"/>
                </a:solidFill>
              </a:rPr>
              <a:t>шинопровода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852936"/>
            <a:ext cx="5121539" cy="342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06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3400" b="1" dirty="0" smtClean="0">
                <a:solidFill>
                  <a:srgbClr val="C00000"/>
                </a:solidFill>
              </a:rPr>
              <a:t>ПРИМЕНЕНИЕ КАБЕЛЕЙ В ЦЕХОВЫХ ЭЛЕКТРИЧЕСКИХ СЕТЯХ</a:t>
            </a:r>
            <a:br>
              <a:rPr lang="ru-RU" sz="3400" b="1" dirty="0" smtClean="0">
                <a:solidFill>
                  <a:srgbClr val="C00000"/>
                </a:solidFill>
              </a:rPr>
            </a:br>
            <a:endParaRPr lang="ru-RU" sz="34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 smtClean="0"/>
              <a:t>Кабели </a:t>
            </a:r>
            <a:r>
              <a:rPr lang="ru-RU" dirty="0"/>
              <a:t>применяют в основном в радиальных сетях </a:t>
            </a:r>
            <a:r>
              <a:rPr lang="ru-RU" i="1" dirty="0"/>
              <a:t>для питания мощных сосредоточенных нагрузок или узлов нагрузок.</a:t>
            </a:r>
            <a:r>
              <a:rPr lang="ru-RU" dirty="0"/>
              <a:t> При прокладке кабелей внутри зданий их располагают открытым способом по стенам, колоннам, фермам и перекрытиям, в трубах, проложенных в полу и перекрытиях, каналах и блоках.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859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1484784"/>
            <a:ext cx="3394720" cy="1143000"/>
          </a:xfrm>
        </p:spPr>
        <p:txBody>
          <a:bodyPr>
            <a:noAutofit/>
          </a:bodyPr>
          <a:lstStyle/>
          <a:p>
            <a:r>
              <a:rPr lang="ru-RU" sz="3400" b="1" dirty="0" smtClean="0">
                <a:solidFill>
                  <a:srgbClr val="C00000"/>
                </a:solidFill>
              </a:rPr>
              <a:t>УСТРОЙСТВО КАБЕЛЬНОЙ ЛИНИИ В КАБЕЛЬНОМ КАНАЛЕ</a:t>
            </a:r>
            <a:endParaRPr lang="ru-RU" sz="3400" b="1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0062"/>
            <a:ext cx="4794169" cy="638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79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Заполните  таблицу: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2992753"/>
              </p:ext>
            </p:extLst>
          </p:nvPr>
        </p:nvGraphicFramePr>
        <p:xfrm>
          <a:off x="457200" y="1600200"/>
          <a:ext cx="8229600" cy="255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/>
                        <a:t>Шинопровод</a:t>
                      </a:r>
                      <a:r>
                        <a:rPr lang="ru-RU" sz="2000" dirty="0" smtClean="0"/>
                        <a:t>, маркировка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Назначение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Материал шин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Номинальные токи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987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0584"/>
            <a:ext cx="6480720" cy="380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467544" y="5229200"/>
            <a:ext cx="8503419" cy="1440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itchFamily="18" charset="2"/>
              <a:buNone/>
            </a:pPr>
            <a:r>
              <a:rPr lang="ru-RU" altLang="ru-RU" dirty="0" smtClean="0"/>
              <a:t> 1 - кабельные конструкции,</a:t>
            </a:r>
          </a:p>
          <a:p>
            <a:pPr>
              <a:buFont typeface="Wingdings 2" pitchFamily="18" charset="2"/>
              <a:buNone/>
            </a:pPr>
            <a:r>
              <a:rPr lang="ru-RU" altLang="ru-RU" dirty="0" smtClean="0"/>
              <a:t>2 - огнестойкая перегородка;     </a:t>
            </a:r>
          </a:p>
          <a:p>
            <a:pPr>
              <a:buFont typeface="Wingdings 2" pitchFamily="18" charset="2"/>
              <a:buNone/>
            </a:pPr>
            <a:r>
              <a:rPr lang="ru-RU" altLang="ru-RU" dirty="0" smtClean="0"/>
              <a:t>3,4 - силовые кабели напряжением  до 1 </a:t>
            </a:r>
            <a:r>
              <a:rPr lang="ru-RU" altLang="ru-RU" dirty="0" err="1" smtClean="0"/>
              <a:t>кВ</a:t>
            </a:r>
            <a:r>
              <a:rPr lang="ru-RU" altLang="ru-RU" dirty="0" smtClean="0"/>
              <a:t>; </a:t>
            </a:r>
          </a:p>
          <a:p>
            <a:pPr>
              <a:buFont typeface="Wingdings 2" pitchFamily="18" charset="2"/>
              <a:buNone/>
            </a:pPr>
            <a:r>
              <a:rPr lang="ru-RU" altLang="ru-RU" dirty="0" smtClean="0"/>
              <a:t>5  - контрольные кабели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400" b="1" dirty="0" smtClean="0">
                <a:solidFill>
                  <a:srgbClr val="C00000"/>
                </a:solidFill>
              </a:rPr>
              <a:t>РАЗМЕЩЕНИЕ  КАБЕЛЕЙ В КАБЕЛЬНЫХ КОНСТРУКЦИЯХ</a:t>
            </a:r>
            <a:endParaRPr lang="ru-RU" sz="3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59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752" y="1600200"/>
            <a:ext cx="603649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400" b="1" dirty="0" smtClean="0">
                <a:solidFill>
                  <a:srgbClr val="C00000"/>
                </a:solidFill>
              </a:rPr>
              <a:t>РАЗМЕЩЕНИЕ  КАБЕЛЕЙ В КАБЕЛЬНЫХ КОНСТРУКЦИЯХ</a:t>
            </a:r>
            <a:endParaRPr lang="ru-RU" sz="3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81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78098"/>
          </a:xfrm>
        </p:spPr>
        <p:txBody>
          <a:bodyPr>
            <a:normAutofit/>
          </a:bodyPr>
          <a:lstStyle/>
          <a:p>
            <a:r>
              <a:rPr lang="ru-RU" sz="3400" b="1" dirty="0" smtClean="0">
                <a:solidFill>
                  <a:srgbClr val="C00000"/>
                </a:solidFill>
              </a:rPr>
              <a:t>МАГИСТРАЛЬНЫЕ ШИНОПРОВОДЫ </a:t>
            </a:r>
            <a:endParaRPr lang="ru-RU" sz="34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2836912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i="1" dirty="0" smtClean="0"/>
              <a:t>- предназначены </a:t>
            </a:r>
            <a:r>
              <a:rPr lang="ru-RU" i="1" dirty="0"/>
              <a:t>для питания распределительных </a:t>
            </a:r>
            <a:r>
              <a:rPr lang="ru-RU" i="1" dirty="0" err="1"/>
              <a:t>шинопроводов</a:t>
            </a:r>
            <a:r>
              <a:rPr lang="ru-RU" i="1" dirty="0"/>
              <a:t> и пунктов, отдельных крупных </a:t>
            </a:r>
            <a:r>
              <a:rPr lang="ru-RU" i="1" dirty="0" err="1"/>
              <a:t>электроприемников</a:t>
            </a:r>
            <a:r>
              <a:rPr lang="ru-RU" i="1" dirty="0"/>
              <a:t>.</a:t>
            </a:r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ШМА - собраны </a:t>
            </a:r>
            <a:r>
              <a:rPr lang="ru-RU" dirty="0"/>
              <a:t>из алюминиевых прямоугольных изолированных шин, расположенных вертикально и зажатых внутри перфорированного кожуха со специальными изоляторами</a:t>
            </a:r>
            <a:r>
              <a:rPr lang="ru-RU" dirty="0" smtClean="0"/>
              <a:t>.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</a:rPr>
              <a:t>Номинальные токи 1600, 2500, 4000 А.</a:t>
            </a:r>
          </a:p>
          <a:p>
            <a:pPr algn="just"/>
            <a:r>
              <a:rPr lang="ru-RU" dirty="0" smtClean="0"/>
              <a:t>Число шин: три</a:t>
            </a:r>
            <a:r>
              <a:rPr lang="ru-RU" dirty="0"/>
              <a:t>, четыре, шесть (три спаренных). </a:t>
            </a:r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125144"/>
            <a:ext cx="52387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3682690"/>
            <a:ext cx="3482427" cy="261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6230"/>
            <a:ext cx="1967880" cy="196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24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3400" b="1" dirty="0" smtClean="0">
                <a:solidFill>
                  <a:srgbClr val="C00000"/>
                </a:solidFill>
              </a:rPr>
              <a:t>ПРИМЕНЕНИЕ ШИНОПРОВОДОВ</a:t>
            </a:r>
            <a:br>
              <a:rPr lang="ru-RU" sz="3400" b="1" dirty="0" smtClean="0">
                <a:solidFill>
                  <a:srgbClr val="C00000"/>
                </a:solidFill>
              </a:rPr>
            </a:br>
            <a:endParaRPr lang="ru-RU" sz="34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47502291"/>
              </p:ext>
            </p:extLst>
          </p:nvPr>
        </p:nvGraphicFramePr>
        <p:xfrm>
          <a:off x="539552" y="836712"/>
          <a:ext cx="82089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373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b="1" dirty="0" smtClean="0">
                <a:solidFill>
                  <a:srgbClr val="C00000"/>
                </a:solidFill>
              </a:rPr>
              <a:t>РАСПРЕДЕЛИТЕЛЬНЫЕ ШИНОПРОВОДЫ</a:t>
            </a:r>
            <a:endParaRPr lang="ru-RU" sz="34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291264" cy="4857403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ШРА </a:t>
            </a:r>
            <a:r>
              <a:rPr lang="ru-RU" dirty="0"/>
              <a:t>(с алюминиевыми шинами) и ШРМ (с медными шинами) </a:t>
            </a:r>
            <a:r>
              <a:rPr lang="ru-RU" i="1" dirty="0"/>
              <a:t>предназначены для передачи и распределения электроэнергии напряжением 0,38/0,22 </a:t>
            </a:r>
            <a:r>
              <a:rPr lang="ru-RU" i="1" dirty="0" err="1"/>
              <a:t>кВ</a:t>
            </a:r>
            <a:r>
              <a:rPr lang="ru-RU" i="1" dirty="0"/>
              <a:t> при возможности непосредственного присоединения к ним </a:t>
            </a:r>
            <a:r>
              <a:rPr lang="ru-RU" i="1" dirty="0" err="1" smtClean="0"/>
              <a:t>электроприемников</a:t>
            </a:r>
            <a:r>
              <a:rPr lang="ru-RU" dirty="0" smtClean="0"/>
              <a:t>. </a:t>
            </a:r>
          </a:p>
          <a:p>
            <a:pPr algn="just"/>
            <a:r>
              <a:rPr lang="ru-RU" dirty="0" smtClean="0"/>
              <a:t>Номинальные токи: </a:t>
            </a:r>
            <a:r>
              <a:rPr lang="ru-RU" dirty="0"/>
              <a:t>ШРА </a:t>
            </a:r>
            <a:r>
              <a:rPr lang="ru-RU" dirty="0" smtClean="0"/>
              <a:t>- </a:t>
            </a:r>
            <a:r>
              <a:rPr lang="ru-RU" dirty="0"/>
              <a:t>250, 400 и 630 А; ШРМ–100 и 250 А. </a:t>
            </a:r>
            <a:endParaRPr lang="ru-RU" dirty="0" smtClean="0"/>
          </a:p>
          <a:p>
            <a:pPr algn="just"/>
            <a:r>
              <a:rPr lang="ru-RU" dirty="0" smtClean="0"/>
              <a:t>Распределительные </a:t>
            </a:r>
            <a:r>
              <a:rPr lang="ru-RU" dirty="0" err="1"/>
              <a:t>шинопроводы</a:t>
            </a:r>
            <a:r>
              <a:rPr lang="ru-RU" dirty="0"/>
              <a:t> крепят так же, как и магистральные: на стойках, кронштейнах, подвесах</a:t>
            </a:r>
            <a:r>
              <a:rPr lang="ru-RU" dirty="0" smtClean="0"/>
              <a:t>.</a:t>
            </a:r>
          </a:p>
          <a:p>
            <a:pPr algn="just"/>
            <a:r>
              <a:rPr lang="ru-RU" dirty="0"/>
              <a:t>Присоединение ШРА к магистральному </a:t>
            </a:r>
            <a:r>
              <a:rPr lang="ru-RU" dirty="0" err="1"/>
              <a:t>шинопроводу</a:t>
            </a:r>
            <a:r>
              <a:rPr lang="ru-RU" dirty="0"/>
              <a:t> осуществляют кабельной перемычкой, соединяющей вводную коробку ШРА с </a:t>
            </a:r>
            <a:r>
              <a:rPr lang="ru-RU" dirty="0" err="1"/>
              <a:t>ответвительной</a:t>
            </a:r>
            <a:r>
              <a:rPr lang="ru-RU" dirty="0"/>
              <a:t> секцией ШМА. Вводная коробка ШРА может быть установлена на конце секции или в месте стыка двух секций.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880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3400" b="1" dirty="0" smtClean="0">
                <a:solidFill>
                  <a:srgbClr val="C00000"/>
                </a:solidFill>
              </a:rPr>
              <a:t>ЦЕХОВАЯ СЕТЬ, ВЫПОЛНЕННАЯ КОМПЛЕКТНЫМИ ШИНОПРОВОДАМИ</a:t>
            </a:r>
            <a:endParaRPr lang="ru-RU" sz="3400" b="1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940" y="1484784"/>
            <a:ext cx="4816484" cy="396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5661248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 — магистральный </a:t>
            </a:r>
            <a:r>
              <a:rPr lang="ru-RU" dirty="0" err="1" smtClean="0"/>
              <a:t>шинопровод</a:t>
            </a:r>
            <a:r>
              <a:rPr lang="ru-RU" dirty="0"/>
              <a:t>, 2 — распределительный </a:t>
            </a:r>
            <a:r>
              <a:rPr lang="ru-RU" dirty="0" err="1" smtClean="0"/>
              <a:t>шинопровод</a:t>
            </a:r>
            <a:r>
              <a:rPr lang="ru-RU" dirty="0"/>
              <a:t>, 3 — </a:t>
            </a:r>
            <a:r>
              <a:rPr lang="ru-RU" dirty="0" err="1"/>
              <a:t>ответвительная</a:t>
            </a:r>
            <a:r>
              <a:rPr lang="ru-RU" dirty="0"/>
              <a:t> секция магистрального </a:t>
            </a:r>
            <a:r>
              <a:rPr lang="ru-RU" dirty="0" err="1" smtClean="0"/>
              <a:t>шинопровода</a:t>
            </a:r>
            <a:r>
              <a:rPr lang="ru-RU" dirty="0"/>
              <a:t>, 4 — вводная коробка, 5 </a:t>
            </a:r>
            <a:r>
              <a:rPr lang="ru-RU" dirty="0" err="1" smtClean="0"/>
              <a:t>ответвительная</a:t>
            </a:r>
            <a:r>
              <a:rPr lang="ru-RU" dirty="0" smtClean="0"/>
              <a:t> </a:t>
            </a:r>
            <a:r>
              <a:rPr lang="ru-RU" dirty="0"/>
              <a:t>коробка</a:t>
            </a:r>
          </a:p>
        </p:txBody>
      </p:sp>
    </p:spTree>
    <p:extLst>
      <p:ext uri="{BB962C8B-B14F-4D97-AF65-F5344CB8AC3E}">
        <p14:creationId xmlns:p14="http://schemas.microsoft.com/office/powerpoint/2010/main" val="2086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2091</TotalTime>
  <Words>2322</Words>
  <Application>Microsoft Office PowerPoint</Application>
  <PresentationFormat>Экран (4:3)</PresentationFormat>
  <Paragraphs>185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Цеховые электрические сети</vt:lpstr>
      <vt:lpstr>КОНСТРУКТИВНОЕ ВЫПОЛНЕНИЕ ЦЕХОВЫХ СЕТЕЙ НАПРЯЖЕНИЕМ ДО 1 КВ </vt:lpstr>
      <vt:lpstr>ШИНОПРОВОДЫ </vt:lpstr>
      <vt:lpstr>ШИНОПРОВОДЫ </vt:lpstr>
      <vt:lpstr>Заполните  таблицу:</vt:lpstr>
      <vt:lpstr>МАГИСТРАЛЬНЫЕ ШИНОПРОВОДЫ </vt:lpstr>
      <vt:lpstr>ПРИМЕНЕНИЕ ШИНОПРОВОДОВ </vt:lpstr>
      <vt:lpstr>РАСПРЕДЕЛИТЕЛЬНЫЕ ШИНОПРОВОДЫ</vt:lpstr>
      <vt:lpstr>ЦЕХОВАЯ СЕТЬ, ВЫПОЛНЕННАЯ КОМПЛЕКТНЫМИ ШИНОПРОВОДАМИ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РАСПРЕДЕЛИТЕЛЬНЫЕ ШИНОПРОВОДЫ</vt:lpstr>
      <vt:lpstr>ОСВЕТИТЕЛЬНЫЕ ШИНОПРОВОДЫ </vt:lpstr>
      <vt:lpstr>Троллейные шинопроводы</vt:lpstr>
      <vt:lpstr>Троллейные шинопроводы</vt:lpstr>
      <vt:lpstr>СЕКЦИЯ ТРОЛЛЕЙНОГО ШИНОПРОВОДА</vt:lpstr>
      <vt:lpstr>ФРАГМЕНТ БЕСКОНТАКТНОЙ (ИНДУКТИВНОЙ) ПОДВЕСНОЙ ДОРОГИ</vt:lpstr>
      <vt:lpstr>НОМИНАЛЬНЫЕ ТОКИ ШИНОПРОВОДОВ И ТОКОСЪЕМНЫХ УСТРОЙСТВ</vt:lpstr>
      <vt:lpstr>ТОРЦЕВАЯ  ЧАСТЬ ПРЯМОЙ СЕКЦИИ ТРОЛЛЕЙНОГО ШИНОПРОВОДА</vt:lpstr>
      <vt:lpstr>УСТАНОВКА ТЕЛЕЖКИ  В ТРОЛЛЕЙНЫЙ ШИНОПРОВОД</vt:lpstr>
      <vt:lpstr>ОСНОВНЫЕ ЭЛЕМЕНТЫ ТРОЛЛЕЙНОГО ШИНОПРОВОДА</vt:lpstr>
      <vt:lpstr>КРИВОЛИНЕЙНЫЙ ТРОЛЛЕЙНЫЙ ШИНОПРОВОД</vt:lpstr>
      <vt:lpstr>КОМПЛЕКТНЫЕ ТРОЛЛЕЙНЫЕ ШИНОПРОВОДЫ  </vt:lpstr>
      <vt:lpstr>ТРОЛЛЕЙНЫЕ ШИНОПРОВОДЫ  </vt:lpstr>
      <vt:lpstr> КОНСТРУКЦИЯ ШИНОПРОВОДОВ  </vt:lpstr>
      <vt:lpstr> ОСНОВНЫЕ ЭЛЕМЕНТЫ РАСПРЕДЕЛИТЕЛЬНЫХ ШИНОПРОВОДОВ  </vt:lpstr>
      <vt:lpstr> ОСНОВНЫЕ ЭЛЕМЕНТЫ РАСПРЕДЕЛИТЕЛЬНЫХ ШИНОПРОВОДОВ  </vt:lpstr>
      <vt:lpstr> ОСНОВНЫЕ ЭЛЕМЕНТЫ РАСПРЕДЕЛИТЕЛЬНЫХ ШИНОПРОВОДОВ  </vt:lpstr>
      <vt:lpstr> ОСНОВНЫЕ ЭЛЕМЕНТЫ РАСПРЕДЕЛИТЕЛЬНЫХ ШИНОПРОВОДОВ  </vt:lpstr>
      <vt:lpstr> ОСНОВНЫЕ ЭЛЕМЕНТЫ РАСПРЕДЕЛИТЕЛЬНЫХ ШИНОПРОВОДОВ  </vt:lpstr>
      <vt:lpstr> ОСНОВНЫЕ ЭЛЕМЕНТЫ МАГИСТРАЛЬНЫХ ШИНОПРОВОДОВ  </vt:lpstr>
      <vt:lpstr> ОСНОВНЫЕ ЭЛЕМЕНТЫ МАГИСТРАЛЬНЫХ ШИНОПРОВОДОВ  </vt:lpstr>
      <vt:lpstr> ОСНОВНЫЕ ЭЛЕМЕНТЫ МАГИСТРАЛЬНЫХ ШИНОПРОВОДОВ  </vt:lpstr>
      <vt:lpstr> ОСНОВНЫЕ ЭЛЕМЕНТЫ МАГИСТРАЛЬНЫХ ШИНОПРОВОДОВ  </vt:lpstr>
      <vt:lpstr> ПРИМЕР ТРАССЫ МАГИСТРАЛЬНОГО ШИНОПРОВОДА  </vt:lpstr>
      <vt:lpstr>МОНТАЖ ШИНОПРОВОДОВ  </vt:lpstr>
      <vt:lpstr>Задание:</vt:lpstr>
      <vt:lpstr>МОНТАЖ ШИНОПРОВОДОВ  </vt:lpstr>
      <vt:lpstr>МОНТАЖ ШИНОПРОВОДОВ  </vt:lpstr>
      <vt:lpstr> КРОНШТЕЙНЫ ДЛЯ КРЕПЛЕНИЯ ШИНОПРОВОДА К ПОТОЛКУ   </vt:lpstr>
      <vt:lpstr>МОНТАЖ ШИНОПРОВОДОВ  </vt:lpstr>
      <vt:lpstr> СТЫКОВОЧНЫЙ БЛОК, ДЛЯ СОЕДИНЕНИЯ СЕКЦИЙ ШИНОПРОВОДА  </vt:lpstr>
      <vt:lpstr>МОНТАЖ ШИНОПРОВОДОВ  </vt:lpstr>
      <vt:lpstr>  ПРИЕМО-СДАТОЧНЫЕ ИСПЫТАНИЯ    </vt:lpstr>
      <vt:lpstr>ПРИМЕНЕНИЕ КАБЕЛЕЙ В ЦЕХОВЫХ ЭЛЕКТРИЧЕСКИХ СЕТЯХ </vt:lpstr>
      <vt:lpstr>УСТРОЙСТВО КАБЕЛЬНОЙ ЛИНИИ В КАБЕЛЬНОМ КАНАЛЕ</vt:lpstr>
      <vt:lpstr>РАЗМЕЩЕНИЕ  КАБЕЛЕЙ В КАБЕЛЬНЫХ КОНСТРУКЦИЯХ</vt:lpstr>
      <vt:lpstr>РАЗМЕЩЕНИЕ  КАБЕЛЕЙ В КАБЕЛЬНЫХ КОНСТРУКЦИЯХ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КУХОННЫЕ БЫТОВЫЕ  ЭЛЕКТРОПРИБОРЫ</dc:title>
  <dc:creator>Надежда</dc:creator>
  <cp:lastModifiedBy>Надежда</cp:lastModifiedBy>
  <cp:revision>163</cp:revision>
  <dcterms:created xsi:type="dcterms:W3CDTF">2019-02-06T15:23:46Z</dcterms:created>
  <dcterms:modified xsi:type="dcterms:W3CDTF">2020-09-14T16:51:21Z</dcterms:modified>
</cp:coreProperties>
</file>