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25" r:id="rId21"/>
    <p:sldId id="334" r:id="rId22"/>
    <p:sldId id="335" r:id="rId23"/>
    <p:sldId id="336" r:id="rId24"/>
    <p:sldId id="337" r:id="rId25"/>
    <p:sldId id="338" r:id="rId26"/>
    <p:sldId id="339" r:id="rId27"/>
    <p:sldId id="333" r:id="rId28"/>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55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вс 21.11.21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вс 21.11.21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вс 21.11.21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вс 21.11.21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вс 21.11.21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вс 21.11.21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вс 21.11.21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вс 21.11.21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вс 21.11.21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1124180" y="3099447"/>
            <a:ext cx="10336420" cy="1275429"/>
            <a:chOff x="972265" y="1842196"/>
            <a:chExt cx="7752315" cy="648863"/>
          </a:xfrm>
        </p:grpSpPr>
        <p:sp>
          <p:nvSpPr>
            <p:cNvPr id="14" name="Прямоугольник 13"/>
            <p:cNvSpPr/>
            <p:nvPr/>
          </p:nvSpPr>
          <p:spPr>
            <a:xfrm>
              <a:off x="972265" y="2099613"/>
              <a:ext cx="7752315" cy="391446"/>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«Основные параметры ДВС</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5</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2857" y="249370"/>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Крутящий момент увеличивается с ростом:</a:t>
            </a:r>
          </a:p>
          <a:p>
            <a:pPr marL="571500" lvl="0" indent="-5715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рабочего объема. Поэтому двигатели, которым необходим значительный крутящий момент, обладают большим объемом;</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C279A18-00BF-4911-9EBA-3C1CA5285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329" y="3861048"/>
            <a:ext cx="3809671" cy="2535163"/>
          </a:xfrm>
          <a:prstGeom prst="rect">
            <a:avLst/>
          </a:prstGeom>
          <a:ln>
            <a:noFill/>
          </a:ln>
          <a:effectLst>
            <a:softEdge rad="112500"/>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7480" y="227314"/>
            <a:ext cx="943494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давления горящих газов в цилиндрах, которое ограничено детонацией (взрывное горение </a:t>
            </a:r>
            <a:r>
              <a:rPr lang="ru-RU" sz="3600" dirty="0" err="1">
                <a:latin typeface="Times New Roman" panose="02020603050405020304" pitchFamily="18" charset="0"/>
                <a:cs typeface="Times New Roman" panose="02020603050405020304" pitchFamily="18" charset="0"/>
              </a:rPr>
              <a:t>бензо</a:t>
            </a:r>
            <a:r>
              <a:rPr lang="ru-RU" sz="3600" dirty="0">
                <a:latin typeface="Times New Roman" panose="02020603050405020304" pitchFamily="18" charset="0"/>
                <a:cs typeface="Times New Roman" panose="02020603050405020304" pitchFamily="18" charset="0"/>
              </a:rPr>
              <a:t>-воздушной смеси, сопровождаемое характерным звонким звуком. Ошибочно называется “стуком поршневых пальцев”) или ростом нагрузок в дизелях.</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009D420D-72DC-48D7-9A1B-1BB567731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3564145"/>
            <a:ext cx="4943872" cy="3293855"/>
          </a:xfrm>
          <a:prstGeom prst="rect">
            <a:avLst/>
          </a:prstGeom>
          <a:ln>
            <a:noFill/>
          </a:ln>
          <a:effectLst>
            <a:softEdge rad="112500"/>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6" y="421340"/>
            <a:ext cx="94505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t> </a:t>
            </a:r>
            <a:r>
              <a:rPr lang="ru-RU" sz="3600" b="1" i="1" u="sng" dirty="0">
                <a:latin typeface="Times New Roman" panose="02020603050405020304" pitchFamily="18" charset="0"/>
                <a:cs typeface="Times New Roman" panose="02020603050405020304" pitchFamily="18" charset="0"/>
              </a:rPr>
              <a:t>Мощность двигателя</a:t>
            </a:r>
            <a:r>
              <a:rPr lang="ru-RU" sz="3600" dirty="0">
                <a:latin typeface="Times New Roman" panose="02020603050405020304" pitchFamily="18" charset="0"/>
                <a:cs typeface="Times New Roman" panose="02020603050405020304" pitchFamily="18" charset="0"/>
              </a:rPr>
              <a:t> — величина, показывающая, какую работу он совершает в единицу времени, измеряется в кВт (ранее в лошадиных силах). Одна лошадиная сила (</a:t>
            </a:r>
            <a:r>
              <a:rPr lang="ru-RU" sz="3600" dirty="0" err="1">
                <a:latin typeface="Times New Roman" panose="02020603050405020304" pitchFamily="18" charset="0"/>
                <a:cs typeface="Times New Roman" panose="02020603050405020304" pitchFamily="18" charset="0"/>
              </a:rPr>
              <a:t>л.с</a:t>
            </a:r>
            <a:r>
              <a:rPr lang="ru-RU" sz="3600" dirty="0">
                <a:latin typeface="Times New Roman" panose="02020603050405020304" pitchFamily="18" charset="0"/>
                <a:cs typeface="Times New Roman" panose="02020603050405020304" pitchFamily="18" charset="0"/>
              </a:rPr>
              <a:t>.) приблизительно равняется 0,74 кВт. Мощность равна произведению крутящего момента на угловую скорость коленвала (число оборотов в минуту, умноженное на определенный коэффициент).</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348C1218-4BA6-4361-991B-B87D996EC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92" y="4826020"/>
            <a:ext cx="2567608" cy="2016446"/>
          </a:xfrm>
          <a:prstGeom prst="rect">
            <a:avLst/>
          </a:prstGeom>
          <a:ln>
            <a:noFill/>
          </a:ln>
          <a:effectLst>
            <a:softEdge rad="112500"/>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2151" y="260648"/>
            <a:ext cx="9505055" cy="3970318"/>
          </a:xfrm>
          <a:prstGeom prst="rect">
            <a:avLst/>
          </a:prstGeom>
          <a:noFill/>
        </p:spPr>
        <p:txBody>
          <a:bodyPr wrap="square" rtlCol="0">
            <a:spAutoFit/>
          </a:bodyPr>
          <a:lstStyle/>
          <a:p>
            <a:r>
              <a:rPr lang="ru-RU" sz="3600" dirty="0">
                <a:latin typeface="Times New Roman" panose="02020603050405020304" pitchFamily="18" charset="0"/>
                <a:cs typeface="Times New Roman" panose="02020603050405020304" pitchFamily="18" charset="0"/>
              </a:rPr>
              <a:t>	 Двигатели большей мощности производители получают увеличением:</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рабочего объема, что, в свою очередь, приводит к росту габаритов двигателя и ограничению допустимых максимальных оборотов из-за значительных сил инерции увеличившихся деталей;</a:t>
            </a:r>
            <a:endParaRPr lang="ru-RU" sz="60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32E1898A-9A75-4217-98C5-FEF6FA88A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505" y="4064915"/>
            <a:ext cx="5832647" cy="2817006"/>
          </a:xfrm>
          <a:prstGeom prst="rect">
            <a:avLst/>
          </a:prstGeom>
          <a:ln>
            <a:noFill/>
          </a:ln>
          <a:effectLst>
            <a:softEdge rad="112500"/>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7318" y="249370"/>
            <a:ext cx="870245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lvl="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 оборотов коленчатого вала , число которых ограничено инерционными силами и увеличением износа деталей. Высокооборотный двигатель одинаковой мощности (при прочих равных условиях — конструкции двигателя, технологии изготовления, применяемых материалах и т.д.) с низкооборотным обладает меньшим сроком службы, так как в среднем для одного и того же пробега его коленчатый вал будет совершать больше оборотов;</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26FA347-65EF-4DDB-B034-1DA07FE95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447" y="4365103"/>
            <a:ext cx="3346553" cy="2509915"/>
          </a:xfrm>
          <a:prstGeom prst="rect">
            <a:avLst/>
          </a:prstGeom>
          <a:ln>
            <a:noFill/>
          </a:ln>
          <a:effectLst>
            <a:softEdge rad="112500"/>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249370"/>
            <a:ext cx="809586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давления в цилиндре путем повышения степени сжатия либо наддувом воздуха посредством турбо- или механических нагнетателей. Для применения наддува степень сжатия вынужденно уменьшают для предотвращения детонации (у бензиновых двигателей) и снижения жесткости работы (повышенные нагрузки в </a:t>
            </a:r>
            <a:r>
              <a:rPr lang="ru-RU" sz="3200" dirty="0" err="1">
                <a:latin typeface="Times New Roman" panose="02020603050405020304" pitchFamily="18" charset="0"/>
                <a:cs typeface="Times New Roman" panose="02020603050405020304" pitchFamily="18" charset="0"/>
              </a:rPr>
              <a:t>цилиндро</a:t>
            </a:r>
            <a:r>
              <a:rPr lang="ru-RU" sz="3200" dirty="0">
                <a:latin typeface="Times New Roman" panose="02020603050405020304" pitchFamily="18" charset="0"/>
                <a:cs typeface="Times New Roman" panose="02020603050405020304" pitchFamily="18" charset="0"/>
              </a:rPr>
              <a:t>-поршневой группе дизеля, сопровождаемые чрезмерным шумом) (у дизелей). Наддув позволяет, например, сохранить мощность при меньшем рабочем объеме.</a:t>
            </a:r>
          </a:p>
          <a:p>
            <a:pPr algn="just"/>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E1DFBA96-BAA2-4058-98CD-6D10FB49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676" y="4365104"/>
            <a:ext cx="3342962" cy="2503995"/>
          </a:xfrm>
          <a:prstGeom prst="rect">
            <a:avLst/>
          </a:prstGeom>
          <a:ln>
            <a:noFill/>
          </a:ln>
          <a:effectLst>
            <a:softEdge rad="112500"/>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34822" y="449951"/>
            <a:ext cx="833744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b="1" i="1" u="sng" dirty="0"/>
              <a:t> </a:t>
            </a:r>
            <a:r>
              <a:rPr lang="ru-RU" b="1" i="1" u="sng" dirty="0">
                <a:latin typeface="Times New Roman" panose="02020603050405020304" pitchFamily="18" charset="0"/>
                <a:cs typeface="Times New Roman" panose="02020603050405020304" pitchFamily="18" charset="0"/>
              </a:rPr>
              <a:t>Номинальная мощность</a:t>
            </a:r>
            <a:r>
              <a:rPr lang="ru-RU" dirty="0">
                <a:latin typeface="Times New Roman" panose="02020603050405020304" pitchFamily="18" charset="0"/>
                <a:cs typeface="Times New Roman" panose="02020603050405020304" pitchFamily="18" charset="0"/>
              </a:rPr>
              <a:t> — гарантируемая производителем мощность при полной подаче топлива на определенных оборотах. Именно она, а не максимальная мощность, указывается в технической документации на двигатель.</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E66983A-B294-4C8D-8760-C43B437EE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4725143"/>
            <a:ext cx="3410744" cy="1918544"/>
          </a:xfrm>
          <a:prstGeom prst="rect">
            <a:avLst/>
          </a:prstGeom>
          <a:ln>
            <a:noFill/>
          </a:ln>
          <a:effectLst>
            <a:softEdge rad="112500"/>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1875" y="484860"/>
            <a:ext cx="923251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b="1" i="1" u="sng" dirty="0"/>
              <a:t> </a:t>
            </a:r>
            <a:r>
              <a:rPr lang="ru-RU" sz="3600" b="1" i="1" u="sng" dirty="0">
                <a:latin typeface="Times New Roman" panose="02020603050405020304" pitchFamily="18" charset="0"/>
                <a:cs typeface="Times New Roman" panose="02020603050405020304" pitchFamily="18" charset="0"/>
              </a:rPr>
              <a:t>Удельный расход топлива</a:t>
            </a:r>
            <a:r>
              <a:rPr lang="ru-RU" sz="3600" dirty="0">
                <a:latin typeface="Times New Roman" panose="02020603050405020304" pitchFamily="18" charset="0"/>
                <a:cs typeface="Times New Roman" panose="02020603050405020304" pitchFamily="18" charset="0"/>
              </a:rPr>
              <a:t> — это количество топлива, расходуемого двигателем на 1 кВт развиваемой мощности за один час. Является показателем совершенства конструкции двигателя: чем </a:t>
            </a:r>
          </a:p>
          <a:p>
            <a:pPr algn="just"/>
            <a:r>
              <a:rPr lang="ru-RU" sz="3600" dirty="0">
                <a:latin typeface="Times New Roman" panose="02020603050405020304" pitchFamily="18" charset="0"/>
                <a:cs typeface="Times New Roman" panose="02020603050405020304" pitchFamily="18" charset="0"/>
              </a:rPr>
              <a:t>расход ниже, тем более </a:t>
            </a:r>
          </a:p>
          <a:p>
            <a:pPr algn="just"/>
            <a:r>
              <a:rPr lang="ru-RU" sz="3600" dirty="0">
                <a:latin typeface="Times New Roman" panose="02020603050405020304" pitchFamily="18" charset="0"/>
                <a:cs typeface="Times New Roman" panose="02020603050405020304" pitchFamily="18" charset="0"/>
              </a:rPr>
              <a:t>эффективно используется энергия</a:t>
            </a:r>
          </a:p>
          <a:p>
            <a:pPr algn="just"/>
            <a:r>
              <a:rPr lang="ru-RU" sz="3600" dirty="0">
                <a:latin typeface="Times New Roman" panose="02020603050405020304" pitchFamily="18" charset="0"/>
                <a:cs typeface="Times New Roman" panose="02020603050405020304" pitchFamily="18" charset="0"/>
              </a:rPr>
              <a:t>сгорающего в цилиндрах топлива.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0A1E6F5C-F974-4F4E-A2FC-22942E6F1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968" y="3212976"/>
            <a:ext cx="4860032" cy="364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38041" y="404549"/>
            <a:ext cx="7614144" cy="4955203"/>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b="1" dirty="0"/>
              <a:t> </a:t>
            </a:r>
            <a:r>
              <a:rPr lang="ru-RU" sz="2800" b="1" dirty="0">
                <a:latin typeface="Times New Roman" panose="02020603050405020304" pitchFamily="18" charset="0"/>
                <a:cs typeface="Times New Roman" panose="02020603050405020304" pitchFamily="18" charset="0"/>
              </a:rPr>
              <a:t>Характеристики двигателей</a:t>
            </a: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	При одних и тех же конструктивных параметрах у разных двигателей такие показатели, как мощность, крутящий момент и удельный расход топлива, могут отличаться. Это связано с такими особенностями, как количество клапанов на цилиндр, фазы газораспределения и т. п. Поэтому для оценки работы двигателя на разных оборотах используют характеристики — зависимость его показателей от режимов работы. </a:t>
            </a:r>
            <a:endParaRPr lang="ru-RU" sz="40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F339F078-BB27-42B4-B3CF-BCB73A562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256" y="3789040"/>
            <a:ext cx="4364743" cy="3068960"/>
          </a:xfrm>
          <a:prstGeom prst="rect">
            <a:avLst/>
          </a:prstGeom>
          <a:ln>
            <a:noFill/>
          </a:ln>
          <a:effectLst>
            <a:softEdge rad="112500"/>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6992" y="27409"/>
            <a:ext cx="920137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3200" dirty="0">
                <a:latin typeface="Times New Roman" panose="02020603050405020304" pitchFamily="18" charset="0"/>
                <a:cs typeface="Times New Roman" panose="02020603050405020304" pitchFamily="18" charset="0"/>
              </a:rPr>
              <a:t>Показатели двигателя (упрощенно) изменяются по следующим причинам. С увеличением числа оборотов коленвала растет крутящий момент благодаря тому, что в цилиндры поступает больше топлива. Примерно на средних оборотах он достигает своего максимума, а затем начинает снижаться. Это происходит из-за того, что с увеличением скорости вращения коленвала начинают играть существенную роль инерционные силы, силы трения, аэродинамическое сопротивление впускных трубопроводов, ухудшающее наполнение цилиндров свежим зарядом топливо-воздушной смеси, и т. п.</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4052FCC0-6D66-493C-991B-F8A3F6C1E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618" y="3861048"/>
            <a:ext cx="2827382" cy="2572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93203" y="1337141"/>
            <a:ext cx="680375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i="1"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Любой двигатель характеризуется следующими конструктивно заданными параметрами (рис. 2), практически неизменными в процессе эксплуатации автомобиля.</a:t>
            </a:r>
            <a:endParaRPr lang="ru-RU" sz="3600" dirty="0">
              <a:latin typeface="Times New Roman" panose="02020603050405020304" pitchFamily="18" charset="0"/>
              <a:cs typeface="Times New Roman" panose="02020603050405020304" pitchFamily="18" charset="0"/>
            </a:endParaRPr>
          </a:p>
        </p:txBody>
      </p:sp>
      <p:pic>
        <p:nvPicPr>
          <p:cNvPr id="13" name="Рисунок 12" descr="Конструктивные параметры двигателей">
            <a:extLst>
              <a:ext uri="{FF2B5EF4-FFF2-40B4-BE49-F238E27FC236}">
                <a16:creationId xmlns:a16="http://schemas.microsoft.com/office/drawing/2014/main" id="{D8E976D4-0BD4-40F0-BDB7-591C150275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3413" y="1314873"/>
            <a:ext cx="5303913" cy="4900977"/>
          </a:xfrm>
          <a:prstGeom prst="rect">
            <a:avLst/>
          </a:prstGeom>
          <a:noFill/>
          <a:ln>
            <a:noFill/>
          </a:ln>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1"/>
            <a:ext cx="8243910" cy="5693866"/>
          </a:xfrm>
          <a:prstGeom prst="rect">
            <a:avLst/>
          </a:prstGeom>
          <a:noFill/>
        </p:spPr>
        <p:txBody>
          <a:bodyPr wrap="square" rtlCol="0">
            <a:spAutoFit/>
          </a:bodyPr>
          <a:lstStyle/>
          <a:p>
            <a:pPr algn="just"/>
            <a:r>
              <a:rPr lang="ru-RU" sz="40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Быстрый рост крутящего момента двигателя указывает на хорошую динамику разгона автомобиля благодаря интенсивному увеличению силы тяги на колесах. Чем дольше величина момента находится в районе своего максимума и не снижается, тем лучше. Такой двигатель более приспособлен к изменению дорожных условий и реже придется переключать передачи.</a:t>
            </a: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C5AA75A-E5ED-4328-8280-33BEFC3A0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37" y="3861048"/>
            <a:ext cx="3586868" cy="2771031"/>
          </a:xfrm>
          <a:prstGeom prst="rect">
            <a:avLst/>
          </a:prstGeom>
          <a:ln>
            <a:noFill/>
          </a:ln>
          <a:effectLst>
            <a:softEdge rad="112500"/>
          </a:effectLst>
        </p:spPr>
      </p:pic>
    </p:spTree>
    <p:extLst>
      <p:ext uri="{BB962C8B-B14F-4D97-AF65-F5344CB8AC3E}">
        <p14:creationId xmlns:p14="http://schemas.microsoft.com/office/powerpoint/2010/main" val="5368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260648"/>
            <a:ext cx="8424936" cy="649408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dirty="0"/>
              <a:t> </a:t>
            </a:r>
            <a:r>
              <a:rPr lang="ru-RU" sz="3200" dirty="0">
                <a:latin typeface="Times New Roman" panose="02020603050405020304" pitchFamily="18" charset="0"/>
                <a:cs typeface="Times New Roman" panose="02020603050405020304" pitchFamily="18" charset="0"/>
              </a:rPr>
              <a:t>Мощность растет вместе с крутящим моментом и даже, когда он начинает снижаться, продолжает увеличиваться благодаря повышению оборотов. После достижения максимума мощность начинает снижаться по той же причине, по которой уменьшается крутящий момент. Обороты несколько выше максимальной мощности ограничивают регулирующими устройствами, так как в этом режиме значительная часть топлива расходуется не на совершение полезной работы, а на преодоление сил инерции и трения в двигателе.</a:t>
            </a:r>
            <a:endParaRPr lang="ru-RU" sz="48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899694BA-5B6C-4F1D-8848-C114E3AB0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296" y="2429673"/>
            <a:ext cx="3431704" cy="3122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75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911424" y="146718"/>
            <a:ext cx="8546415" cy="3970318"/>
          </a:xfrm>
          <a:prstGeom prst="rect">
            <a:avLst/>
          </a:prstGeom>
          <a:noFill/>
        </p:spPr>
        <p:txBody>
          <a:bodyPr wrap="square" rtlCol="0">
            <a:spAutoFit/>
          </a:bodyPr>
          <a:lstStyle/>
          <a:p>
            <a:pPr algn="just"/>
            <a:r>
              <a:rPr lang="ru-RU" sz="24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Максимальная мощность определяет максимальную скорость автомобиля. В этом режиме автомобиль не разгоняется и двигатель работает только на преодоление сил сопротивления движению — сопротивления воздуха, сопротивления качению и т. п.</a:t>
            </a:r>
            <a:endParaRPr lang="ru-RU" sz="54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D486D641-CA6E-40D4-9BE0-25A9C8A58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066" y="3861049"/>
            <a:ext cx="5351700" cy="2996952"/>
          </a:xfrm>
          <a:prstGeom prst="rect">
            <a:avLst/>
          </a:prstGeom>
          <a:ln>
            <a:noFill/>
          </a:ln>
          <a:effectLst>
            <a:softEdge rad="112500"/>
          </a:effectLst>
        </p:spPr>
      </p:pic>
    </p:spTree>
    <p:extLst>
      <p:ext uri="{BB962C8B-B14F-4D97-AF65-F5344CB8AC3E}">
        <p14:creationId xmlns:p14="http://schemas.microsoft.com/office/powerpoint/2010/main" val="250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2" y="260648"/>
            <a:ext cx="8352928" cy="7232749"/>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Величина удельного расхода топлива также меняется в зависимости от оборотов коленвала, что видно на характеристике (см. рис. 4). Удельный расход топлива должен находиться как можно дольше вблизи минимума; это указывает на хорошую экономичность двигателя. Минимальный удельный расход, как правило, достигается чуть ниже средних оборотов, на которых в основном и эксплуатируется автомобиль при движении в городе.</a:t>
            </a:r>
          </a:p>
          <a:p>
            <a:pPr algn="just"/>
            <a:r>
              <a:rPr lang="ru-RU" sz="3200" dirty="0">
                <a:latin typeface="Times New Roman" panose="02020603050405020304" pitchFamily="18" charset="0"/>
                <a:cs typeface="Times New Roman" panose="02020603050405020304" pitchFamily="18" charset="0"/>
              </a:rPr>
              <a:t>	Пунктирной линией на графике показаны более оптимальные характеристики двигателя.</a:t>
            </a:r>
          </a:p>
          <a:p>
            <a:pPr algn="just"/>
            <a:endParaRPr lang="ru-RU" sz="48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Внешние скоростные характеристики">
            <a:extLst>
              <a:ext uri="{FF2B5EF4-FFF2-40B4-BE49-F238E27FC236}">
                <a16:creationId xmlns:a16="http://schemas.microsoft.com/office/drawing/2014/main" id="{B0A5531B-0EAD-4715-B37F-321049F79B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04312" y="1740093"/>
            <a:ext cx="2895600" cy="4362450"/>
          </a:xfrm>
          <a:prstGeom prst="rect">
            <a:avLst/>
          </a:prstGeom>
          <a:noFill/>
          <a:ln>
            <a:noFill/>
          </a:ln>
        </p:spPr>
      </p:pic>
    </p:spTree>
    <p:extLst>
      <p:ext uri="{BB962C8B-B14F-4D97-AF65-F5344CB8AC3E}">
        <p14:creationId xmlns:p14="http://schemas.microsoft.com/office/powerpoint/2010/main" val="3175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3351" y="260648"/>
            <a:ext cx="7272809" cy="6494085"/>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sz="3200" b="1" i="1" u="sng" dirty="0">
                <a:latin typeface="Times New Roman" panose="02020603050405020304" pitchFamily="18" charset="0"/>
                <a:cs typeface="Times New Roman" panose="02020603050405020304" pitchFamily="18" charset="0"/>
              </a:rPr>
              <a:t>Мёртвые точки</a:t>
            </a:r>
            <a:endParaRPr lang="ru-RU" sz="3200"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Перемещение поршня ограничено двумя крайними положениями, при которых его скорость равна нулю: верхней мертвой точкой (ВМТ), соответствующей наибольшему удалению поршня от вала, и нижней мертвой точки (НМТ), соответствующей наименьшему удалению его от вала. Безостановочное движение поршня через мертвые точки обеспечивается маховиком, имеющим форму диска с массивным ободом.</a:t>
            </a:r>
            <a:endParaRPr lang="ru-RU" sz="72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EADD8B97-A27F-46A5-989D-DD50F6824D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85641" y="1988840"/>
            <a:ext cx="3952875" cy="3704590"/>
          </a:xfrm>
          <a:prstGeom prst="rect">
            <a:avLst/>
          </a:prstGeom>
          <a:noFill/>
          <a:ln>
            <a:noFill/>
          </a:ln>
        </p:spPr>
      </p:pic>
    </p:spTree>
    <p:extLst>
      <p:ext uri="{BB962C8B-B14F-4D97-AF65-F5344CB8AC3E}">
        <p14:creationId xmlns:p14="http://schemas.microsoft.com/office/powerpoint/2010/main" val="40258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mc:Choice xmlns:a14="http://schemas.microsoft.com/office/drawing/2010/main" Requires="a14">
          <p:sp>
            <p:nvSpPr>
              <p:cNvPr id="5" name="TextBox 4"/>
              <p:cNvSpPr txBox="1"/>
              <p:nvPr/>
            </p:nvSpPr>
            <p:spPr>
              <a:xfrm>
                <a:off x="263352" y="260648"/>
                <a:ext cx="9540054" cy="6001708"/>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	Расстояние, проходимое поршнем между МТ, называется ходом поршня S, а расстояние между осями коренных и шатунных шеек – радиусом кривошипа R. Ход поршня равен двум радиусам кривошипа S = 2R. При работе двигателя объем V, заключенный между стенками цилиндра и поршнем, непрерывно изменяется. Объем, освобожденный поршнем при его перемещении от ВМТ до НМТ, называется рабочим объемом цилиндра </a:t>
                </a:r>
                <a:r>
                  <a:rPr lang="ru-RU" sz="2800" dirty="0" err="1">
                    <a:latin typeface="Times New Roman" panose="02020603050405020304" pitchFamily="18" charset="0"/>
                    <a:cs typeface="Times New Roman" panose="02020603050405020304" pitchFamily="18" charset="0"/>
                  </a:rPr>
                  <a:t>Vh</a:t>
                </a:r>
                <a:r>
                  <a:rPr lang="ru-RU" sz="2800" dirty="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sSub>
                        <m:sSubPr>
                          <m:ctrlPr>
                            <a:rPr lang="ru-RU" sz="8000" i="1">
                              <a:latin typeface="Cambria Math" panose="02040503050406030204" pitchFamily="18" charset="0"/>
                            </a:rPr>
                          </m:ctrlPr>
                        </m:sSubPr>
                        <m:e>
                          <m:r>
                            <a:rPr lang="en-US" sz="8000" i="1">
                              <a:latin typeface="Cambria Math" panose="02040503050406030204" pitchFamily="18" charset="0"/>
                            </a:rPr>
                            <m:t>𝑉</m:t>
                          </m:r>
                        </m:e>
                        <m:sub>
                          <m:r>
                            <a:rPr lang="ru-RU" sz="8000" i="1">
                              <a:latin typeface="Cambria Math" panose="02040503050406030204" pitchFamily="18" charset="0"/>
                            </a:rPr>
                            <m:t>h</m:t>
                          </m:r>
                        </m:sub>
                      </m:sSub>
                      <m:r>
                        <a:rPr lang="ru-RU" sz="8000" i="1">
                          <a:latin typeface="Cambria Math" panose="02040503050406030204" pitchFamily="18" charset="0"/>
                        </a:rPr>
                        <m:t>=</m:t>
                      </m:r>
                      <m:f>
                        <m:fPr>
                          <m:ctrlPr>
                            <a:rPr lang="ru-RU" sz="8000" i="1">
                              <a:latin typeface="Cambria Math" panose="02040503050406030204" pitchFamily="18" charset="0"/>
                            </a:rPr>
                          </m:ctrlPr>
                        </m:fPr>
                        <m:num>
                          <m:r>
                            <a:rPr lang="ru-RU" sz="8000" i="1">
                              <a:latin typeface="Cambria Math" panose="02040503050406030204" pitchFamily="18" charset="0"/>
                            </a:rPr>
                            <m:t>𝜋</m:t>
                          </m:r>
                          <m:sSup>
                            <m:sSupPr>
                              <m:ctrlPr>
                                <a:rPr lang="ru-RU" sz="8000" i="1">
                                  <a:latin typeface="Cambria Math" panose="02040503050406030204" pitchFamily="18" charset="0"/>
                                </a:rPr>
                              </m:ctrlPr>
                            </m:sSupPr>
                            <m:e>
                              <m:r>
                                <a:rPr lang="ru-RU" sz="8000" i="1">
                                  <a:latin typeface="Cambria Math" panose="02040503050406030204" pitchFamily="18" charset="0"/>
                                </a:rPr>
                                <m:t>𝑑</m:t>
                              </m:r>
                            </m:e>
                            <m:sup>
                              <m:r>
                                <a:rPr lang="ru-RU" sz="8000" i="1">
                                  <a:latin typeface="Cambria Math" panose="02040503050406030204" pitchFamily="18" charset="0"/>
                                </a:rPr>
                                <m:t>2</m:t>
                              </m:r>
                            </m:sup>
                          </m:sSup>
                        </m:num>
                        <m:den>
                          <m:r>
                            <a:rPr lang="ru-RU" sz="8000" i="1">
                              <a:latin typeface="Cambria Math" panose="02040503050406030204" pitchFamily="18" charset="0"/>
                            </a:rPr>
                            <m:t>4</m:t>
                          </m:r>
                        </m:den>
                      </m:f>
                      <m:r>
                        <a:rPr lang="ru-RU" sz="8000" i="1">
                          <a:latin typeface="Cambria Math" panose="02040503050406030204" pitchFamily="18" charset="0"/>
                        </a:rPr>
                        <m:t>𝑆</m:t>
                      </m:r>
                    </m:oMath>
                  </m:oMathPara>
                </a14:m>
                <a:endParaRPr lang="ru-RU" sz="8000"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63352" y="260648"/>
                <a:ext cx="9540054" cy="6001708"/>
              </a:xfrm>
              <a:prstGeom prst="rect">
                <a:avLst/>
              </a:prstGeom>
              <a:blipFill>
                <a:blip r:embed="rId3"/>
                <a:stretch>
                  <a:fillRect l="-1278" t="-1118" r="-1342"/>
                </a:stretch>
              </a:blipFill>
            </p:spPr>
            <p:txBody>
              <a:bodyPr/>
              <a:lstStyle/>
              <a:p>
                <a:r>
                  <a:rPr lang="ru-RU">
                    <a:noFill/>
                  </a:rPr>
                  <a:t> </a:t>
                </a:r>
              </a:p>
            </p:txBody>
          </p:sp>
        </mc:Fallback>
      </mc:AlternateContent>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mc:Choice xmlns:a14="http://schemas.microsoft.com/office/drawing/2010/main" Requires="a14">
          <p:sp>
            <p:nvSpPr>
              <p:cNvPr id="5" name="TextBox 4"/>
              <p:cNvSpPr txBox="1"/>
              <p:nvPr/>
            </p:nvSpPr>
            <p:spPr>
              <a:xfrm>
                <a:off x="263351" y="260648"/>
                <a:ext cx="7272809" cy="4966488"/>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	</a:t>
                </a:r>
                <a:r>
                  <a:rPr lang="ru-RU" dirty="0"/>
                  <a:t> </a:t>
                </a:r>
                <a:r>
                  <a:rPr lang="ru-RU" sz="2800" dirty="0">
                    <a:latin typeface="Times New Roman" panose="02020603050405020304" pitchFamily="18" charset="0"/>
                    <a:cs typeface="Times New Roman" panose="02020603050405020304" pitchFamily="18" charset="0"/>
                  </a:rPr>
                  <a:t>Объем над поршнем в положении ВМТ называется объемом камеры сгорания </a:t>
                </a:r>
                <a:r>
                  <a:rPr lang="ru-RU" sz="2800" dirty="0" err="1">
                    <a:latin typeface="Times New Roman" panose="02020603050405020304" pitchFamily="18" charset="0"/>
                    <a:cs typeface="Times New Roman" panose="02020603050405020304" pitchFamily="18" charset="0"/>
                  </a:rPr>
                  <a:t>Vc</a:t>
                </a:r>
                <a:r>
                  <a:rPr lang="ru-RU" sz="2800" dirty="0">
                    <a:latin typeface="Times New Roman" panose="02020603050405020304" pitchFamily="18" charset="0"/>
                    <a:cs typeface="Times New Roman" panose="02020603050405020304" pitchFamily="18" charset="0"/>
                  </a:rPr>
                  <a:t>. Сумма рабочего объема цилиндра и объема камеры сгорания составляют полный объем цилиндра </a:t>
                </a:r>
                <a:r>
                  <a:rPr lang="ru-RU" sz="2800" dirty="0" err="1">
                    <a:latin typeface="Times New Roman" panose="02020603050405020304" pitchFamily="18" charset="0"/>
                    <a:cs typeface="Times New Roman" panose="02020603050405020304" pitchFamily="18" charset="0"/>
                  </a:rPr>
                  <a:t>Vа</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Vh</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Vc</a:t>
                </a:r>
                <a:r>
                  <a:rPr lang="ru-RU" sz="2800" dirty="0">
                    <a:latin typeface="Times New Roman" panose="02020603050405020304" pitchFamily="18" charset="0"/>
                    <a:cs typeface="Times New Roman" panose="02020603050405020304" pitchFamily="18" charset="0"/>
                  </a:rPr>
                  <a:t>. Соотношение полного объема цилиндра к объему камеры сгорания называется степенью сжатия ε.</a:t>
                </a:r>
              </a:p>
              <a:p>
                <a14:m>
                  <m:oMathPara xmlns:m="http://schemas.openxmlformats.org/officeDocument/2006/math">
                    <m:oMathParaPr>
                      <m:jc m:val="centerGroup"/>
                    </m:oMathParaPr>
                    <m:oMath xmlns:m="http://schemas.openxmlformats.org/officeDocument/2006/math">
                      <m:r>
                        <a:rPr lang="ru-RU" i="1"/>
                        <m:t>𝜀</m:t>
                      </m:r>
                      <m:r>
                        <a:rPr lang="ru-RU" i="1"/>
                        <m:t>=</m:t>
                      </m:r>
                      <m:f>
                        <m:fPr>
                          <m:ctrlPr>
                            <a:rPr lang="ru-RU" i="1"/>
                          </m:ctrlPr>
                        </m:fPr>
                        <m:num>
                          <m:sSub>
                            <m:sSubPr>
                              <m:ctrlPr>
                                <a:rPr lang="ru-RU" i="1"/>
                              </m:ctrlPr>
                            </m:sSubPr>
                            <m:e>
                              <m:r>
                                <a:rPr lang="en-US" i="1"/>
                                <m:t>𝑉</m:t>
                              </m:r>
                            </m:e>
                            <m:sub>
                              <m:r>
                                <a:rPr lang="ru-RU" i="1"/>
                                <m:t>𝑎</m:t>
                              </m:r>
                            </m:sub>
                          </m:sSub>
                        </m:num>
                        <m:den>
                          <m:sSub>
                            <m:sSubPr>
                              <m:ctrlPr>
                                <a:rPr lang="ru-RU" i="1"/>
                              </m:ctrlPr>
                            </m:sSubPr>
                            <m:e>
                              <m:r>
                                <a:rPr lang="ru-RU" i="1"/>
                                <m:t>𝑉</m:t>
                              </m:r>
                            </m:e>
                            <m:sub>
                              <m:r>
                                <a:rPr lang="ru-RU" i="1"/>
                                <m:t>𝑐</m:t>
                              </m:r>
                            </m:sub>
                          </m:sSub>
                        </m:den>
                      </m:f>
                      <m:r>
                        <a:rPr lang="ru-RU" i="1"/>
                        <m:t>.</m:t>
                      </m:r>
                    </m:oMath>
                  </m:oMathPara>
                </a14:m>
                <a:endParaRPr lang="ru-RU" dirty="0"/>
              </a:p>
              <a:p>
                <a:r>
                  <a:rPr lang="ru-RU" dirty="0"/>
                  <a:t>	</a:t>
                </a:r>
                <a:r>
                  <a:rPr lang="ru-RU" sz="2800" dirty="0">
                    <a:latin typeface="Times New Roman" panose="02020603050405020304" pitchFamily="18" charset="0"/>
                    <a:cs typeface="Times New Roman" panose="02020603050405020304" pitchFamily="18" charset="0"/>
                  </a:rPr>
                  <a:t>Степень сжатия является важным показателем ДВС, так как сильно влияет на его экономичность и мощность.</a:t>
                </a:r>
              </a:p>
            </p:txBody>
          </p:sp>
        </mc:Choice>
        <mc:Fallback>
          <p:sp>
            <p:nvSpPr>
              <p:cNvPr id="5" name="TextBox 4"/>
              <p:cNvSpPr txBox="1">
                <a:spLocks noRot="1" noChangeAspect="1" noMove="1" noResize="1" noEditPoints="1" noAdjustHandles="1" noChangeArrowheads="1" noChangeShapeType="1" noTextEdit="1"/>
              </p:cNvSpPr>
              <p:nvPr/>
            </p:nvSpPr>
            <p:spPr>
              <a:xfrm>
                <a:off x="263351" y="260648"/>
                <a:ext cx="7272809" cy="4966488"/>
              </a:xfrm>
              <a:prstGeom prst="rect">
                <a:avLst/>
              </a:prstGeom>
              <a:blipFill>
                <a:blip r:embed="rId3"/>
                <a:stretch>
                  <a:fillRect l="-1676" t="-1351" r="-1760" b="-2580"/>
                </a:stretch>
              </a:blipFill>
            </p:spPr>
            <p:txBody>
              <a:bodyPr/>
              <a:lstStyle/>
              <a:p>
                <a:r>
                  <a:rPr lang="ru-RU">
                    <a:noFill/>
                  </a:rPr>
                  <a:t> </a:t>
                </a:r>
              </a:p>
            </p:txBody>
          </p:sp>
        </mc:Fallback>
      </mc:AlternateContent>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EADD8B97-A27F-46A5-989D-DD50F6824D7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52185" y="1728994"/>
            <a:ext cx="4186332" cy="3964436"/>
          </a:xfrm>
          <a:prstGeom prst="rect">
            <a:avLst/>
          </a:prstGeom>
          <a:noFill/>
          <a:ln>
            <a:noFill/>
          </a:ln>
        </p:spPr>
      </p:pic>
    </p:spTree>
    <p:extLst>
      <p:ext uri="{BB962C8B-B14F-4D97-AF65-F5344CB8AC3E}">
        <p14:creationId xmlns:p14="http://schemas.microsoft.com/office/powerpoint/2010/main" val="16179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2329" y="176419"/>
            <a:ext cx="65197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 </a:t>
            </a:r>
            <a:r>
              <a:rPr lang="ru-RU" b="1" i="1" u="sng" dirty="0">
                <a:latin typeface="Times New Roman" panose="02020603050405020304" pitchFamily="18" charset="0"/>
                <a:cs typeface="Times New Roman" panose="02020603050405020304" pitchFamily="18" charset="0"/>
              </a:rPr>
              <a:t>Объем камеры сгорания</a:t>
            </a:r>
            <a:r>
              <a:rPr lang="ru-RU" dirty="0">
                <a:latin typeface="Times New Roman" panose="02020603050405020304" pitchFamily="18" charset="0"/>
                <a:cs typeface="Times New Roman" panose="02020603050405020304" pitchFamily="18" charset="0"/>
              </a:rPr>
              <a:t> — объем полости цилиндра и углубления в головке над поршнем, находящимся в верхней мертвой точке — крайнем положении на наибольшем удалении от коленвала.</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Конструктивные параметры двигателей">
            <a:extLst>
              <a:ext uri="{FF2B5EF4-FFF2-40B4-BE49-F238E27FC236}">
                <a16:creationId xmlns:a16="http://schemas.microsoft.com/office/drawing/2014/main" id="{994501C9-27CB-424A-9F58-D9029E6165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8087" y="1957023"/>
            <a:ext cx="5303913" cy="4900977"/>
          </a:xfrm>
          <a:prstGeom prst="rect">
            <a:avLst/>
          </a:prstGeom>
          <a:noFill/>
          <a:ln>
            <a:noFill/>
          </a:ln>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932" y="26411"/>
            <a:ext cx="6332293" cy="6406562"/>
          </a:xfrm>
          <a:prstGeom prst="rect">
            <a:avLst/>
          </a:prstGeom>
        </p:spPr>
        <p:txBody>
          <a:bodyPr wrap="square">
            <a:spAutoFit/>
          </a:bodyPr>
          <a:lstStyle/>
          <a:p>
            <a:pPr lvl="0" algn="just">
              <a:lnSpc>
                <a:spcPct val="115000"/>
              </a:lnSpc>
              <a:spcAft>
                <a:spcPts val="0"/>
              </a:spcAft>
            </a:pPr>
            <a:r>
              <a:rPr lang="ru-RU" sz="2800" dirty="0">
                <a:latin typeface="Times New Roman" panose="02020603050405020304" pitchFamily="18" charset="0"/>
                <a:cs typeface="Times New Roman" panose="02020603050405020304" pitchFamily="18" charset="0"/>
              </a:rPr>
              <a:t>	</a:t>
            </a:r>
            <a:r>
              <a:rPr lang="ru-RU" b="1" i="1" u="sng" dirty="0"/>
              <a:t> </a:t>
            </a:r>
            <a:r>
              <a:rPr lang="ru-RU" sz="4000" b="1" i="1" u="sng" dirty="0">
                <a:latin typeface="Times New Roman" panose="02020603050405020304" pitchFamily="18" charset="0"/>
                <a:cs typeface="Times New Roman" panose="02020603050405020304" pitchFamily="18" charset="0"/>
              </a:rPr>
              <a:t>Рабочий объем цилиндра</a:t>
            </a:r>
            <a:r>
              <a:rPr lang="ru-RU" sz="4000" dirty="0">
                <a:latin typeface="Times New Roman" panose="02020603050405020304" pitchFamily="18" charset="0"/>
                <a:cs typeface="Times New Roman" panose="02020603050405020304" pitchFamily="18" charset="0"/>
              </a:rPr>
              <a:t> — пространство, которое освобождает поршень при движении от верхней до нижней мертвой точки. Последняя является крайним положением поршня на наименьшем удалении от коленвала.</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Рисунок 11" descr="Конструктивные параметры двигателей">
            <a:extLst>
              <a:ext uri="{FF2B5EF4-FFF2-40B4-BE49-F238E27FC236}">
                <a16:creationId xmlns:a16="http://schemas.microsoft.com/office/drawing/2014/main" id="{0383C953-7798-46AC-AD49-82C5968CF2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8087" y="1959245"/>
            <a:ext cx="5303913" cy="4900977"/>
          </a:xfrm>
          <a:prstGeom prst="rect">
            <a:avLst/>
          </a:prstGeom>
          <a:noFill/>
          <a:ln>
            <a:noFill/>
          </a:ln>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662" y="260648"/>
            <a:ext cx="5954362" cy="5386090"/>
          </a:xfrm>
          <a:prstGeom prst="rect">
            <a:avLst/>
          </a:prstGeom>
        </p:spPr>
        <p:txBody>
          <a:bodyPr wrap="square">
            <a:spAutoFit/>
          </a:bodyPr>
          <a:lstStyle/>
          <a:p>
            <a:pPr algn="just"/>
            <a:r>
              <a:rPr lang="ru-RU" sz="3200" dirty="0">
                <a:latin typeface="Times New Roman" panose="02020603050405020304" pitchFamily="18" charset="0"/>
                <a:ea typeface="Calibri" panose="020F0502020204030204" pitchFamily="34" charset="0"/>
              </a:rPr>
              <a:t>	</a:t>
            </a:r>
            <a:r>
              <a:rPr lang="ru-RU" sz="3600" b="1" i="1" u="sng" dirty="0">
                <a:latin typeface="Times New Roman" panose="02020603050405020304" pitchFamily="18" charset="0"/>
                <a:cs typeface="Times New Roman" panose="02020603050405020304" pitchFamily="18" charset="0"/>
              </a:rPr>
              <a:t>Полный объем цилиндра</a:t>
            </a:r>
            <a:r>
              <a:rPr lang="ru-RU" sz="3600" dirty="0">
                <a:latin typeface="Times New Roman" panose="02020603050405020304" pitchFamily="18" charset="0"/>
                <a:cs typeface="Times New Roman" panose="02020603050405020304" pitchFamily="18" charset="0"/>
              </a:rPr>
              <a:t> — равен сумме рабочего объема и объема камеры сгорания.</a:t>
            </a:r>
          </a:p>
          <a:p>
            <a:pPr algn="just"/>
            <a:r>
              <a:rPr lang="ru-RU" sz="3600" dirty="0">
                <a:latin typeface="Times New Roman" panose="02020603050405020304" pitchFamily="18" charset="0"/>
                <a:cs typeface="Times New Roman" panose="02020603050405020304" pitchFamily="18" charset="0"/>
              </a:rPr>
              <a:t>	</a:t>
            </a:r>
            <a:r>
              <a:rPr lang="ru-RU" sz="4000" b="1" i="1" u="sng" dirty="0">
                <a:solidFill>
                  <a:srgbClr val="333333"/>
                </a:solidFill>
                <a:latin typeface="Times New Roman" panose="02020603050405020304" pitchFamily="18" charset="0"/>
                <a:ea typeface="Times New Roman" panose="02020603050405020304" pitchFamily="18" charset="0"/>
              </a:rPr>
              <a:t>Рабочий объем двигателя</a:t>
            </a:r>
            <a:r>
              <a:rPr lang="ru-RU" sz="4000" dirty="0">
                <a:solidFill>
                  <a:srgbClr val="333333"/>
                </a:solidFill>
                <a:latin typeface="Times New Roman" panose="02020603050405020304" pitchFamily="18" charset="0"/>
                <a:ea typeface="Times New Roman" panose="02020603050405020304" pitchFamily="18" charset="0"/>
              </a:rPr>
              <a:t> (литраж) складывается из рабочих объемов всех цилиндров.</a:t>
            </a:r>
            <a:endParaRPr lang="ru-RU" sz="4000" dirty="0"/>
          </a:p>
          <a:p>
            <a:pPr algn="just"/>
            <a:endParaRPr lang="ru-RU" sz="4000" dirty="0">
              <a:latin typeface="Times New Roman" panose="02020603050405020304" pitchFamily="18" charset="0"/>
              <a:cs typeface="Times New Roman" panose="02020603050405020304" pitchFamily="18" charset="0"/>
            </a:endParaRPr>
          </a:p>
        </p:txBody>
      </p:sp>
      <p:pic>
        <p:nvPicPr>
          <p:cNvPr id="12" name="Рисунок 11" descr="Конструктивные параметры двигателей">
            <a:extLst>
              <a:ext uri="{FF2B5EF4-FFF2-40B4-BE49-F238E27FC236}">
                <a16:creationId xmlns:a16="http://schemas.microsoft.com/office/drawing/2014/main" id="{5BDB20FA-B35D-402A-91A3-0CCBA5642B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88087" y="1959245"/>
            <a:ext cx="5303913" cy="4900977"/>
          </a:xfrm>
          <a:prstGeom prst="rect">
            <a:avLst/>
          </a:prstGeom>
          <a:noFill/>
          <a:ln>
            <a:noFill/>
          </a:ln>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6" y="85991"/>
            <a:ext cx="979308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b="1" i="1" u="sng" dirty="0"/>
              <a:t>Степень сжатия</a:t>
            </a:r>
            <a:r>
              <a:rPr lang="ru-RU" dirty="0"/>
              <a:t> — отношение полного объема цилиндра к объему камеры сгорания. Этот параметр показывает, во сколько раз уменьшается полный объем при перемещении поршня из нижней мертвой точки в верхнюю. Для бензиновых двигателей </a:t>
            </a:r>
          </a:p>
          <a:p>
            <a:pPr algn="just"/>
            <a:r>
              <a:rPr lang="ru-RU" dirty="0"/>
              <a:t>определяет октановое число применяемого топлива.</a:t>
            </a:r>
          </a:p>
          <a:p>
            <a:pPr algn="just"/>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3A6C718A-A11B-4494-BE23-14D3A009D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176" y="5255997"/>
            <a:ext cx="4511824" cy="1590418"/>
          </a:xfrm>
          <a:prstGeom prst="rect">
            <a:avLst/>
          </a:prstGeom>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8821" y="92224"/>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a:latin typeface="Times New Roman" panose="02020603050405020304" pitchFamily="18" charset="0"/>
                <a:cs typeface="Times New Roman" panose="02020603050405020304" pitchFamily="18" charset="0"/>
              </a:rPr>
              <a:t>	</a:t>
            </a:r>
            <a:r>
              <a:rPr lang="ru-RU" sz="4000" dirty="0"/>
              <a:t> </a:t>
            </a:r>
            <a:r>
              <a:rPr lang="ru-RU" b="1" dirty="0">
                <a:latin typeface="Times New Roman" panose="02020603050405020304" pitchFamily="18" charset="0"/>
                <a:cs typeface="Times New Roman" panose="02020603050405020304" pitchFamily="18" charset="0"/>
              </a:rPr>
              <a:t>Показатели двигателей</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	Показателями двигателя называют величины, характеризующие его работу. Помимо конструктивных параметров, они зависят от особенностей и настроек систем питания и зажигания, степени износа деталей и пр.</a:t>
            </a:r>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илы, действующие в цилиндре">
            <a:extLst>
              <a:ext uri="{FF2B5EF4-FFF2-40B4-BE49-F238E27FC236}">
                <a16:creationId xmlns:a16="http://schemas.microsoft.com/office/drawing/2014/main" id="{89434301-B945-4E06-AB23-E2CE0F4BA4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54355" y="2368359"/>
            <a:ext cx="3524250" cy="4500880"/>
          </a:xfrm>
          <a:prstGeom prst="rect">
            <a:avLst/>
          </a:prstGeom>
          <a:noFill/>
          <a:ln>
            <a:noFill/>
          </a:ln>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26989" y="468929"/>
            <a:ext cx="818637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b="1" i="1" u="sng" dirty="0"/>
              <a:t> </a:t>
            </a:r>
            <a:r>
              <a:rPr lang="ru-RU" b="1" i="1" u="sng" dirty="0">
                <a:latin typeface="Times New Roman" panose="02020603050405020304" pitchFamily="18" charset="0"/>
                <a:cs typeface="Times New Roman" panose="02020603050405020304" pitchFamily="18" charset="0"/>
              </a:rPr>
              <a:t>Давление в конце такта сжатия</a:t>
            </a:r>
            <a:r>
              <a:rPr lang="ru-RU" dirty="0">
                <a:latin typeface="Times New Roman" panose="02020603050405020304" pitchFamily="18" charset="0"/>
                <a:cs typeface="Times New Roman" panose="02020603050405020304" pitchFamily="18" charset="0"/>
              </a:rPr>
              <a:t> (компрессия) является показателем технического состояния (изношенности) </a:t>
            </a:r>
            <a:r>
              <a:rPr lang="ru-RU" dirty="0" err="1">
                <a:latin typeface="Times New Roman" panose="02020603050405020304" pitchFamily="18" charset="0"/>
                <a:cs typeface="Times New Roman" panose="02020603050405020304" pitchFamily="18" charset="0"/>
              </a:rPr>
              <a:t>цилиндро</a:t>
            </a:r>
            <a:r>
              <a:rPr lang="ru-RU" dirty="0">
                <a:latin typeface="Times New Roman" panose="02020603050405020304" pitchFamily="18" charset="0"/>
                <a:cs typeface="Times New Roman" panose="02020603050405020304" pitchFamily="18" charset="0"/>
              </a:rPr>
              <a:t>-поршневой группы и клапанов.</a:t>
            </a:r>
          </a:p>
          <a:p>
            <a:pPr algn="just"/>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CD5AC5F-0982-40C9-9B21-8AB15CE63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3896118"/>
            <a:ext cx="4647948" cy="2950293"/>
          </a:xfrm>
          <a:prstGeom prst="rect">
            <a:avLst/>
          </a:prstGeom>
          <a:ln>
            <a:noFill/>
          </a:ln>
          <a:effectLst>
            <a:softEdge rad="112500"/>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4" y="163665"/>
            <a:ext cx="8928992"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b="1" i="1" u="sng" dirty="0">
                <a:latin typeface="Times New Roman" panose="02020603050405020304" pitchFamily="18" charset="0"/>
                <a:cs typeface="Times New Roman" panose="02020603050405020304" pitchFamily="18" charset="0"/>
              </a:rPr>
              <a:t>Крутящий момент</a:t>
            </a:r>
            <a:r>
              <a:rPr lang="ru-RU" dirty="0">
                <a:latin typeface="Times New Roman" panose="02020603050405020304" pitchFamily="18" charset="0"/>
                <a:cs typeface="Times New Roman" panose="02020603050405020304" pitchFamily="18" charset="0"/>
              </a:rPr>
              <a:t> на коленчатом валу двигателя определяет силу тяги на колесах: чем он больше, тем лучше динамика разгона автомобиля. Равен произведению силы на плечо (рис. 3) и измеряется в </a:t>
            </a:r>
            <a:r>
              <a:rPr lang="ru-RU" dirty="0" err="1">
                <a:latin typeface="Times New Roman" panose="02020603050405020304" pitchFamily="18" charset="0"/>
                <a:cs typeface="Times New Roman" panose="02020603050405020304" pitchFamily="18" charset="0"/>
              </a:rPr>
              <a:t>Н·м</a:t>
            </a:r>
            <a:r>
              <a:rPr lang="ru-RU" dirty="0">
                <a:latin typeface="Times New Roman" panose="02020603050405020304" pitchFamily="18" charset="0"/>
                <a:cs typeface="Times New Roman" panose="02020603050405020304" pitchFamily="18" charset="0"/>
              </a:rPr>
              <a:t> (Ньютон на метр), ранее в </a:t>
            </a:r>
            <a:r>
              <a:rPr lang="ru-RU" dirty="0" err="1">
                <a:latin typeface="Times New Roman" panose="02020603050405020304" pitchFamily="18" charset="0"/>
                <a:cs typeface="Times New Roman" panose="02020603050405020304" pitchFamily="18" charset="0"/>
              </a:rPr>
              <a:t>кгс.м</a:t>
            </a:r>
            <a:r>
              <a:rPr lang="ru-RU" dirty="0">
                <a:latin typeface="Times New Roman" panose="02020603050405020304" pitchFamily="18" charset="0"/>
                <a:cs typeface="Times New Roman" panose="02020603050405020304" pitchFamily="18" charset="0"/>
              </a:rPr>
              <a:t> (килограмм-сила на метр).</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4A0DD86-BF75-46FC-96DE-9B3E4A70C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202" y="4797152"/>
            <a:ext cx="2747797" cy="2060848"/>
          </a:xfrm>
          <a:prstGeom prst="rect">
            <a:avLst/>
          </a:prstGeom>
          <a:ln>
            <a:noFill/>
          </a:ln>
          <a:effectLst>
            <a:softEdge rad="112500"/>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177</Words>
  <Application>Microsoft Office PowerPoint</Application>
  <PresentationFormat>Широкоэкранный</PresentationFormat>
  <Paragraphs>50</Paragraphs>
  <Slides>27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145</cp:revision>
  <cp:lastPrinted>2018-06-19T14:05:00Z</cp:lastPrinted>
  <dcterms:created xsi:type="dcterms:W3CDTF">2018-06-15T09:41:37Z</dcterms:created>
  <dcterms:modified xsi:type="dcterms:W3CDTF">2021-11-21T09:07:56Z</dcterms:modified>
</cp:coreProperties>
</file>