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3" r:id="rId2"/>
    <p:sldId id="304" r:id="rId3"/>
    <p:sldId id="305" r:id="rId4"/>
    <p:sldId id="307" r:id="rId5"/>
    <p:sldId id="308" r:id="rId6"/>
    <p:sldId id="309" r:id="rId7"/>
    <p:sldId id="310" r:id="rId8"/>
    <p:sldId id="311" r:id="rId9"/>
    <p:sldId id="313" r:id="rId10"/>
    <p:sldId id="314" r:id="rId11"/>
    <p:sldId id="315" r:id="rId12"/>
    <p:sldId id="316" r:id="rId13"/>
    <p:sldId id="323" r:id="rId14"/>
    <p:sldId id="317" r:id="rId15"/>
    <p:sldId id="318" r:id="rId16"/>
    <p:sldId id="333" r:id="rId17"/>
  </p:sldIdLst>
  <p:sldSz cx="12192000" cy="6858000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24316C"/>
    <a:srgbClr val="FFBB7B"/>
    <a:srgbClr val="1D591E"/>
    <a:srgbClr val="236B25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55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2"/>
            <a:ext cx="294957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79D9-3FCD-4F78-8C09-5E27BA38E379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DCEDA-9006-46E9-8BA8-62D61FF5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087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974E9-36BA-4978-88EA-3A71AEB8E80B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044DE-EE18-40B0-B73F-7A942410F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39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044DE-EE18-40B0-B73F-7A942410FFD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92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36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3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32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04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13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44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55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97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02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68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93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0">
              <a:schemeClr val="bg1">
                <a:lumMod val="85000"/>
              </a:schemeClr>
            </a:gs>
            <a:gs pos="5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034F8-4A34-41D4-A3A6-F8C46323D4AE}" type="datetimeFigureOut">
              <a:rPr lang="ru-RU" smtClean="0"/>
              <a:t>вс 28.11.21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9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logo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692697"/>
            <a:ext cx="2088232" cy="168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1343472" y="-1361501"/>
            <a:ext cx="4968552" cy="1622149"/>
            <a:chOff x="5125864" y="-816524"/>
            <a:chExt cx="5394640" cy="3097303"/>
          </a:xfrm>
        </p:grpSpPr>
        <p:sp>
          <p:nvSpPr>
            <p:cNvPr id="9" name="Скругленный прямоугольник 8"/>
            <p:cNvSpPr/>
            <p:nvPr/>
          </p:nvSpPr>
          <p:spPr>
            <a:xfrm rot="20375024">
              <a:off x="6776088" y="-296266"/>
              <a:ext cx="3744416" cy="2577045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 rot="20375024">
              <a:off x="5933099" y="-540064"/>
              <a:ext cx="3744415" cy="2577046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 rot="20375024">
              <a:off x="5125864" y="-816524"/>
              <a:ext cx="3744415" cy="2577045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439817" y="863757"/>
            <a:ext cx="6188468" cy="13388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ГЛАВНОЕ УПРАВЛЕНИЕ ОБРАЗОВАНИЯ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ГРОДНЕНСКОГО ОБЛАСТНОГО ИСПОЛНИТЕЛЬНОГО КОМИТЕТА</a:t>
            </a:r>
            <a:b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</a:br>
            <a:r>
              <a:rPr lang="ru-RU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УЧРЕЖДЕНИЕ ОБРАЗОВАНИЯ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"ГРОДНЕНСКИЙ ГОСУДАРСТВЕННЫЙ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ЭЛЕКТРОТЕХНИЧЕСКИЙ КОЛЛЕДЖ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ИМЕНИ ИВАНА СЧАСТНОГО"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69632" y="638999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2021</a:t>
            </a:r>
          </a:p>
        </p:txBody>
      </p:sp>
      <p:pic>
        <p:nvPicPr>
          <p:cNvPr id="8194" name="Picture 2" descr="\\192.168.1.85\share\Логотип\slog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6" y="2260992"/>
            <a:ext cx="3248381" cy="59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339791" y="3099447"/>
            <a:ext cx="9905213" cy="1952538"/>
            <a:chOff x="1133976" y="1842196"/>
            <a:chExt cx="7428910" cy="9933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1133976" y="2099613"/>
              <a:ext cx="7428910" cy="7359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Тема: «Рабочий цикл дизельного </a:t>
              </a:r>
            </a:p>
            <a:p>
              <a:pPr algn="ctr"/>
              <a:r>
                <a:rPr lang="ru-RU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двигателя</a:t>
              </a:r>
              <a:r>
                <a:rPr lang="be-BY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»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Заголовок 1"/>
            <p:cNvSpPr txBox="1">
              <a:spLocks/>
            </p:cNvSpPr>
            <p:nvPr/>
          </p:nvSpPr>
          <p:spPr>
            <a:xfrm>
              <a:off x="1789330" y="1842196"/>
              <a:ext cx="6228605" cy="55675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3200" b="1" dirty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Занятие </a:t>
              </a:r>
              <a:r>
                <a:rPr lang="en-US" sz="3200" b="1" dirty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8</a:t>
              </a:r>
              <a:endParaRPr lang="be-BY" sz="32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88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85843" y="548680"/>
            <a:ext cx="9199527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дизеле продолжительность приготовления смеси чрезвычайно мала и ограничивается тем промежутком времени, в течение которого топливо впрыскивается через форсунку в камеру сгорания. Это время соответствует повороту вала всего на 12...20°. Хорошее смесеобразование в чрезвычайно короткий промежуток времени в дизелях обеспечивается тонким распыливанием топлива форсункой, а также созданием в камере сгорания сильных вихреобразных движений сжимаемого воздуха.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C0B2C4-152E-4BF6-9121-C847F7BADA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70" y="2806403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8681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31274" y="17309"/>
            <a:ext cx="921690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Автомобильные дизели по способу смесеобразования можно разделить на две основные группы: с непосредственным впрыском топлива в камеру сгорания и с вихре камерным смесеобразованием. Например, в четырехтактных дизелях ЯМЗ-236 и ЯМЗ-238 применяется непосредственный впрыск топлива через форсунку в однополостную камеру сгорания, расположенную в поршне и имеющую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специальную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тороидную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54F9ACE-611C-4E5B-A5F3-594A9C420B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584" y="4167992"/>
            <a:ext cx="5811416" cy="24708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9553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22164" y="85001"/>
            <a:ext cx="8687603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Высокое качество смесеобразования обеспечивается тем, что топливо, впрыскиваемое через несколько отверстий распылителя форсунки под большим давлением (1500 МПа), хорошо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распыливается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заполняет объем камеры сгорания. Попадая на стенки камеры сгорания и двигаясь по ним в виде пленки, топливо интенсивно испаряется под действием вихрей воздуха, создаваемых специальной формой камеры сгорания.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6EA2EFD-8F1D-4B17-8F3E-0ED7977AC1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750" y="2810352"/>
            <a:ext cx="3143672" cy="20796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443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22151" y="764704"/>
            <a:ext cx="889241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сгорании сначала воспламеняется смесь, находящаяся в камере сгорания, а затем смесь, образованная воздухом и парами движущейся топливной пленки. Такой способ смесеобразования получил название объемного пленочного смесеобразования. Он обеспечивает интенсивное перемешивание топлива с воздухом, полное сгорание смеси и высокую топливную экономичность дизеля. Минимальный удельный расход топлива для дизелей ЯМЗ составляет 219 г/(кВт ч).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A9C4EB7-491C-47E7-B3A7-E6C79EAE49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3799" y="2754879"/>
            <a:ext cx="2686050" cy="170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94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1344" y="-24424"/>
            <a:ext cx="8702450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/>
              <a:t>	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Интенсивности смесеобразования способствует вихреобразное движение воздуха, поступающего в цилиндр через впускной клапан, канал которого расположен касательно к окружности цилиндра. Это вихреобразное движение воздуха сохраняется и в камере сгорания в конце такта сжатия, когда начинается впрыск топлива.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BDEC9957-D4F0-4CAF-99F5-BAC8C49991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088" y="4498019"/>
            <a:ext cx="5296022" cy="20595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530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80851" y="85001"/>
            <a:ext cx="9468046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/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повышения степени использования рабочего объема цилиндров и повышения литровой мощности в современных дизелях применяются наддув воздуха в цилиндры с помощью специального устройства — турбонагнетателя и предварительное охлаждение нагнетаемого воздуха в воздухоохладителе. При этом создается давление воздуха во впускном трубопроводе, равное примерно 1,60... 1,95 МПа, и наполнение цилиндров свежим зарядом улучшается. Применение вышеуказанных устройств позволяет повысить мощность дизеля на 30...40% и значительно снизить токсичность выхлопных газов.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1CADCE8-5380-43E0-B546-EF71883674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2380935"/>
            <a:ext cx="2438400" cy="25999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4161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559496" y="2996952"/>
            <a:ext cx="1015312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73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47328" y="249370"/>
            <a:ext cx="9647060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Рабочий цикл четырехтактного дизеля включает в себя такты впуска, сжатия, рабочего хода, выпуска.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 такте </a:t>
            </a: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впуска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поршень перемещается от ВМТ к НМТ, и через открытый впускной клапан в цилиндр через воздухоочиститель по впускному трубопроводу поступает чистый воздух. В этом заключается основное отличие дизеля от карбюраторного двигателя, в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 при такте впуска в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цилиндр поступает горючая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смесь.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E8A937-1566-4114-9E39-4435FBC84C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952" y="3861048"/>
            <a:ext cx="6096000" cy="290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4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0"/>
    </mc:Choice>
    <mc:Fallback xmlns="">
      <p:transition spd="slow" advTm="157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  <p:extLst>
    <p:ext uri="{E180D4A7-C9FB-4DFB-919C-405C955672EB}">
      <p14:showEvtLst xmlns:p14="http://schemas.microsoft.com/office/powerpoint/2010/main">
        <p14:playEvt time="0" objId="6"/>
        <p14:stopEvt time="60515" objId="6"/>
        <p14:playEvt time="63757" objId="6"/>
        <p14:stopEvt time="66709" objId="6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18335" y="37273"/>
            <a:ext cx="7561841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Впускная система дизеля более проста в устройстве и поэтому оказывает меньшее сопротивление прохождению воздуха; давление в цилиндре в конце впуска близко к атмосферному и равно 8,5...9,5 МПа, т.е. цилиндр заполняется лучше. Температура заряда в конце впуска равна 60...70 °С. Коэффициент наполнения дизеля несколько выше, чем бензинового двигателя, и составляет примерно 0,8...0,9.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6671B04-7FCB-4E3C-8A48-FF7823EFCA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402" y="2148874"/>
            <a:ext cx="4381500" cy="31146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589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05356" y="980728"/>
            <a:ext cx="9180014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4932" y="26411"/>
            <a:ext cx="8363356" cy="6842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Во время такта </a:t>
            </a: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сжатия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поршень перемещается от НМТ к ВМТ при закрытых клапанах и сжимает поступивший в цилиндр воздух. В дизелях применяется значительно более высокая степень сжатия, чем в двигателях с искровым зажиганием, достигающая 16... 17, так как при сжатии чистого воздуха нет опасности возникновения детонационного сгорания смеси. В конце такта сжатия давление в цилиндре возрастает до 350...450 МПа, а температура воздуха повышается до 600...700 °С.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2D7D783-869B-4E05-AB59-8B1B3B908C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7087" y="2809361"/>
            <a:ext cx="3175676" cy="17863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2323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7661" y="260648"/>
            <a:ext cx="725050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рабочим ходом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конце такта сжатия в цилиндр через форсунку при помощи специального топливного насоса под большим давлением впрыскивается дизельное топливо в мелко распыленном состоянии. Частицы топлива, соприкасаясь с воздухом, имеющим высокую температуру, быстро сгорают. При этом выделяется большое количество теплоты, в результате чего температура в цилиндре повышается до 1 700...2000°С, а давление — до 700...800 МПа.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136126C-EB8B-4B01-8DF5-7C9C580481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687" y="2358594"/>
            <a:ext cx="4157472" cy="22981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9336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33242" y="449951"/>
            <a:ext cx="8280920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Под действием давления газов поршень перемещается к НМТ — происходит рабочий ход. Оба клапана при этом закрыты. При рабочем ходе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образовавшиеся вследствие сгорания топлива, расширяются, и давление их к концу рабочего хода падает до 30...40 МПа, а температура снижается до 600...650 °С. Для обеспечения возможно более полного сгорания смеси в дизелях воздух по отношению к топливу подается в цилиндр с большим коэффициентом избытка воздуха (а= 1,2... 1,6).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42C0FC7-B332-4DF9-88B0-0B96C35678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2492896"/>
            <a:ext cx="3336918" cy="2416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3376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98821" y="92224"/>
            <a:ext cx="8301436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такте </a:t>
            </a: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поршень перемещается от НМТ к ВМТ, и через открытый выпускной клапан выталкивает отработавшие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очищая цилиндр. Давление в цилиндре к концу выпуска падает до 10,5... 11,5 МПа, а температура — до 200...300°С. Вследствие повышенной степени сжатия коэффициент остаточных газов для дизеля составляет примерно 0,03...0,07. При дальнейшем вращении коленчатого вала все перечисленные такты повторяются в такой же последовательности.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0EAC9C8-257C-498C-8745-ED3D29C09A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272" y="2424026"/>
            <a:ext cx="3444383" cy="27598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61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79376" y="17309"/>
            <a:ext cx="6154672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Большие значения степени сжатия в дизелях обеспечивают их высокую экономичность. Степень сжатия в дизелях ограничивается величиной потерь на трение в кривошипно-шатунном механизме, прочностью деталей и условиями пуска двигателя.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4F46DA-2169-48F0-A5EE-531480EC47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077" y="2060848"/>
            <a:ext cx="5128671" cy="38465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61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983432" y="825372"/>
            <a:ext cx="6624736" cy="124911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Быстрота и полнота сгорания топлива, вводимого в цилиндр двигателя, а следовательно, его мощность и экономичность зависят от того, насколько тщательно частицы топлива перемешаны с воздухом.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ECAAD07-1A66-421E-94D9-AF44704239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083" y="2380935"/>
            <a:ext cx="3285798" cy="26895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8912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1628</TotalTime>
  <Words>19</Words>
  <Application>Microsoft Office PowerPoint</Application>
  <PresentationFormat>Широкоэкранный</PresentationFormat>
  <Paragraphs>32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158</cp:revision>
  <cp:lastPrinted>2018-06-19T14:05:00Z</cp:lastPrinted>
  <dcterms:created xsi:type="dcterms:W3CDTF">2018-06-15T09:41:37Z</dcterms:created>
  <dcterms:modified xsi:type="dcterms:W3CDTF">2021-11-28T09:54:39Z</dcterms:modified>
</cp:coreProperties>
</file>