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3" r:id="rId2"/>
    <p:sldId id="304" r:id="rId3"/>
    <p:sldId id="305" r:id="rId4"/>
    <p:sldId id="307" r:id="rId5"/>
    <p:sldId id="308" r:id="rId6"/>
    <p:sldId id="309" r:id="rId7"/>
    <p:sldId id="310" r:id="rId8"/>
    <p:sldId id="311" r:id="rId9"/>
    <p:sldId id="313" r:id="rId10"/>
    <p:sldId id="314" r:id="rId11"/>
    <p:sldId id="315" r:id="rId12"/>
    <p:sldId id="316" r:id="rId13"/>
    <p:sldId id="323" r:id="rId14"/>
    <p:sldId id="317" r:id="rId15"/>
    <p:sldId id="318" r:id="rId16"/>
    <p:sldId id="319" r:id="rId17"/>
    <p:sldId id="320" r:id="rId18"/>
    <p:sldId id="322" r:id="rId19"/>
    <p:sldId id="324" r:id="rId20"/>
    <p:sldId id="325" r:id="rId21"/>
    <p:sldId id="334" r:id="rId22"/>
    <p:sldId id="335" r:id="rId23"/>
    <p:sldId id="336" r:id="rId24"/>
    <p:sldId id="337" r:id="rId25"/>
    <p:sldId id="338" r:id="rId26"/>
    <p:sldId id="333" r:id="rId27"/>
  </p:sldIdLst>
  <p:sldSz cx="12192000" cy="6858000"/>
  <p:notesSz cx="6805613"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4316C"/>
    <a:srgbClr val="FFBB7B"/>
    <a:srgbClr val="1D591E"/>
    <a:srgbClr val="236B2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552"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9575" cy="49688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4451" y="2"/>
            <a:ext cx="2949575" cy="496889"/>
          </a:xfrm>
          <a:prstGeom prst="rect">
            <a:avLst/>
          </a:prstGeom>
        </p:spPr>
        <p:txBody>
          <a:bodyPr vert="horz" lIns="91440" tIns="45720" rIns="91440" bIns="45720" rtlCol="0"/>
          <a:lstStyle>
            <a:lvl1pPr algn="r">
              <a:defRPr sz="1200"/>
            </a:lvl1pPr>
          </a:lstStyle>
          <a:p>
            <a:fld id="{5AC779D9-3FCD-4F78-8C09-5E27BA38E379}" type="datetimeFigureOut">
              <a:rPr lang="ru-RU" smtClean="0"/>
              <a:t>вс 28.11.21</a:t>
            </a:fld>
            <a:endParaRPr lang="ru-RU"/>
          </a:p>
        </p:txBody>
      </p:sp>
      <p:sp>
        <p:nvSpPr>
          <p:cNvPr id="4" name="Нижний колонтитул 3"/>
          <p:cNvSpPr>
            <a:spLocks noGrp="1"/>
          </p:cNvSpPr>
          <p:nvPr>
            <p:ph type="ftr" sz="quarter" idx="2"/>
          </p:nvPr>
        </p:nvSpPr>
        <p:spPr>
          <a:xfrm>
            <a:off x="1" y="9440863"/>
            <a:ext cx="2949575"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4451" y="9440863"/>
            <a:ext cx="2949575" cy="496887"/>
          </a:xfrm>
          <a:prstGeom prst="rect">
            <a:avLst/>
          </a:prstGeom>
        </p:spPr>
        <p:txBody>
          <a:bodyPr vert="horz" lIns="91440" tIns="45720" rIns="91440" bIns="45720" rtlCol="0" anchor="b"/>
          <a:lstStyle>
            <a:lvl1pPr algn="r">
              <a:defRPr sz="1200"/>
            </a:lvl1pPr>
          </a:lstStyle>
          <a:p>
            <a:fld id="{2DDDCEDA-9006-46E9-8BA8-62D61FF5FBE4}" type="slidenum">
              <a:rPr lang="ru-RU" smtClean="0"/>
              <a:t>‹#›</a:t>
            </a:fld>
            <a:endParaRPr lang="ru-RU"/>
          </a:p>
        </p:txBody>
      </p:sp>
    </p:spTree>
    <p:extLst>
      <p:ext uri="{BB962C8B-B14F-4D97-AF65-F5344CB8AC3E}">
        <p14:creationId xmlns:p14="http://schemas.microsoft.com/office/powerpoint/2010/main" val="3191087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357974E9-36BA-4978-88EA-3A71AEB8E80B}" type="datetimeFigureOut">
              <a:rPr lang="ru-RU" smtClean="0"/>
              <a:t>вс 28.11.21</a:t>
            </a:fld>
            <a:endParaRPr lang="ru-RU"/>
          </a:p>
        </p:txBody>
      </p:sp>
      <p:sp>
        <p:nvSpPr>
          <p:cNvPr id="4" name="Образ слайда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EA5044DE-EE18-40B0-B73F-7A942410FFD6}" type="slidenum">
              <a:rPr lang="ru-RU" smtClean="0"/>
              <a:t>‹#›</a:t>
            </a:fld>
            <a:endParaRPr lang="ru-RU"/>
          </a:p>
        </p:txBody>
      </p:sp>
    </p:spTree>
    <p:extLst>
      <p:ext uri="{BB962C8B-B14F-4D97-AF65-F5344CB8AC3E}">
        <p14:creationId xmlns:p14="http://schemas.microsoft.com/office/powerpoint/2010/main" val="86139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5044DE-EE18-40B0-B73F-7A942410FFD6}" type="slidenum">
              <a:rPr lang="ru-RU" smtClean="0"/>
              <a:t>7</a:t>
            </a:fld>
            <a:endParaRPr lang="ru-RU"/>
          </a:p>
        </p:txBody>
      </p:sp>
    </p:spTree>
    <p:extLst>
      <p:ext uri="{BB962C8B-B14F-4D97-AF65-F5344CB8AC3E}">
        <p14:creationId xmlns:p14="http://schemas.microsoft.com/office/powerpoint/2010/main" val="225509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7"/>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8A034F8-4A34-41D4-A3A6-F8C46323D4AE}" type="datetimeFigureOut">
              <a:rPr lang="ru-RU" smtClean="0"/>
              <a:t>вс 28.11.21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3136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вс 28.11.21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4378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0"/>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вс 28.11.21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213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вс 28.11.21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52304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8A034F8-4A34-41D4-A3A6-F8C46323D4AE}" type="datetimeFigureOut">
              <a:rPr lang="ru-RU" smtClean="0"/>
              <a:t>вс 28.11.21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12713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8A034F8-4A34-41D4-A3A6-F8C46323D4AE}" type="datetimeFigureOut">
              <a:rPr lang="ru-RU" smtClean="0"/>
              <a:t>вс 28.11.21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175544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8A034F8-4A34-41D4-A3A6-F8C46323D4AE}" type="datetimeFigureOut">
              <a:rPr lang="ru-RU" smtClean="0"/>
              <a:t>вс 28.11.21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2655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8A034F8-4A34-41D4-A3A6-F8C46323D4AE}" type="datetimeFigureOut">
              <a:rPr lang="ru-RU" smtClean="0"/>
              <a:t>вс 28.11.21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2879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A034F8-4A34-41D4-A3A6-F8C46323D4AE}" type="datetimeFigureOut">
              <a:rPr lang="ru-RU" smtClean="0"/>
              <a:t>вс 28.11.21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5002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1"/>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вс 28.11.21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62768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вс 28.11.21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4193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1">
                <a:lumMod val="85000"/>
              </a:schemeClr>
            </a:gs>
            <a:gs pos="50000">
              <a:schemeClr val="bg1"/>
            </a:gs>
          </a:gsLst>
          <a:lin ang="2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034F8-4A34-41D4-A3A6-F8C46323D4AE}" type="datetimeFigureOut">
              <a:rPr lang="ru-RU" smtClean="0"/>
              <a:t>вс 28.11.21</a:t>
            </a:fld>
            <a:endParaRPr lang="ru-RU"/>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83E9B-7A1A-4B51-9355-71EEC4EC8FAD}" type="slidenum">
              <a:rPr lang="ru-RU" smtClean="0"/>
              <a:t>‹#›</a:t>
            </a:fld>
            <a:endParaRPr lang="ru-RU"/>
          </a:p>
        </p:txBody>
      </p:sp>
    </p:spTree>
    <p:extLst>
      <p:ext uri="{BB962C8B-B14F-4D97-AF65-F5344CB8AC3E}">
        <p14:creationId xmlns:p14="http://schemas.microsoft.com/office/powerpoint/2010/main" val="1542919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ogo\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692697"/>
            <a:ext cx="2088232" cy="16809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па 6"/>
          <p:cNvGrpSpPr/>
          <p:nvPr/>
        </p:nvGrpSpPr>
        <p:grpSpPr>
          <a:xfrm>
            <a:off x="1343472" y="-1361501"/>
            <a:ext cx="4968552" cy="1622149"/>
            <a:chOff x="5125864" y="-816524"/>
            <a:chExt cx="5394640" cy="3097303"/>
          </a:xfrm>
        </p:grpSpPr>
        <p:sp>
          <p:nvSpPr>
            <p:cNvPr id="9" name="Скругленный прямоугольник 8"/>
            <p:cNvSpPr/>
            <p:nvPr/>
          </p:nvSpPr>
          <p:spPr>
            <a:xfrm rot="20375024">
              <a:off x="6776088" y="-296266"/>
              <a:ext cx="3744416"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rot="20375024">
              <a:off x="5933099" y="-540064"/>
              <a:ext cx="3744415" cy="2577046"/>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rot="20375024">
              <a:off x="5125864" y="-816524"/>
              <a:ext cx="3744415"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Rectangle 4"/>
          <p:cNvSpPr>
            <a:spLocks noChangeArrowheads="1"/>
          </p:cNvSpPr>
          <p:nvPr/>
        </p:nvSpPr>
        <p:spPr bwMode="auto">
          <a:xfrm>
            <a:off x="4439817" y="863757"/>
            <a:ext cx="6188468" cy="1338828"/>
          </a:xfrm>
          <a:prstGeom prst="rect">
            <a:avLst/>
          </a:prstGeom>
          <a:noFill/>
          <a:ln>
            <a:noFill/>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ГЛАВНОЕ УПРАВЛЕНИЕ ОБРАЗОВАНИЯ</a:t>
            </a:r>
          </a:p>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ГРОДНЕНСКОГО ОБЛАСТНОГО ИСПОЛНИТЕЛЬНОГО КОМИТЕТА</a:t>
            </a:r>
            <a:br>
              <a:rPr lang="ru-RU" sz="1100" dirty="0">
                <a:solidFill>
                  <a:schemeClr val="tx1">
                    <a:lumMod val="50000"/>
                    <a:lumOff val="50000"/>
                  </a:schemeClr>
                </a:solidFill>
                <a:latin typeface="Arial" pitchFamily="34" charset="0"/>
                <a:ea typeface="Lato" pitchFamily="34" charset="0"/>
                <a:cs typeface="Arial" pitchFamily="34" charset="0"/>
              </a:rPr>
            </a:br>
            <a:r>
              <a:rPr lang="ru-RU" sz="1100" dirty="0">
                <a:solidFill>
                  <a:schemeClr val="tx1">
                    <a:lumMod val="75000"/>
                    <a:lumOff val="25000"/>
                  </a:schemeClr>
                </a:solidFill>
                <a:latin typeface="Arial" pitchFamily="34" charset="0"/>
                <a:ea typeface="Lato" pitchFamily="34" charset="0"/>
                <a:cs typeface="Arial" pitchFamily="34" charset="0"/>
              </a:rPr>
              <a:t>УЧРЕЖДЕНИЕ ОБРАЗОВАНИЯ </a:t>
            </a:r>
          </a:p>
          <a:p>
            <a:pPr lvl="0" fontAlgn="base">
              <a:spcBef>
                <a:spcPct val="0"/>
              </a:spcBef>
              <a:spcAft>
                <a:spcPct val="0"/>
              </a:spcAft>
            </a:pPr>
            <a:r>
              <a:rPr lang="ru-RU" dirty="0">
                <a:latin typeface="Arial" pitchFamily="34" charset="0"/>
                <a:ea typeface="Lato" pitchFamily="34" charset="0"/>
                <a:cs typeface="Arial" pitchFamily="34" charset="0"/>
              </a:rPr>
              <a:t>"ГРОДНЕНСКИЙ ГОСУДАРСТВЕННЫЙ </a:t>
            </a:r>
          </a:p>
          <a:p>
            <a:pPr lvl="0" fontAlgn="base">
              <a:spcBef>
                <a:spcPct val="0"/>
              </a:spcBef>
              <a:spcAft>
                <a:spcPct val="0"/>
              </a:spcAft>
            </a:pPr>
            <a:r>
              <a:rPr lang="ru-RU" dirty="0">
                <a:latin typeface="Arial" pitchFamily="34" charset="0"/>
                <a:ea typeface="Lato" pitchFamily="34" charset="0"/>
                <a:cs typeface="Arial" pitchFamily="34" charset="0"/>
              </a:rPr>
              <a:t>ЭЛЕКТРОТЕХНИЧЕСКИЙ КОЛЛЕДЖ</a:t>
            </a:r>
          </a:p>
          <a:p>
            <a:pPr lvl="0" fontAlgn="base">
              <a:spcBef>
                <a:spcPct val="0"/>
              </a:spcBef>
              <a:spcAft>
                <a:spcPct val="0"/>
              </a:spcAft>
            </a:pPr>
            <a:r>
              <a:rPr lang="ru-RU" dirty="0">
                <a:latin typeface="Arial" pitchFamily="34" charset="0"/>
                <a:ea typeface="Lato" pitchFamily="34" charset="0"/>
                <a:cs typeface="Arial" pitchFamily="34" charset="0"/>
              </a:rPr>
              <a:t>ИМЕНИ ИВАНА СЧАСТНОГО"</a:t>
            </a:r>
          </a:p>
        </p:txBody>
      </p:sp>
      <p:sp>
        <p:nvSpPr>
          <p:cNvPr id="12" name="TextBox 11"/>
          <p:cNvSpPr txBox="1"/>
          <p:nvPr/>
        </p:nvSpPr>
        <p:spPr>
          <a:xfrm>
            <a:off x="5769632" y="6389995"/>
            <a:ext cx="697627" cy="369332"/>
          </a:xfrm>
          <a:prstGeom prst="rect">
            <a:avLst/>
          </a:prstGeom>
          <a:noFill/>
        </p:spPr>
        <p:txBody>
          <a:bodyPr wrap="none" rtlCol="0">
            <a:spAutoFit/>
          </a:bodyPr>
          <a:lstStyle/>
          <a:p>
            <a:r>
              <a:rPr lang="ru-RU" dirty="0">
                <a:latin typeface="Arial" pitchFamily="34" charset="0"/>
                <a:cs typeface="Arial" pitchFamily="34" charset="0"/>
              </a:rPr>
              <a:t>2021</a:t>
            </a:r>
          </a:p>
        </p:txBody>
      </p:sp>
      <p:pic>
        <p:nvPicPr>
          <p:cNvPr id="8194" name="Picture 2" descr="\\192.168.1.85\share\Логотип\slog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2260992"/>
            <a:ext cx="3248381" cy="59194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a:off x="1176796" y="3099447"/>
            <a:ext cx="10231198" cy="1952538"/>
            <a:chOff x="1011728" y="1842196"/>
            <a:chExt cx="7673399" cy="993336"/>
          </a:xfrm>
        </p:grpSpPr>
        <p:sp>
          <p:nvSpPr>
            <p:cNvPr id="14" name="Прямоугольник 13"/>
            <p:cNvSpPr/>
            <p:nvPr/>
          </p:nvSpPr>
          <p:spPr>
            <a:xfrm>
              <a:off x="1011728" y="2099613"/>
              <a:ext cx="7673399" cy="735919"/>
            </a:xfrm>
            <a:prstGeom prst="rect">
              <a:avLst/>
            </a:prstGeom>
          </p:spPr>
          <p:txBody>
            <a:bodyPr wrap="none">
              <a:spAutoFit/>
            </a:bodyPr>
            <a:lstStyle/>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Тема: «Рабочий цикл бензинового </a:t>
              </a:r>
            </a:p>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двигателя</a:t>
              </a:r>
              <a:r>
                <a:rPr lang="be-BY"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a:t>
              </a:r>
              <a:endParaRPr lang="ru-RU" sz="4400" dirty="0">
                <a:latin typeface="Arial" pitchFamily="34" charset="0"/>
                <a:cs typeface="Arial" pitchFamily="34" charset="0"/>
              </a:endParaRPr>
            </a:p>
          </p:txBody>
        </p:sp>
        <p:sp>
          <p:nvSpPr>
            <p:cNvPr id="15" name="Заголовок 1"/>
            <p:cNvSpPr txBox="1">
              <a:spLocks/>
            </p:cNvSpPr>
            <p:nvPr/>
          </p:nvSpPr>
          <p:spPr>
            <a:xfrm>
              <a:off x="1789330" y="1842196"/>
              <a:ext cx="6228605" cy="55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ln w="12700">
                    <a:noFill/>
                    <a:prstDash val="solid"/>
                  </a:ln>
                  <a:latin typeface="Arial" pitchFamily="34" charset="0"/>
                  <a:cs typeface="Arial" pitchFamily="34" charset="0"/>
                </a:rPr>
                <a:t>Занятие 7</a:t>
              </a:r>
              <a:endParaRPr lang="be-BY" sz="3200" b="1" dirty="0">
                <a:ln w="12700">
                  <a:noFill/>
                  <a:prstDash val="solid"/>
                </a:ln>
                <a:latin typeface="Arial" pitchFamily="34" charset="0"/>
                <a:cs typeface="Arial" pitchFamily="34" charset="0"/>
              </a:endParaRPr>
            </a:p>
          </p:txBody>
        </p:sp>
      </p:grpSp>
    </p:spTree>
    <p:extLst>
      <p:ext uri="{BB962C8B-B14F-4D97-AF65-F5344CB8AC3E}">
        <p14:creationId xmlns:p14="http://schemas.microsoft.com/office/powerpoint/2010/main" val="22888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52857" y="249370"/>
            <a:ext cx="9199527"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Однако, предельные значения степени сжатия для карбюраторных двигателей ограничиваются свойствами применяемого топлива (бензина), например его антидетонационной стойкостью, характеризуемой октановым числом. Чем выше октановое число (изменяющееся для автомобильных бензинов примерно от 80 до 98), тем большей антидетонационной стойкостью обладает топливо.</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309A6F68-14A4-41FB-9230-13454E1811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4388" y="2630305"/>
            <a:ext cx="2497612" cy="2073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8681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77480" y="227314"/>
            <a:ext cx="7610195"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4000" dirty="0">
                <a:latin typeface="Times New Roman" panose="02020603050405020304" pitchFamily="18" charset="0"/>
                <a:cs typeface="Times New Roman" panose="02020603050405020304" pitchFamily="18" charset="0"/>
              </a:rPr>
              <a:t>	Чрезмерно высокая степень сжатия может привести к особому детонационному воспламенению смеси и нарушению нормального процесса ее сгорания, которое будет происходить с очень большими скоростями и резкими местными повышениями давления в цилиндре.</a:t>
            </a:r>
            <a:endParaRPr lang="ru-RU" sz="3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4869168E-698D-430F-8490-149851A5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3995819"/>
            <a:ext cx="3810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955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22164" y="85001"/>
            <a:ext cx="868760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В результате этого нарушается нормальная работа двигателя, появляются резкие металлические стуки вследствие вибрации деталей под действием повышенного давления и дымный искристый выпуск в результате неполного сгорания топлива. Это приводит к перегреву двигателя, снижению мощности и экономичности и увеличению износа его деталей.</a:t>
            </a:r>
            <a:endParaRPr lang="ru-RU" sz="2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1313AAB5-AC49-420E-8007-FFFD6488A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749" y="4797151"/>
            <a:ext cx="3294291" cy="2058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44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22151" y="260648"/>
            <a:ext cx="9505055" cy="3970318"/>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Во избежание нарушения нормальных условий сгорания рабочей смеси в карбюраторных двигателях при использовании существующих сортов бензина смесь сжимают не более чем в 7 —10 раз, т. е. степень сжатия бензиновых двигателей не должна быть выше 7... 10.</a:t>
            </a:r>
            <a:endParaRPr lang="ru-RU" sz="6000"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AB76EDF4-01F5-4874-AF3D-7A58D1F09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736" y="3871527"/>
            <a:ext cx="8472264" cy="2986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9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07318" y="249370"/>
            <a:ext cx="870245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dirty="0"/>
              <a:t>	</a:t>
            </a:r>
            <a:r>
              <a:rPr lang="ru-RU" sz="4000" dirty="0">
                <a:latin typeface="Times New Roman" panose="02020603050405020304" pitchFamily="18" charset="0"/>
                <a:cs typeface="Times New Roman" panose="02020603050405020304" pitchFamily="18" charset="0"/>
              </a:rPr>
              <a:t>При этом для двигателей с более высокими степенями сжатия требуется применение топлива с хорошими антидетонационными свойствами, т. е. с высоким октановым числом. К концу такта сжатия давление в цилиндре возрастает примерно до 80... 120 МПа, а температура смеси достигает 450...500°С.</a:t>
            </a:r>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04A21277-75CD-4EC1-8CEA-92AC982FC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9768" y="4280625"/>
            <a:ext cx="3382232" cy="2572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530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249370"/>
            <a:ext cx="946804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При такте </a:t>
            </a:r>
            <a:r>
              <a:rPr lang="ru-RU" sz="3600" i="1" u="sng" dirty="0">
                <a:latin typeface="Times New Roman" panose="02020603050405020304" pitchFamily="18" charset="0"/>
                <a:cs typeface="Times New Roman" panose="02020603050405020304" pitchFamily="18" charset="0"/>
              </a:rPr>
              <a:t>расширения, или рабочем ходе</a:t>
            </a:r>
            <a:r>
              <a:rPr lang="ru-RU" sz="3600" dirty="0">
                <a:latin typeface="Times New Roman" panose="02020603050405020304" pitchFamily="18" charset="0"/>
                <a:cs typeface="Times New Roman" panose="02020603050405020304" pitchFamily="18" charset="0"/>
              </a:rPr>
              <a:t> (рис. 1, в), поршень в цилиндре перемещается вниз под действием давления газов, приводя через шатун во вращение коленчатый вал двигателя. В конце такта сжатия, когда поршень приходит в ВМТ, в цилиндр подается электрическая искра, </a:t>
            </a:r>
          </a:p>
          <a:p>
            <a:pPr algn="just"/>
            <a:r>
              <a:rPr lang="ru-RU" sz="3600" dirty="0">
                <a:latin typeface="Times New Roman" panose="02020603050405020304" pitchFamily="18" charset="0"/>
                <a:cs typeface="Times New Roman" panose="02020603050405020304" pitchFamily="18" charset="0"/>
              </a:rPr>
              <a:t>воспламеняющая сжатую </a:t>
            </a:r>
          </a:p>
          <a:p>
            <a:pPr algn="just"/>
            <a:r>
              <a:rPr lang="ru-RU" sz="3600" dirty="0">
                <a:latin typeface="Times New Roman" panose="02020603050405020304" pitchFamily="18" charset="0"/>
                <a:cs typeface="Times New Roman" panose="02020603050405020304" pitchFamily="18" charset="0"/>
              </a:rPr>
              <a:t>рабочую смесь.</a:t>
            </a:r>
            <a:endParaRPr lang="ru-RU" sz="3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38FB2F62-E8B1-4DDA-BC68-E728D0FBA2AC}"/>
              </a:ext>
            </a:extLst>
          </p:cNvPr>
          <p:cNvPicPr/>
          <p:nvPr/>
        </p:nvPicPr>
        <p:blipFill>
          <a:blip r:embed="rId3"/>
          <a:stretch>
            <a:fillRect/>
          </a:stretch>
        </p:blipFill>
        <p:spPr>
          <a:xfrm>
            <a:off x="6456040" y="3645024"/>
            <a:ext cx="5735960" cy="32129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16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34822" y="449951"/>
            <a:ext cx="833744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Смесь сгорает очень быстро с выделением большого количества теплоты. Из-за сильного нагрева газов, образовавшихся при сгорании, давление в цилиндре резко возрастает, и поршень под действием этого давления с большой скоростью перемещается вниз от ВМТ к НМТ, приводя во вращение через шатун коленчатый вал. Впускной и выпускной клапаны при этом закрыты.</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76F5C3DE-145B-4E91-90D7-FFD54A74D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480" y="1916832"/>
            <a:ext cx="3048000"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0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61876" y="484860"/>
            <a:ext cx="773481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В момент сгорания рабочей смеси температура газов в цилиндре повышается до 1800... 2000 °С, а давление — до 250... 300 МПа. При движении поршня к НМТ </a:t>
            </a:r>
            <a:r>
              <a:rPr lang="ru-RU" sz="3600" dirty="0" err="1">
                <a:latin typeface="Times New Roman" panose="02020603050405020304" pitchFamily="18" charset="0"/>
                <a:cs typeface="Times New Roman" panose="02020603050405020304" pitchFamily="18" charset="0"/>
              </a:rPr>
              <a:t>газы</a:t>
            </a:r>
            <a:r>
              <a:rPr lang="ru-RU" sz="3600" dirty="0">
                <a:latin typeface="Times New Roman" panose="02020603050405020304" pitchFamily="18" charset="0"/>
                <a:cs typeface="Times New Roman" panose="02020603050405020304" pitchFamily="18" charset="0"/>
              </a:rPr>
              <a:t> расширяются, и их давление и температура в цилиндре постепенно уменьшаются. В конце рабочего хода давление в цилиндре падает до 30...40 МПа, а температура снижается до 800... 1100°С.</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E16C80A7-8AE4-482B-AE5D-B231150DA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987" y="1778000"/>
            <a:ext cx="3810000" cy="50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808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19336" y="130936"/>
            <a:ext cx="7254103" cy="6186309"/>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a:t>
            </a:r>
            <a:r>
              <a:rPr lang="ru-RU" b="1" dirty="0"/>
              <a:t> </a:t>
            </a:r>
            <a:r>
              <a:rPr lang="ru-RU" sz="3600" dirty="0">
                <a:latin typeface="Times New Roman" panose="02020603050405020304" pitchFamily="18" charset="0"/>
                <a:cs typeface="Times New Roman" panose="02020603050405020304" pitchFamily="18" charset="0"/>
              </a:rPr>
              <a:t>При такте </a:t>
            </a:r>
            <a:r>
              <a:rPr lang="ru-RU" sz="3600" i="1" u="sng" dirty="0">
                <a:latin typeface="Times New Roman" panose="02020603050405020304" pitchFamily="18" charset="0"/>
                <a:cs typeface="Times New Roman" panose="02020603050405020304" pitchFamily="18" charset="0"/>
              </a:rPr>
              <a:t>выпуска</a:t>
            </a:r>
            <a:r>
              <a:rPr lang="ru-RU" sz="3600" dirty="0">
                <a:latin typeface="Times New Roman" panose="02020603050405020304" pitchFamily="18" charset="0"/>
                <a:cs typeface="Times New Roman" panose="02020603050405020304" pitchFamily="18" charset="0"/>
              </a:rPr>
              <a:t> (рис. 1, г) происходит очищение цилиндра от отработавших газов. При этом впускной клапан 1 закрыт, выпускной 2 открыт, а поршень перемещается от НМТ к ВМТ. При движении поршня к ВМТ оставшиеся в цилиндре после сгорания смеси отработавшие </a:t>
            </a:r>
            <a:r>
              <a:rPr lang="ru-RU" sz="3600" dirty="0" err="1">
                <a:latin typeface="Times New Roman" panose="02020603050405020304" pitchFamily="18" charset="0"/>
                <a:cs typeface="Times New Roman" panose="02020603050405020304" pitchFamily="18" charset="0"/>
              </a:rPr>
              <a:t>газы</a:t>
            </a:r>
            <a:r>
              <a:rPr lang="ru-RU" sz="3600" dirty="0">
                <a:latin typeface="Times New Roman" panose="02020603050405020304" pitchFamily="18" charset="0"/>
                <a:cs typeface="Times New Roman" panose="02020603050405020304" pitchFamily="18" charset="0"/>
              </a:rPr>
              <a:t> выталкиваются через выпускной клапан в атмосферу.</a:t>
            </a:r>
            <a:endParaRPr lang="ru-RU" sz="40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3732A1DB-6552-484C-923D-719E69D9BCF3}"/>
              </a:ext>
            </a:extLst>
          </p:cNvPr>
          <p:cNvPicPr/>
          <p:nvPr/>
        </p:nvPicPr>
        <p:blipFill>
          <a:blip r:embed="rId3"/>
          <a:stretch>
            <a:fillRect/>
          </a:stretch>
        </p:blipFill>
        <p:spPr>
          <a:xfrm>
            <a:off x="7680176" y="4149080"/>
            <a:ext cx="4511824" cy="27089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981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41617" y="399244"/>
            <a:ext cx="8762695"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dirty="0"/>
              <a:t> </a:t>
            </a:r>
            <a:r>
              <a:rPr lang="ru-RU" sz="3600" dirty="0">
                <a:latin typeface="Times New Roman" panose="02020603050405020304" pitchFamily="18" charset="0"/>
                <a:cs typeface="Times New Roman" panose="02020603050405020304" pitchFamily="18" charset="0"/>
              </a:rPr>
              <a:t>Так как удалить полностью отработавшие </a:t>
            </a:r>
            <a:r>
              <a:rPr lang="ru-RU" sz="3600" dirty="0" err="1">
                <a:latin typeface="Times New Roman" panose="02020603050405020304" pitchFamily="18" charset="0"/>
                <a:cs typeface="Times New Roman" panose="02020603050405020304" pitchFamily="18" charset="0"/>
              </a:rPr>
              <a:t>газы</a:t>
            </a:r>
            <a:r>
              <a:rPr lang="ru-RU" sz="3600" dirty="0">
                <a:latin typeface="Times New Roman" panose="02020603050405020304" pitchFamily="18" charset="0"/>
                <a:cs typeface="Times New Roman" panose="02020603050405020304" pitchFamily="18" charset="0"/>
              </a:rPr>
              <a:t> из цилиндра не представляется возможным вследствие сопротивления потоку газов выпускной системы (клапан, выпускной трубопровод, глушитель), давление в конце такта выпуска составляет примерно 0,105...0,115 МПа. Температура отработавших газов в начале выпуска равна 700...800°С, к концу выпуска она понижается до 300... 400 °С.</a:t>
            </a:r>
            <a:endParaRPr lang="ru-RU" sz="1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D350FE63-0E7B-4F24-8CB8-FB93EA9D1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3779" y="2060848"/>
            <a:ext cx="2952328" cy="3686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636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47328" y="249370"/>
            <a:ext cx="964706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четырехтактном карбюраторном двигателе рабочий цикл совершается за два оборота коленчатого вала, или четыре хода поршня, и состоит из тактов впуска, сжатия,</a:t>
            </a:r>
          </a:p>
          <a:p>
            <a:pPr algn="just"/>
            <a:r>
              <a:rPr lang="ru-RU" dirty="0">
                <a:latin typeface="Times New Roman" panose="02020603050405020304" pitchFamily="18" charset="0"/>
                <a:cs typeface="Times New Roman" panose="02020603050405020304" pitchFamily="18" charset="0"/>
              </a:rPr>
              <a:t>расширения (рабочий ход)</a:t>
            </a:r>
          </a:p>
          <a:p>
            <a:pPr algn="just"/>
            <a:r>
              <a:rPr lang="ru-RU" dirty="0">
                <a:latin typeface="Times New Roman" panose="02020603050405020304" pitchFamily="18" charset="0"/>
                <a:cs typeface="Times New Roman" panose="02020603050405020304" pitchFamily="18" charset="0"/>
              </a:rPr>
              <a:t>и выпуска.</a:t>
            </a:r>
            <a:endParaRPr lang="ru-RU" sz="36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2AF375FA-C425-4E3B-B835-C1E3EAB9A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990850"/>
            <a:ext cx="5715000" cy="3867150"/>
          </a:xfrm>
          <a:prstGeom prst="rect">
            <a:avLst/>
          </a:prstGeom>
        </p:spPr>
      </p:pic>
    </p:spTree>
    <p:extLst>
      <p:ext uri="{BB962C8B-B14F-4D97-AF65-F5344CB8AC3E}">
        <p14:creationId xmlns:p14="http://schemas.microsoft.com/office/powerpoint/2010/main" val="2558046885"/>
      </p:ext>
    </p:extLst>
  </p:cSld>
  <p:clrMapOvr>
    <a:masterClrMapping/>
  </p:clrMapOvr>
  <mc:AlternateContent xmlns:mc="http://schemas.openxmlformats.org/markup-compatibility/2006" xmlns:p14="http://schemas.microsoft.com/office/powerpoint/2010/main">
    <mc:Choice Requires="p14">
      <p:transition spd="slow" p14:dur="2000" advTm="15700"/>
    </mc:Choice>
    <mc:Fallback xmlns="">
      <p:transition spd="slow" advTm="15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extLst>
    <p:ext uri="{E180D4A7-C9FB-4DFB-919C-405C955672EB}">
      <p14:showEvtLst xmlns:p14="http://schemas.microsoft.com/office/powerpoint/2010/main">
        <p14:playEvt time="0" objId="6"/>
        <p14:stopEvt time="60515" objId="6"/>
        <p14:playEvt time="63757" objId="6"/>
        <p14:stopEvt time="66709" objId="6"/>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63352" y="1"/>
            <a:ext cx="8243910" cy="3785652"/>
          </a:xfrm>
          <a:prstGeom prst="rect">
            <a:avLst/>
          </a:prstGeom>
          <a:noFill/>
        </p:spPr>
        <p:txBody>
          <a:bodyPr wrap="square" rtlCol="0">
            <a:spAutoFit/>
          </a:bodyPr>
          <a:lstStyle/>
          <a:p>
            <a:pPr algn="just"/>
            <a:r>
              <a:rPr lang="ru-RU" sz="4000" dirty="0">
                <a:latin typeface="Times New Roman" panose="02020603050405020304" pitchFamily="18" charset="0"/>
                <a:cs typeface="Times New Roman" panose="02020603050405020304" pitchFamily="18" charset="0"/>
              </a:rPr>
              <a:t>	Степень очистки цилиндра от отработавших газов характеризуется коэффициентом остаточных газов, представляющим собой отношение массы остаточных газов к массе свежего заряда.</a:t>
            </a:r>
            <a:endParaRPr lang="ru-RU" sz="66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02CD02C8-6356-4FE5-8B8D-E2A2E0B7C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0860" y="2301274"/>
            <a:ext cx="2757778" cy="3677037"/>
          </a:xfrm>
          <a:prstGeom prst="rect">
            <a:avLst/>
          </a:prstGeom>
        </p:spPr>
      </p:pic>
    </p:spTree>
    <p:extLst>
      <p:ext uri="{BB962C8B-B14F-4D97-AF65-F5344CB8AC3E}">
        <p14:creationId xmlns:p14="http://schemas.microsoft.com/office/powerpoint/2010/main" val="5368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63352" y="260648"/>
            <a:ext cx="8424936" cy="4524315"/>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	</a:t>
            </a:r>
            <a:r>
              <a:rPr lang="ru-RU" dirty="0"/>
              <a:t> </a:t>
            </a:r>
            <a:r>
              <a:rPr lang="ru-RU" sz="3200" dirty="0">
                <a:latin typeface="Times New Roman" panose="02020603050405020304" pitchFamily="18" charset="0"/>
                <a:cs typeface="Times New Roman" panose="02020603050405020304" pitchFamily="18" charset="0"/>
              </a:rPr>
              <a:t>Для современных высокооборотных карбюраторных автомобильных двигателей коэффициент остаточных газов составляет примерно 0,08...0,20, возрастая при увеличении частоты вращения коленчатого вала. При дальнейшем вращении коленчатого вала (работе двигателя) снова происходит такт впуска, затем такт сжатия, рабочий ход и такт выпуска и т.д. </a:t>
            </a:r>
            <a:endParaRPr lang="ru-RU" sz="48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707CB17F-4060-4225-8D83-8861CB5AF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5421" y="1645904"/>
            <a:ext cx="2257425" cy="4829175"/>
          </a:xfrm>
          <a:prstGeom prst="rect">
            <a:avLst/>
          </a:prstGeom>
        </p:spPr>
      </p:pic>
    </p:spTree>
    <p:extLst>
      <p:ext uri="{BB962C8B-B14F-4D97-AF65-F5344CB8AC3E}">
        <p14:creationId xmlns:p14="http://schemas.microsoft.com/office/powerpoint/2010/main" val="353751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15752" y="152400"/>
            <a:ext cx="8546415" cy="6186309"/>
          </a:xfrm>
          <a:prstGeom prst="rect">
            <a:avLst/>
          </a:prstGeom>
          <a:noFill/>
        </p:spPr>
        <p:txBody>
          <a:bodyPr wrap="square" rtlCol="0">
            <a:spAutoFit/>
          </a:bodyPr>
          <a:lstStyle/>
          <a:p>
            <a:pPr algn="just"/>
            <a:r>
              <a:rPr lang="ru-RU" sz="24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Таким образом, в четырехтактном одноцилиндровом двигателе коленчатый вал вращается под действием давления газов только при рабочем ходе. При совершении вспомогательных тактов (выпуске, впуске и сжатии рабочей смеси) противодавление действующих на поршень газов создает сопротивление вращению вала, для преодоления которого необходимо к валу приложить внешний момент.</a:t>
            </a:r>
            <a:endParaRPr lang="ru-RU" sz="54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91EB09BC-D1A8-4E2C-830E-DA3758658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167" y="2148874"/>
            <a:ext cx="3092637" cy="2328433"/>
          </a:xfrm>
          <a:prstGeom prst="rect">
            <a:avLst/>
          </a:prstGeom>
          <a:ln>
            <a:noFill/>
          </a:ln>
          <a:effectLst>
            <a:softEdge rad="112500"/>
          </a:effectLst>
        </p:spPr>
      </p:pic>
    </p:spTree>
    <p:extLst>
      <p:ext uri="{BB962C8B-B14F-4D97-AF65-F5344CB8AC3E}">
        <p14:creationId xmlns:p14="http://schemas.microsoft.com/office/powerpoint/2010/main" val="2507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42130" y="692696"/>
            <a:ext cx="7362474" cy="4524315"/>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Для повышения равномерности вращения коленчатого вала и осуществления вспомогательных тактов на коленчатом валу устанавливают маховик, представляющий собой стальной или чугунный диск, закрепленный на конце коленчатого вала.</a:t>
            </a:r>
            <a:endParaRPr lang="ru-RU" sz="48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A49231BE-141B-4D0B-9FC1-9CFF60B3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832" y="4230967"/>
            <a:ext cx="3962084" cy="2627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58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63352" y="1258014"/>
            <a:ext cx="7272809" cy="4524315"/>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Так как маховик имеет значительную массу, он накапливает механическую (кинетическую) энергию при рабочем ходе и продолжает вращаться по инерции после окончания рабочего хода. Вместе с маховиком вращается и коленчатый вал, который перемещает поршень в течение всех вспомогательных тактов.</a:t>
            </a:r>
            <a:endParaRPr lang="ru-RU" sz="72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47640D6C-01FF-41BF-BB55-F5232B9CE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136" y="3933056"/>
            <a:ext cx="4290887" cy="290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258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63352" y="260648"/>
            <a:ext cx="9278636" cy="4524315"/>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При последующем рабочем ходе маховик снова накапливает механическую энергию и отдает ее при следующих вспомогательных тактах, вращаясь по инерции. При наличии маховика вращение коленчатого вала совершается более равномерно. Маховик способствует также переводу</a:t>
            </a:r>
            <a:endParaRPr lang="en-US" sz="3200" dirty="0">
              <a:latin typeface="Times New Roman" panose="02020603050405020304" pitchFamily="18" charset="0"/>
              <a:cs typeface="Times New Roman" panose="02020603050405020304" pitchFamily="18" charset="0"/>
            </a:endParaRPr>
          </a:p>
          <a:p>
            <a:pPr algn="just"/>
            <a:r>
              <a:rPr lang="ru-RU" sz="3200" dirty="0">
                <a:latin typeface="Times New Roman" panose="02020603050405020304" pitchFamily="18" charset="0"/>
                <a:cs typeface="Times New Roman" panose="02020603050405020304" pitchFamily="18" charset="0"/>
              </a:rPr>
              <a:t>деталей кривошипно-шатунного механизма через положения,</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соответствующие </a:t>
            </a:r>
            <a:endParaRPr lang="en-US" sz="3200" dirty="0">
              <a:latin typeface="Times New Roman" panose="02020603050405020304" pitchFamily="18" charset="0"/>
              <a:cs typeface="Times New Roman" panose="02020603050405020304" pitchFamily="18" charset="0"/>
            </a:endParaRPr>
          </a:p>
          <a:p>
            <a:pPr algn="just"/>
            <a:r>
              <a:rPr lang="ru-RU" sz="3200" dirty="0">
                <a:latin typeface="Times New Roman" panose="02020603050405020304" pitchFamily="18" charset="0"/>
                <a:cs typeface="Times New Roman" panose="02020603050405020304" pitchFamily="18" charset="0"/>
              </a:rPr>
              <a:t>мертвым точкам поршня.</a:t>
            </a:r>
            <a:endParaRPr lang="ru-RU" sz="72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C54351B7-B7C6-4E46-A0DA-92A475E52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936" y="3904488"/>
            <a:ext cx="4572000" cy="2953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58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59496" y="2996952"/>
            <a:ext cx="101531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5400" dirty="0">
                <a:latin typeface="Times New Roman" panose="02020603050405020304" pitchFamily="18" charset="0"/>
                <a:cs typeface="Times New Roman" panose="02020603050405020304" pitchFamily="18" charset="0"/>
              </a:rPr>
              <a:t>Спасибо за внимание</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73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8335" y="37273"/>
            <a:ext cx="9542059"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dirty="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 Во время такта впуска (рис. 1, а) цилиндр заполняется горючей смесью. При этом кривошип коленчатого вала поворачивается на пол-оборота, а поршень перемещается от ВМТ к НМТ; впускной клапан 1 открыт, </a:t>
            </a:r>
          </a:p>
          <a:p>
            <a:pPr algn="just"/>
            <a:r>
              <a:rPr lang="ru-RU" sz="4000" dirty="0">
                <a:latin typeface="Times New Roman" panose="02020603050405020304" pitchFamily="18" charset="0"/>
                <a:cs typeface="Times New Roman" panose="02020603050405020304" pitchFamily="18" charset="0"/>
              </a:rPr>
              <a:t>выпускной 2 закрыт.</a:t>
            </a:r>
            <a:endParaRPr lang="ru-RU"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a:extLst>
              <a:ext uri="{FF2B5EF4-FFF2-40B4-BE49-F238E27FC236}">
                <a16:creationId xmlns:a16="http://schemas.microsoft.com/office/drawing/2014/main" id="{3A2B2512-C4C4-45A7-8616-DB46280A7C6A}"/>
              </a:ext>
            </a:extLst>
          </p:cNvPr>
          <p:cNvPicPr/>
          <p:nvPr/>
        </p:nvPicPr>
        <p:blipFill>
          <a:blip r:embed="rId3"/>
          <a:stretch>
            <a:fillRect/>
          </a:stretch>
        </p:blipFill>
        <p:spPr>
          <a:xfrm>
            <a:off x="6251575" y="3212976"/>
            <a:ext cx="5940425" cy="3341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Прямоугольник 1">
            <a:extLst>
              <a:ext uri="{FF2B5EF4-FFF2-40B4-BE49-F238E27FC236}">
                <a16:creationId xmlns:a16="http://schemas.microsoft.com/office/drawing/2014/main" id="{8F3888CC-C928-4F62-9715-9C6FC800C0CF}"/>
              </a:ext>
            </a:extLst>
          </p:cNvPr>
          <p:cNvSpPr/>
          <p:nvPr/>
        </p:nvSpPr>
        <p:spPr>
          <a:xfrm>
            <a:off x="481111" y="4698995"/>
            <a:ext cx="5459315" cy="369332"/>
          </a:xfrm>
          <a:prstGeom prst="rect">
            <a:avLst/>
          </a:prstGeom>
        </p:spPr>
        <p:txBody>
          <a:bodyPr wrap="none">
            <a:spAutoFit/>
          </a:bodyPr>
          <a:lstStyle/>
          <a:p>
            <a:r>
              <a:rPr lang="ru-RU">
                <a:latin typeface="Times New Roman" panose="02020603050405020304" pitchFamily="18" charset="0"/>
                <a:ea typeface="Calibri" panose="020F0502020204030204" pitchFamily="34" charset="0"/>
              </a:rPr>
              <a:t>Рисунок 1 Рабочие циклы четырехтактного двигателя</a:t>
            </a:r>
            <a:endParaRPr lang="ru-RU" dirty="0"/>
          </a:p>
        </p:txBody>
      </p:sp>
      <p:sp>
        <p:nvSpPr>
          <p:cNvPr id="4" name="Прямоугольник 3">
            <a:extLst>
              <a:ext uri="{FF2B5EF4-FFF2-40B4-BE49-F238E27FC236}">
                <a16:creationId xmlns:a16="http://schemas.microsoft.com/office/drawing/2014/main" id="{9DC209EE-1D23-465C-B97A-A51984C3E3B8}"/>
              </a:ext>
            </a:extLst>
          </p:cNvPr>
          <p:cNvSpPr/>
          <p:nvPr/>
        </p:nvSpPr>
        <p:spPr>
          <a:xfrm>
            <a:off x="407368" y="5157192"/>
            <a:ext cx="6096000" cy="646331"/>
          </a:xfrm>
          <a:prstGeom prst="rect">
            <a:avLst/>
          </a:prstGeom>
        </p:spPr>
        <p:txBody>
          <a:bodyPr>
            <a:spAutoFit/>
          </a:bodyPr>
          <a:lstStyle/>
          <a:p>
            <a:r>
              <a:rPr lang="ru-RU" dirty="0">
                <a:latin typeface="Times New Roman" panose="02020603050405020304" pitchFamily="18" charset="0"/>
                <a:ea typeface="Calibri" panose="020F0502020204030204" pitchFamily="34" charset="0"/>
              </a:rPr>
              <a:t>а — впуск; б — сжатие; в — рабочий ход; г — выпуск; </a:t>
            </a:r>
          </a:p>
          <a:p>
            <a:r>
              <a:rPr lang="ru-RU" dirty="0">
                <a:latin typeface="Times New Roman" panose="02020603050405020304" pitchFamily="18" charset="0"/>
                <a:ea typeface="Calibri" panose="020F0502020204030204" pitchFamily="34" charset="0"/>
              </a:rPr>
              <a:t>1 — впускной клапан; 2 — выпускной клапан</a:t>
            </a:r>
            <a:endParaRPr lang="ru-RU" dirty="0"/>
          </a:p>
        </p:txBody>
      </p:sp>
      <p:cxnSp>
        <p:nvCxnSpPr>
          <p:cNvPr id="6" name="Прямая соединительная линия 5">
            <a:extLst>
              <a:ext uri="{FF2B5EF4-FFF2-40B4-BE49-F238E27FC236}">
                <a16:creationId xmlns:a16="http://schemas.microsoft.com/office/drawing/2014/main" id="{B06FEAB5-7075-4492-9DCC-8CA66167CD35}"/>
              </a:ext>
            </a:extLst>
          </p:cNvPr>
          <p:cNvCxnSpPr/>
          <p:nvPr/>
        </p:nvCxnSpPr>
        <p:spPr>
          <a:xfrm flipH="1">
            <a:off x="0" y="4509120"/>
            <a:ext cx="62515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8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5356" y="980728"/>
            <a:ext cx="918001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dirty="0">
                <a:latin typeface="Times New Roman" panose="02020603050405020304" pitchFamily="18" charset="0"/>
                <a:cs typeface="Times New Roman" panose="02020603050405020304" pitchFamily="18" charset="0"/>
              </a:rPr>
              <a:t>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4932" y="26411"/>
            <a:ext cx="7871761" cy="6842642"/>
          </a:xfrm>
          <a:prstGeom prst="rect">
            <a:avLst/>
          </a:prstGeom>
        </p:spPr>
        <p:txBody>
          <a:bodyPr wrap="square">
            <a:spAutoFit/>
          </a:bodyPr>
          <a:lstStyle/>
          <a:p>
            <a:pPr lvl="0" algn="just">
              <a:lnSpc>
                <a:spcPct val="115000"/>
              </a:lnSpc>
              <a:spcAft>
                <a:spcPts val="0"/>
              </a:spcAft>
            </a:pPr>
            <a:r>
              <a:rPr lang="ru-RU" sz="3200" dirty="0">
                <a:latin typeface="Times New Roman" panose="02020603050405020304" pitchFamily="18" charset="0"/>
                <a:cs typeface="Times New Roman" panose="02020603050405020304" pitchFamily="18" charset="0"/>
              </a:rPr>
              <a:t>	При движении поршня вниз объем над ним увеличивается, и в цилиндре создается разрежение, вследствие чего в цилиндр поступает по впускному трубопроводу приготовленная в карбюраторе или смесителе горючая смесь. Горючая смесь, поступающая в цилиндр двигателя, смешивается с отработавшими газами, оставшимися в небольшом количестве в камере сгорания от предыдущего цикла. Получившаяся смесь называется рабочей смесью.</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2744C373-5CA5-442F-95ED-A9BCDACEE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1451335"/>
            <a:ext cx="3810000" cy="5080000"/>
          </a:xfrm>
          <a:prstGeom prst="rect">
            <a:avLst/>
          </a:prstGeom>
        </p:spPr>
      </p:pic>
    </p:spTree>
    <p:extLst>
      <p:ext uri="{BB962C8B-B14F-4D97-AF65-F5344CB8AC3E}">
        <p14:creationId xmlns:p14="http://schemas.microsoft.com/office/powerpoint/2010/main" val="40232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7661" y="260648"/>
            <a:ext cx="7882413" cy="5078313"/>
          </a:xfrm>
          <a:prstGeom prst="rect">
            <a:avLst/>
          </a:prstGeom>
        </p:spPr>
        <p:txBody>
          <a:bodyPr wrap="square">
            <a:spAutoFit/>
          </a:bodyPr>
          <a:lstStyle/>
          <a:p>
            <a:pPr algn="just"/>
            <a:r>
              <a:rPr lang="ru-RU" sz="3200" dirty="0">
                <a:latin typeface="Times New Roman" panose="02020603050405020304" pitchFamily="18" charset="0"/>
                <a:ea typeface="Calibri" panose="020F0502020204030204" pitchFamily="34" charset="0"/>
              </a:rPr>
              <a:t>	</a:t>
            </a:r>
            <a:r>
              <a:rPr lang="ru-RU" sz="3600" dirty="0">
                <a:latin typeface="Times New Roman" panose="02020603050405020304" pitchFamily="18" charset="0"/>
                <a:cs typeface="Times New Roman" panose="02020603050405020304" pitchFamily="18" charset="0"/>
              </a:rPr>
              <a:t>Когда кривошип приходит в нижнее положение, а поршень доходит до НМТ, впускной клапан закрывается, и цилиндр оказывается заполненным горючей смесью. Из-за сопротивления впускной системы и нагревания потока смеси в конце впуска давление в цилиндре не достигает атмосферного и равно примерно 7...8 МПа.</a:t>
            </a:r>
            <a:endParaRPr lang="ru-RU" sz="44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48E50CEF-0497-427E-AD03-98B7758F9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162" y="2969406"/>
            <a:ext cx="3677838" cy="3891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3362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9337" y="85991"/>
            <a:ext cx="828092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При увеличении числа оборотов двигателя это давление еще более снижается, что уменьшает плотность заполнения цилиндра горючей смесью. Температура смеси в конце впуска равна 100... 130 °С.</a:t>
            </a:r>
            <a:endParaRPr lang="ru-RU" sz="4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EDAD3BCB-E849-41D1-B1F7-4293A85C7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162" y="3194219"/>
            <a:ext cx="3677838" cy="3677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376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98821" y="92224"/>
            <a:ext cx="830143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Степень заполнения цилиндра горючей смесью характеризуется так называемым коэффициентом наполнения, представляющим собой отношение массы действительного заряда, поступившего в цилиндр, к массе заряда, который имел бы цилиндр при атмосферном давлении и нормальной температуре (15 °С). Для современных высокооборотных автомобильных двигателей коэффициент наполнения равен примерно 0,65...0,80. </a:t>
            </a:r>
            <a:endParaRPr lang="ru-RU" sz="3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57CA50D6-0FE5-4EFD-8BCC-1F5397C6A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2264" y="2229036"/>
            <a:ext cx="3599892" cy="2399928"/>
          </a:xfrm>
          <a:prstGeom prst="rect">
            <a:avLst/>
          </a:prstGeom>
          <a:ln>
            <a:noFill/>
          </a:ln>
          <a:effectLst>
            <a:softEdge rad="112500"/>
          </a:effectLst>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9337" y="-3169"/>
            <a:ext cx="946603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dirty="0"/>
              <a:t>При такте </a:t>
            </a:r>
            <a:r>
              <a:rPr lang="ru-RU" i="1" u="sng" dirty="0"/>
              <a:t>сжатия</a:t>
            </a:r>
            <a:r>
              <a:rPr lang="ru-RU" dirty="0"/>
              <a:t> (рис. 1, б) происходит сжатие рабочей смеси, что необходимо для ее более быстрого сгорания и получения большого давления газов в цилиндре. При сжатии смеси поршень </a:t>
            </a:r>
          </a:p>
          <a:p>
            <a:pPr algn="just"/>
            <a:r>
              <a:rPr lang="ru-RU" dirty="0"/>
              <a:t>перемещается от </a:t>
            </a:r>
          </a:p>
          <a:p>
            <a:pPr algn="just"/>
            <a:r>
              <a:rPr lang="ru-RU" dirty="0"/>
              <a:t>НМТ к ВМТ. Впускной</a:t>
            </a:r>
          </a:p>
          <a:p>
            <a:pPr algn="just"/>
            <a:r>
              <a:rPr lang="ru-RU" dirty="0"/>
              <a:t>и выпускной клапаны</a:t>
            </a:r>
          </a:p>
          <a:p>
            <a:pPr algn="just"/>
            <a:r>
              <a:rPr lang="ru-RU" dirty="0"/>
              <a:t>при этом закрыты.</a:t>
            </a:r>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F77EBD83-09C0-4F14-9876-572E63857B22}"/>
              </a:ext>
            </a:extLst>
          </p:cNvPr>
          <p:cNvPicPr/>
          <p:nvPr/>
        </p:nvPicPr>
        <p:blipFill>
          <a:blip r:embed="rId3"/>
          <a:stretch>
            <a:fillRect/>
          </a:stretch>
        </p:blipFill>
        <p:spPr>
          <a:xfrm>
            <a:off x="6251575" y="3516630"/>
            <a:ext cx="5940425" cy="33413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51384" y="163665"/>
            <a:ext cx="8640960" cy="124911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конце такта сжатия смесь сжимается до объема камеры сгорания, в которой смесь размещается. Чем больше степень сжатия двигателя, тем сильнее сжимается рабочая смесь и тем выше при сгорании давление газов на поршень и экономичнее работа двигателя.</a:t>
            </a:r>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DD73CABF-3612-4E9D-A168-9FEAD8BC7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0" y="3048000"/>
            <a:ext cx="2857500"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912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1579</TotalTime>
  <Words>51</Words>
  <Application>Microsoft Office PowerPoint</Application>
  <PresentationFormat>Широкоэкранный</PresentationFormat>
  <Paragraphs>50</Paragraphs>
  <Slides>26</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cp:lastModifiedBy>
  <cp:revision>154</cp:revision>
  <cp:lastPrinted>2018-06-19T14:05:00Z</cp:lastPrinted>
  <dcterms:created xsi:type="dcterms:W3CDTF">2018-06-15T09:41:37Z</dcterms:created>
  <dcterms:modified xsi:type="dcterms:W3CDTF">2021-11-28T09:55:01Z</dcterms:modified>
</cp:coreProperties>
</file>