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34" r:id="rId21"/>
    <p:sldId id="335" r:id="rId22"/>
    <p:sldId id="336" r:id="rId23"/>
    <p:sldId id="337" r:id="rId24"/>
    <p:sldId id="338" r:id="rId25"/>
    <p:sldId id="339" r:id="rId26"/>
    <p:sldId id="340" r:id="rId27"/>
    <p:sldId id="341" r:id="rId28"/>
    <p:sldId id="343" r:id="rId29"/>
    <p:sldId id="344" r:id="rId30"/>
    <p:sldId id="345" r:id="rId31"/>
    <p:sldId id="342" r:id="rId32"/>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552"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сб 04.12.21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сб 04.12.21</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8</a:t>
            </a:fld>
            <a:endParaRPr lang="ru-RU"/>
          </a:p>
        </p:txBody>
      </p:sp>
    </p:spTree>
    <p:extLst>
      <p:ext uri="{BB962C8B-B14F-4D97-AF65-F5344CB8AC3E}">
        <p14:creationId xmlns:p14="http://schemas.microsoft.com/office/powerpoint/2010/main" val="235669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22</a:t>
            </a:fld>
            <a:endParaRPr lang="ru-RU"/>
          </a:p>
        </p:txBody>
      </p:sp>
    </p:spTree>
    <p:extLst>
      <p:ext uri="{BB962C8B-B14F-4D97-AF65-F5344CB8AC3E}">
        <p14:creationId xmlns:p14="http://schemas.microsoft.com/office/powerpoint/2010/main" val="6709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сб 04.12.21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сб 04.12.21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сб 04.12.21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сб 04.12.21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сб 04.12.21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сб 04.12.21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сб 04.12.21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сб 04.12.21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сб 04.12.21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сб 04.12.21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сб 04.12.21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сб 04.12.21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2213596" y="3099447"/>
            <a:ext cx="8304806" cy="1952538"/>
            <a:chOff x="1789330" y="1842196"/>
            <a:chExt cx="6228605" cy="993336"/>
          </a:xfrm>
        </p:grpSpPr>
        <p:sp>
          <p:nvSpPr>
            <p:cNvPr id="14" name="Прямоугольник 13"/>
            <p:cNvSpPr/>
            <p:nvPr/>
          </p:nvSpPr>
          <p:spPr>
            <a:xfrm>
              <a:off x="1832383" y="2099613"/>
              <a:ext cx="6032133" cy="735919"/>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«Элементы системы </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смазки двигателя</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n w="12700">
                    <a:noFill/>
                    <a:prstDash val="solid"/>
                  </a:ln>
                  <a:latin typeface="Arial" pitchFamily="34" charset="0"/>
                  <a:cs typeface="Arial" pitchFamily="34" charset="0"/>
                </a:rPr>
                <a:t>Занятие 22</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1" y="548680"/>
            <a:ext cx="568863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Перепускной  клапан  масляного  радиатора  (если  имеется)  перепускает масло  внутри  насоса  или  на  слив,  минуя  радиатор  в  те  периоды,  когда температура  масла  ниже  нормальной  и  охлаждать  его  нет  необходимости, например, во время пуска.</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3D888A82-219A-4B28-99A9-72B868BFA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1844824"/>
            <a:ext cx="3476400" cy="4514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83566" y="1057433"/>
            <a:ext cx="756084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М а с л я н ы й   р а д и а т о р</a:t>
            </a:r>
            <a:r>
              <a:rPr lang="ru-RU" sz="3600" dirty="0">
                <a:latin typeface="Times New Roman" panose="02020603050405020304" pitchFamily="18" charset="0"/>
                <a:cs typeface="Times New Roman" panose="02020603050405020304" pitchFamily="18" charset="0"/>
              </a:rPr>
              <a:t> .   При  повышенных  температурах окружающей  среды  температура  картерного  масла  значительно  возрастает. Повышение  температуры  влечет  за  собой  преждевременное  старение  масла, понижает  его  вязкость,  ухудшает  охлаждение  и  уменьшает  мощность двигателя.</a:t>
            </a:r>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88A5307-019B-4C5B-BFBA-47B6CFB3E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06" y="2060848"/>
            <a:ext cx="4216937" cy="2918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3353" y="385304"/>
            <a:ext cx="58326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dirty="0"/>
              <a:t> </a:t>
            </a:r>
            <a:r>
              <a:rPr lang="ru-RU" sz="3600" dirty="0">
                <a:latin typeface="Times New Roman" panose="02020603050405020304" pitchFamily="18" charset="0"/>
                <a:cs typeface="Times New Roman" panose="02020603050405020304" pitchFamily="18" charset="0"/>
              </a:rPr>
              <a:t>Для  автоматического  поддержания  температуры  масла  в  определенных, оптимальных границах и для более интенсивного принудительного охлаждения масла  применяют  специальные  масляные  радиаторы:  воздушно-  и водомасляные.</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913A8E2-9986-4000-9163-4FF0BA452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521" y="2276872"/>
            <a:ext cx="4886325" cy="1866900"/>
          </a:xfrm>
          <a:prstGeom prst="rect">
            <a:avLst/>
          </a:prstGeom>
          <a:ln>
            <a:noFill/>
          </a:ln>
          <a:effectLst>
            <a:softEdge rad="112500"/>
          </a:effec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2152" y="260648"/>
            <a:ext cx="8892416" cy="6555641"/>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Воздушно-масляный  радиатор  размещается  перед  водяным  радиатором. Охлаждение  масла  обеспечивается  потоком  воздуха,  создаваемым вентилятором. Такие радиаторы получили широкое применение. По сравнению с  водомасляными  они  интенсивно  охлаждают  масло,  имеют  меньшую  массу, более просты и надежны. Водомасляный радиатор может быть размещен в любом месте двигателя, но  должен  быть  связан  с  системой  охлаждения.  Охлаждение  масла обеспечивается  потоком  воды,  циркулирующей  в  системе  охлаждения  и омывающей радиатор.</a:t>
            </a:r>
            <a:endParaRPr lang="ru-RU" sz="54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119A948B-D8B6-4679-A9F3-5FA21EFDF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722" y="1977317"/>
            <a:ext cx="2903365" cy="2903365"/>
          </a:xfrm>
          <a:prstGeom prst="rect">
            <a:avLst/>
          </a:prstGeom>
          <a:ln>
            <a:noFill/>
          </a:ln>
          <a:effectLst>
            <a:softEdge rad="112500"/>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3352" y="980728"/>
            <a:ext cx="728482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r>
              <a:rPr lang="ru-RU" sz="2800"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М а с л я н ы е   ф и л ь т р ы</a:t>
            </a:r>
            <a:r>
              <a:rPr lang="ru-RU" sz="3600" dirty="0">
                <a:latin typeface="Times New Roman" panose="02020603050405020304" pitchFamily="18" charset="0"/>
                <a:cs typeface="Times New Roman" panose="02020603050405020304" pitchFamily="18" charset="0"/>
              </a:rPr>
              <a:t> .   В  процессе  работы  двигателя  качество масла значительно ухудшается в результате явлений химического разложения, насыщения  влагой,  разжижения  топливом,  загрязнения  механическими примесями, всегда сопутствующих работе двигателя. </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AA9CE686-1E1E-4AC7-BF02-F60988834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173" y="1916832"/>
            <a:ext cx="3142430" cy="3519522"/>
          </a:xfrm>
          <a:prstGeom prst="rect">
            <a:avLst/>
          </a:prstGeom>
          <a:ln>
            <a:noFill/>
          </a:ln>
          <a:effectLst>
            <a:softEdge rad="112500"/>
          </a:effec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249370"/>
            <a:ext cx="604867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Накапливающиеся  в  масле  твердые  частицы  имеют  размер  1…2  мкм, реже  –  3…5  мкм.  Иногда  размер  частиц  достигает  60…120  мкм,  что значительно  превосходит  величину  зазоров  в  сопряженных  узлах  и  вызывает интенсивный износ деталей двигателя.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68CD3643-32CD-476D-99E6-9B30F88C3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2060848"/>
            <a:ext cx="5038052" cy="3581740"/>
          </a:xfrm>
          <a:prstGeom prst="rect">
            <a:avLst/>
          </a:prstGeom>
          <a:ln>
            <a:noFill/>
          </a:ln>
          <a:effectLst>
            <a:softEdge rad="112500"/>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2814" y="85001"/>
            <a:ext cx="552913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Чтобы  понизить  износ  сопряженных  деталей,  необходимо  непрерывно очищать масло в процессе работы двигателя с помощью специальных масляных фильтров.  Наиболее  распространены  на  ДВС  механические  центробежные фильтры.</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BFD6FD69-CE02-42A5-A2CB-F02BF5878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1728994"/>
            <a:ext cx="4876800" cy="394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27881" y="8654"/>
            <a:ext cx="674823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sz="4000" b="1" i="1" dirty="0"/>
              <a:t> </a:t>
            </a:r>
            <a:r>
              <a:rPr lang="ru-RU" sz="3600" dirty="0">
                <a:latin typeface="Times New Roman" panose="02020603050405020304" pitchFamily="18" charset="0"/>
                <a:cs typeface="Times New Roman" panose="02020603050405020304" pitchFamily="18" charset="0"/>
              </a:rPr>
              <a:t>Различают фильтры предварительной, грубой и окончательной, тонкой очистки  масла.  Фильтры  для  грубой  очистки  обычно  включаются последовательно  с  насосом  и  пропускают  весь  поток  масла,  нагнетаемый  в магистраль. Фильтры тонкой очистки подключаются  параллельно и очищают только часть масла.</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C0A4752C-60EB-4E78-8FE6-553D8E413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651" y="2148874"/>
            <a:ext cx="4823474" cy="3051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91344" y="85001"/>
            <a:ext cx="5184576" cy="6555641"/>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М е х а н и ч е с к и е   </a:t>
            </a:r>
          </a:p>
          <a:p>
            <a:pPr algn="just"/>
            <a:r>
              <a:rPr lang="ru-RU" sz="2400" b="1" dirty="0">
                <a:latin typeface="Times New Roman" panose="02020603050405020304" pitchFamily="18" charset="0"/>
                <a:cs typeface="Times New Roman" panose="02020603050405020304" pitchFamily="18" charset="0"/>
              </a:rPr>
              <a:t>ф и л ь т р ы</a:t>
            </a:r>
            <a:r>
              <a:rPr lang="ru-RU" sz="2400" dirty="0">
                <a:latin typeface="Times New Roman" panose="02020603050405020304" pitchFamily="18" charset="0"/>
                <a:cs typeface="Times New Roman" panose="02020603050405020304" pitchFamily="18" charset="0"/>
              </a:rPr>
              <a:t> (рис.  3)  обладают  способностью задерживать  твердые  частицы  и  небольшую  часть  смолистых  веществ.  Их снабжают  различными  фильтрующими  элементами;  металлической  сеткой, тонкими  металлическими  профилированными  лентами,  металлическими пластинами  1,  войлочными  пластинами,  хлопчатобумажными  очесами  и нитками, бумажными  пластинами  и др.  Ленточные,  пластинчатые  и  сетчатые фильтры  осуществляют  грубую  очистку  масла,  войлочные  и  бумажные  – тонкую.</a:t>
            </a:r>
            <a:endParaRPr lang="ru-RU" sz="36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a:extLst>
              <a:ext uri="{FF2B5EF4-FFF2-40B4-BE49-F238E27FC236}">
                <a16:creationId xmlns:a16="http://schemas.microsoft.com/office/drawing/2014/main" id="{71C11D51-A39A-4820-82B8-615BE6636A2F}"/>
              </a:ext>
            </a:extLst>
          </p:cNvPr>
          <p:cNvPicPr/>
          <p:nvPr/>
        </p:nvPicPr>
        <p:blipFill>
          <a:blip r:embed="rId3"/>
          <a:stretch>
            <a:fillRect/>
          </a:stretch>
        </p:blipFill>
        <p:spPr>
          <a:xfrm>
            <a:off x="5654364" y="1196752"/>
            <a:ext cx="2924175" cy="4782820"/>
          </a:xfrm>
          <a:prstGeom prst="rect">
            <a:avLst/>
          </a:prstGeom>
          <a:ln>
            <a:noFill/>
          </a:ln>
          <a:effectLst>
            <a:softEdge rad="112500"/>
          </a:effectLst>
        </p:spPr>
      </p:pic>
      <p:sp>
        <p:nvSpPr>
          <p:cNvPr id="2" name="Прямоугольник 1">
            <a:extLst>
              <a:ext uri="{FF2B5EF4-FFF2-40B4-BE49-F238E27FC236}">
                <a16:creationId xmlns:a16="http://schemas.microsoft.com/office/drawing/2014/main" id="{C756F017-5210-4046-B6E2-2E3049CEAEA6}"/>
              </a:ext>
            </a:extLst>
          </p:cNvPr>
          <p:cNvSpPr/>
          <p:nvPr/>
        </p:nvSpPr>
        <p:spPr>
          <a:xfrm>
            <a:off x="8328248" y="2153073"/>
            <a:ext cx="3962880" cy="390684"/>
          </a:xfrm>
          <a:prstGeom prst="rect">
            <a:avLst/>
          </a:prstGeom>
        </p:spPr>
        <p:txBody>
          <a:bodyPr wrap="none">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Рисунок 3 Механический фильтр: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154F6965-F530-4F59-83FB-68253EEEB695}"/>
              </a:ext>
            </a:extLst>
          </p:cNvPr>
          <p:cNvSpPr/>
          <p:nvPr/>
        </p:nvSpPr>
        <p:spPr>
          <a:xfrm>
            <a:off x="8856984" y="3125919"/>
            <a:ext cx="3143672" cy="2620526"/>
          </a:xfrm>
          <a:prstGeom prst="rect">
            <a:avLst/>
          </a:prstGeom>
        </p:spPr>
        <p:txBody>
          <a:bodyPr wrap="square">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 – очищающая пластина; 2 – фильтрующая пластина; 3 – входной канал; 4 – выходной канал; 5 – перепускной клапан; 6 – рукоятка; 7 – стержень; 8 – стойка; 9 – корпус; 10 – отстойник; 11 – пробка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06993" y="27409"/>
            <a:ext cx="545695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3200" b="1" dirty="0">
                <a:latin typeface="Times New Roman" panose="02020603050405020304" pitchFamily="18" charset="0"/>
                <a:cs typeface="Times New Roman" panose="02020603050405020304" pitchFamily="18" charset="0"/>
              </a:rPr>
              <a:t>Ц е н т р о б е ж н ы е   ф и л ь т р ы</a:t>
            </a:r>
            <a:r>
              <a:rPr lang="ru-RU" sz="3200" dirty="0">
                <a:latin typeface="Times New Roman" panose="02020603050405020304" pitchFamily="18" charset="0"/>
                <a:cs typeface="Times New Roman" panose="02020603050405020304" pitchFamily="18" charset="0"/>
              </a:rPr>
              <a:t> .   Чаще  всего  применяются реактивные масляные центрифуги (РМЦ), основными частями которой (рис. 4) являются: корпус 11, ротор 3, ось 4 (нижней своей частью ввернута в корпус фильтра), остов ротора 7, насадок 8, пустотелая ось 9, </a:t>
            </a:r>
            <a:r>
              <a:rPr lang="ru-RU" sz="3200" dirty="0" err="1">
                <a:latin typeface="Times New Roman" panose="02020603050405020304" pitchFamily="18" charset="0"/>
                <a:cs typeface="Times New Roman" panose="02020603050405020304" pitchFamily="18" charset="0"/>
              </a:rPr>
              <a:t>маслоотводящая</a:t>
            </a:r>
            <a:r>
              <a:rPr lang="ru-RU" sz="3200" dirty="0">
                <a:latin typeface="Times New Roman" panose="02020603050405020304" pitchFamily="18" charset="0"/>
                <a:cs typeface="Times New Roman" panose="02020603050405020304" pitchFamily="18" charset="0"/>
              </a:rPr>
              <a:t> трубка 10, масляные каналы 12 и 13 и кольцевая полость 14.</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0CBAFFB7-E436-4E1F-99D1-8639DED63500}"/>
              </a:ext>
            </a:extLst>
          </p:cNvPr>
          <p:cNvPicPr/>
          <p:nvPr/>
        </p:nvPicPr>
        <p:blipFill>
          <a:blip r:embed="rId3"/>
          <a:stretch>
            <a:fillRect/>
          </a:stretch>
        </p:blipFill>
        <p:spPr>
          <a:xfrm>
            <a:off x="5879976" y="1493504"/>
            <a:ext cx="3070860" cy="4835525"/>
          </a:xfrm>
          <a:prstGeom prst="rect">
            <a:avLst/>
          </a:prstGeom>
        </p:spPr>
      </p:pic>
      <p:sp>
        <p:nvSpPr>
          <p:cNvPr id="2" name="Прямоугольник 1">
            <a:extLst>
              <a:ext uri="{FF2B5EF4-FFF2-40B4-BE49-F238E27FC236}">
                <a16:creationId xmlns:a16="http://schemas.microsoft.com/office/drawing/2014/main" id="{CB5B0740-258E-4495-87F4-5657FD368604}"/>
              </a:ext>
            </a:extLst>
          </p:cNvPr>
          <p:cNvSpPr/>
          <p:nvPr/>
        </p:nvSpPr>
        <p:spPr>
          <a:xfrm>
            <a:off x="9192344" y="1916832"/>
            <a:ext cx="2807106" cy="4531818"/>
          </a:xfrm>
          <a:prstGeom prst="rect">
            <a:avLst/>
          </a:prstGeom>
        </p:spPr>
        <p:txBody>
          <a:bodyPr wrap="square">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Рисунок 4 </a:t>
            </a:r>
            <a:r>
              <a:rPr lang="ru-RU" dirty="0" err="1">
                <a:latin typeface="Times New Roman" panose="02020603050405020304" pitchFamily="18" charset="0"/>
                <a:ea typeface="Calibri" panose="020F0502020204030204" pitchFamily="34" charset="0"/>
                <a:cs typeface="Times New Roman" panose="02020603050405020304" pitchFamily="18" charset="0"/>
              </a:rPr>
              <a:t>Полнопоточная</a:t>
            </a:r>
            <a:r>
              <a:rPr lang="ru-RU" dirty="0">
                <a:latin typeface="Times New Roman" panose="02020603050405020304" pitchFamily="18" charset="0"/>
                <a:ea typeface="Calibri" panose="020F0502020204030204" pitchFamily="34" charset="0"/>
                <a:cs typeface="Times New Roman" panose="02020603050405020304" pitchFamily="18" charset="0"/>
              </a:rPr>
              <a:t> активно-реактивная центрифуга: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 – основание; 2 – внутренняя полость ротора; 3 – ротор; 4 – ось; 5 – </a:t>
            </a:r>
            <a:r>
              <a:rPr lang="ru-RU" dirty="0" err="1">
                <a:latin typeface="Times New Roman" panose="02020603050405020304" pitchFamily="18" charset="0"/>
                <a:ea typeface="Calibri" panose="020F0502020204030204" pitchFamily="34" charset="0"/>
                <a:cs typeface="Times New Roman" panose="02020603050405020304" pitchFamily="18" charset="0"/>
              </a:rPr>
              <a:t>маслозаборная</a:t>
            </a:r>
            <a:r>
              <a:rPr lang="ru-RU" dirty="0">
                <a:latin typeface="Times New Roman" panose="02020603050405020304" pitchFamily="18" charset="0"/>
                <a:ea typeface="Calibri" panose="020F0502020204030204" pitchFamily="34" charset="0"/>
                <a:cs typeface="Times New Roman" panose="02020603050405020304" pitchFamily="18" charset="0"/>
              </a:rPr>
              <a:t> трубка; 6 – </a:t>
            </a:r>
            <a:r>
              <a:rPr lang="ru-RU" dirty="0" err="1">
                <a:latin typeface="Times New Roman" panose="02020603050405020304" pitchFamily="18" charset="0"/>
                <a:ea typeface="Calibri" panose="020F0502020204030204" pitchFamily="34" charset="0"/>
                <a:cs typeface="Times New Roman" panose="02020603050405020304" pitchFamily="18" charset="0"/>
              </a:rPr>
              <a:t>маслоотводящий</a:t>
            </a:r>
            <a:r>
              <a:rPr lang="ru-RU" dirty="0">
                <a:latin typeface="Times New Roman" panose="02020603050405020304" pitchFamily="18" charset="0"/>
                <a:ea typeface="Calibri" panose="020F0502020204030204" pitchFamily="34" charset="0"/>
                <a:cs typeface="Times New Roman" panose="02020603050405020304" pitchFamily="18" charset="0"/>
              </a:rPr>
              <a:t> канал; 7 – остов ротора; 8 – насадок; 9 – пустотелая ось; 10 – </a:t>
            </a:r>
            <a:r>
              <a:rPr lang="ru-RU" dirty="0" err="1">
                <a:latin typeface="Times New Roman" panose="02020603050405020304" pitchFamily="18" charset="0"/>
                <a:ea typeface="Calibri" panose="020F0502020204030204" pitchFamily="34" charset="0"/>
                <a:cs typeface="Times New Roman" panose="02020603050405020304" pitchFamily="18" charset="0"/>
              </a:rPr>
              <a:t>маслоотводящая</a:t>
            </a:r>
            <a:r>
              <a:rPr lang="ru-RU" dirty="0">
                <a:latin typeface="Times New Roman" panose="02020603050405020304" pitchFamily="18" charset="0"/>
                <a:ea typeface="Calibri" panose="020F0502020204030204" pitchFamily="34" charset="0"/>
                <a:cs typeface="Times New Roman" panose="02020603050405020304" pitchFamily="18" charset="0"/>
              </a:rPr>
              <a:t> трубка; 11 – корпус; 12 и 13 – каналы; 14 – кольцевая полость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91344" y="183409"/>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М а с л я н ы й   н а с о с</a:t>
            </a:r>
            <a:r>
              <a:rPr lang="ru-RU" sz="3600" dirty="0">
                <a:latin typeface="Times New Roman" panose="02020603050405020304" pitchFamily="18" charset="0"/>
                <a:cs typeface="Times New Roman" panose="02020603050405020304" pitchFamily="18" charset="0"/>
              </a:rPr>
              <a:t> (рис.  2) должен подавать масло под давлением, гарантирующим проникновение масла в зазоры  между  трущимися  деталями  и  сохранение  оптимальной  величины масляного  слоя.  У  автотракторных  двигателей  широко  применяются  насосы шестеренчатого  типа.  Они  просты  по  устройству  и  надежно  работают.</a:t>
            </a:r>
            <a:endParaRPr lang="ru-RU" sz="2800"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3C3B9166-C9E1-4421-89B8-E73270E5EF51}"/>
              </a:ext>
            </a:extLst>
          </p:cNvPr>
          <p:cNvPicPr/>
          <p:nvPr/>
        </p:nvPicPr>
        <p:blipFill>
          <a:blip r:embed="rId3"/>
          <a:stretch>
            <a:fillRect/>
          </a:stretch>
        </p:blipFill>
        <p:spPr>
          <a:xfrm>
            <a:off x="7464152" y="1556935"/>
            <a:ext cx="4572992" cy="281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1312A046-D6B2-42B3-90FB-2EE668E6E3E9}"/>
              </a:ext>
            </a:extLst>
          </p:cNvPr>
          <p:cNvSpPr/>
          <p:nvPr/>
        </p:nvSpPr>
        <p:spPr>
          <a:xfrm>
            <a:off x="7361576" y="4437372"/>
            <a:ext cx="4799856" cy="2301977"/>
          </a:xfrm>
          <a:prstGeom prst="rect">
            <a:avLst/>
          </a:prstGeom>
        </p:spPr>
        <p:txBody>
          <a:bodyPr wrap="square">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Рисунок 2 Схема работы масляного насоса: а – при нормальном давлении; б – при повышенном давлении в системе смазки: 1 – редукционный клапан; 2 – ведомая шестерня; 3 – отвод масла из нагнетательной полости; 4 – корпус насоса; 5 – ведущая шестерня; 6 – подвод масла во всасывающую полость насоса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единительная линия 4">
            <a:extLst>
              <a:ext uri="{FF2B5EF4-FFF2-40B4-BE49-F238E27FC236}">
                <a16:creationId xmlns:a16="http://schemas.microsoft.com/office/drawing/2014/main" id="{05634AE2-BAD6-4820-9944-C038BA9FEA7B}"/>
              </a:ext>
            </a:extLst>
          </p:cNvPr>
          <p:cNvCxnSpPr/>
          <p:nvPr/>
        </p:nvCxnSpPr>
        <p:spPr>
          <a:xfrm>
            <a:off x="7435551" y="4373941"/>
            <a:ext cx="0" cy="23654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118776"/>
            <a:ext cx="65527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dirty="0">
                <a:latin typeface="Times New Roman" panose="02020603050405020304" pitchFamily="18" charset="0"/>
                <a:cs typeface="Times New Roman" panose="02020603050405020304" pitchFamily="18" charset="0"/>
              </a:rPr>
              <a:t>	</a:t>
            </a:r>
            <a:r>
              <a:rPr lang="ru-RU" sz="2800" dirty="0"/>
              <a:t> </a:t>
            </a:r>
            <a:r>
              <a:rPr lang="ru-RU" sz="2800" dirty="0">
                <a:latin typeface="Times New Roman" panose="02020603050405020304" pitchFamily="18" charset="0"/>
                <a:cs typeface="Times New Roman" panose="02020603050405020304" pitchFamily="18" charset="0"/>
              </a:rPr>
              <a:t>Во  время  работы  двигателя  масло  от  насоса  поступает  через  каналы корпуса  в  кольцевую  полость  14  между  осью  4  и  трубкой,  затем  через радиальные отверстия оси проходит под отражатель и заполняет пространство ротора. В нем поток масла разделяется: часть неочищенного масла (около 20 %) идет на привод ротора и через форсунки стекает в картер. Основной же поток очищенного масла по верхнему ряду радиальных отверстий в корпусе ротора и его  оси  поступает  в  </a:t>
            </a:r>
            <a:r>
              <a:rPr lang="ru-RU" sz="2800" dirty="0" err="1">
                <a:latin typeface="Times New Roman" panose="02020603050405020304" pitchFamily="18" charset="0"/>
                <a:cs typeface="Times New Roman" panose="02020603050405020304" pitchFamily="18" charset="0"/>
              </a:rPr>
              <a:t>маслоотводящую</a:t>
            </a:r>
            <a:r>
              <a:rPr lang="ru-RU" sz="2800" dirty="0">
                <a:latin typeface="Times New Roman" panose="02020603050405020304" pitchFamily="18" charset="0"/>
                <a:cs typeface="Times New Roman" panose="02020603050405020304" pitchFamily="18" charset="0"/>
              </a:rPr>
              <a:t>  трубку  10,  а  далее  –  в  масляную магистраль.</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FBC908D5-A2CE-4E9E-8A80-B30630B1FAF9}"/>
              </a:ext>
            </a:extLst>
          </p:cNvPr>
          <p:cNvPicPr/>
          <p:nvPr/>
        </p:nvPicPr>
        <p:blipFill>
          <a:blip r:embed="rId3"/>
          <a:stretch>
            <a:fillRect/>
          </a:stretch>
        </p:blipFill>
        <p:spPr>
          <a:xfrm>
            <a:off x="7680176" y="1493504"/>
            <a:ext cx="3070860" cy="4835525"/>
          </a:xfrm>
          <a:prstGeom prst="rect">
            <a:avLst/>
          </a:prstGeom>
          <a:ln>
            <a:noFill/>
          </a:ln>
          <a:effectLst>
            <a:softEdge rad="112500"/>
          </a:effectLst>
        </p:spPr>
      </p:pic>
    </p:spTree>
    <p:extLst>
      <p:ext uri="{BB962C8B-B14F-4D97-AF65-F5344CB8AC3E}">
        <p14:creationId xmlns:p14="http://schemas.microsoft.com/office/powerpoint/2010/main" val="29087092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06993" y="27409"/>
            <a:ext cx="937837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2800" dirty="0">
                <a:latin typeface="Times New Roman" panose="02020603050405020304" pitchFamily="18" charset="0"/>
                <a:cs typeface="Times New Roman" panose="02020603050405020304" pitchFamily="18" charset="0"/>
              </a:rPr>
              <a:t>При  вращении  ротора  на  его  внутренних  стенках  под  действием центробежных  сил  осаждаются  взвешенные  в  масле  механические  примеси (продукты  износа,  продукты  старения  масла  и  др.)  с  удельным  весом, превышающим  плотность  масла,  ротор  вращается  с  высокой  скоростью  (до 6000 мин-1) за счет реакции вытекающей струи масла. РМЦ проста, удобна и надежна  в  эксплуатации.  Она  сокращает  эксплуатационные  затраты, увеличивает  срок  службы  масла  и  способствует  снижению  износа  деталей двигателя. </a:t>
            </a:r>
          </a:p>
          <a:p>
            <a:pPr algn="just"/>
            <a:r>
              <a:rPr lang="ru-RU" sz="2800" dirty="0">
                <a:latin typeface="Times New Roman" panose="02020603050405020304" pitchFamily="18" charset="0"/>
                <a:cs typeface="Times New Roman" panose="02020603050405020304" pitchFamily="18" charset="0"/>
              </a:rPr>
              <a:t>	Отложения,  накапливающиеся  в  роторе,  незначительны  и  медленно ухудшают  фильтрующие  свойства.  Пропускная  способность  не  зависит  от количества отложений.</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6C36A03-2AAD-4B81-A692-DBDA48437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370" y="2204864"/>
            <a:ext cx="2143125" cy="2143125"/>
          </a:xfrm>
          <a:prstGeom prst="rect">
            <a:avLst/>
          </a:prstGeom>
          <a:ln>
            <a:noFill/>
          </a:ln>
          <a:effectLst>
            <a:softEdge rad="112500"/>
          </a:effectLst>
        </p:spPr>
      </p:pic>
    </p:spTree>
    <p:extLst>
      <p:ext uri="{BB962C8B-B14F-4D97-AF65-F5344CB8AC3E}">
        <p14:creationId xmlns:p14="http://schemas.microsoft.com/office/powerpoint/2010/main" val="27964770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94869"/>
            <a:ext cx="747318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Система вентиляции картера</a:t>
            </a:r>
            <a:r>
              <a:rPr lang="ru-RU" sz="3200" dirty="0">
                <a:latin typeface="Times New Roman" panose="02020603050405020304" pitchFamily="18" charset="0"/>
                <a:cs typeface="Times New Roman" panose="02020603050405020304" pitchFamily="18" charset="0"/>
              </a:rPr>
              <a:t> предназначена для уменьшения выброса вредных веществ из картера двигателя в атмосферу. При работе двигателя из камер сгорания в картер могут просачиваться отработавшие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В картере также находятся пары масла, бензина и воды. Все вместе они называются картерными газами. Скопление картерных газов ухудшает свойства и состав моторного масла, разрушает металлические части двигателя.</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3AE7815C-21A5-4F28-B1A1-9871F30CB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736" y="2060848"/>
            <a:ext cx="4126264" cy="2899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9148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91344" y="249370"/>
            <a:ext cx="65527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современных двигателях применяется принудительная система вентиляции картера закрытого типа. Система вентиляции картера у разных производителей и на разных двигателях может иметь различную конструкцию. Вместе с тем можно выделить следующие общие конструктивные элементы данной системы (рис.5): маслоотделитель 1, клапан вентиляции картера 2 и воздушные патрубки.</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принудительной вентиляции картера">
            <a:extLst>
              <a:ext uri="{FF2B5EF4-FFF2-40B4-BE49-F238E27FC236}">
                <a16:creationId xmlns:a16="http://schemas.microsoft.com/office/drawing/2014/main" id="{CFA009FC-A2C1-4230-9548-181D84CC6E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18230" y="1412776"/>
            <a:ext cx="4552315" cy="4511040"/>
          </a:xfrm>
          <a:prstGeom prst="rect">
            <a:avLst/>
          </a:prstGeom>
          <a:ln>
            <a:noFill/>
          </a:ln>
          <a:effectLst>
            <a:softEdge rad="112500"/>
          </a:effectLst>
        </p:spPr>
      </p:pic>
      <p:sp>
        <p:nvSpPr>
          <p:cNvPr id="6" name="Прямоугольник 5">
            <a:extLst>
              <a:ext uri="{FF2B5EF4-FFF2-40B4-BE49-F238E27FC236}">
                <a16:creationId xmlns:a16="http://schemas.microsoft.com/office/drawing/2014/main" id="{513BA7DE-2D20-4346-8C5F-A96109748A3F}"/>
              </a:ext>
            </a:extLst>
          </p:cNvPr>
          <p:cNvSpPr/>
          <p:nvPr/>
        </p:nvSpPr>
        <p:spPr>
          <a:xfrm>
            <a:off x="7766438" y="6068960"/>
            <a:ext cx="4073936"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Рисунок 5 Система вентиляции картера</a:t>
            </a:r>
            <a:endParaRPr lang="ru-RU" dirty="0"/>
          </a:p>
        </p:txBody>
      </p:sp>
    </p:spTree>
    <p:extLst>
      <p:ext uri="{BB962C8B-B14F-4D97-AF65-F5344CB8AC3E}">
        <p14:creationId xmlns:p14="http://schemas.microsoft.com/office/powerpoint/2010/main" val="11473373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620688"/>
            <a:ext cx="597666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Маслоотделитель</a:t>
            </a:r>
            <a:r>
              <a:rPr lang="ru-RU" sz="3200" dirty="0">
                <a:latin typeface="Times New Roman" panose="02020603050405020304" pitchFamily="18" charset="0"/>
                <a:cs typeface="Times New Roman" panose="02020603050405020304" pitchFamily="18" charset="0"/>
              </a:rPr>
              <a:t> предотвращает попадание паров масла в камеру сгорания двигателя, тем самым уменьшает образование сажи. Различают лабиринтный и циклический способы отделения масла от газов. Современные двигатели оборудованы маслоотделителем комбинированного действия.</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AF2562FA-1346-4417-ACB2-073D1E8AE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2" y="1916832"/>
            <a:ext cx="4998488" cy="3332325"/>
          </a:xfrm>
          <a:prstGeom prst="rect">
            <a:avLst/>
          </a:prstGeom>
          <a:ln>
            <a:noFill/>
          </a:ln>
          <a:effectLst>
            <a:softEdge rad="112500"/>
          </a:effectLst>
        </p:spPr>
      </p:pic>
    </p:spTree>
    <p:extLst>
      <p:ext uri="{BB962C8B-B14F-4D97-AF65-F5344CB8AC3E}">
        <p14:creationId xmlns:p14="http://schemas.microsoft.com/office/powerpoint/2010/main" val="33499851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63959" y="0"/>
            <a:ext cx="65527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лабиринтном маслоотделителе (другое наименование успокоитель) замедляется движение картерных газов, за счет чего крупные капли масла оседают на стенках и стекают в картер двигателя.</a:t>
            </a:r>
          </a:p>
          <a:p>
            <a:pPr algn="just"/>
            <a:r>
              <a:rPr lang="ru-RU" sz="2800" dirty="0">
                <a:latin typeface="Times New Roman" panose="02020603050405020304" pitchFamily="18" charset="0"/>
                <a:cs typeface="Times New Roman" panose="02020603050405020304" pitchFamily="18" charset="0"/>
              </a:rPr>
              <a:t>	Центробежный маслоотделитель производит дальнейшее отделение масла от картерных газов. Картерные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проходя через маслоотделитель, приходят во вращательное движение. Частицы масла под действием центробежной силы оседают на стенках маслоотделителя и стекают в картер двигателя.</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08F25F73-818D-4FF2-A272-C23DF561B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1728994"/>
            <a:ext cx="2999656" cy="3999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65943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9456" y="861120"/>
            <a:ext cx="554461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Для предотвращения турбулентности картерных газов после центробежного маслоотделителя применяется выходной успокоитель лабиринтного типа. В нем происходит окончательное отделение масла от газов.</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8FAF58DD-EFE5-48F7-AC6B-C777E714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144" y="2148874"/>
            <a:ext cx="3454565" cy="2742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02573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67408" y="653401"/>
            <a:ext cx="604867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Клапан вентиляции картера</a:t>
            </a:r>
            <a:r>
              <a:rPr lang="ru-RU" sz="3600" dirty="0">
                <a:latin typeface="Times New Roman" panose="02020603050405020304" pitchFamily="18" charset="0"/>
                <a:cs typeface="Times New Roman" panose="02020603050405020304" pitchFamily="18" charset="0"/>
              </a:rPr>
              <a:t> служит для регулирования давления поступающих во впускной коллектор картерных газов. При незначительном разряжении клапан открыт. При значительном разряжении во впускном канале клапан закрывается.</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6F8E84FB-11CC-4F77-BD12-0F568BEC6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144" y="1988840"/>
            <a:ext cx="4091403" cy="30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3955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31917" y="276241"/>
            <a:ext cx="648072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Работа системы вентиляции картера основана на использовании разряжения, возникающего во впускном коллекторе двигателя. Посредством разряжения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выводятся из картера. В маслоотделителе картерные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очищаются от масла. После чего,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по патрубкам направляются во впускной коллектор, где смешиваются с воздухом и сжигаются в камерах сгорания.</a:t>
            </a:r>
            <a:endParaRPr lang="ru-RU" sz="105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BCB77E30-CF56-4A98-8BE2-F21CE37B3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152" y="2380935"/>
            <a:ext cx="4225509" cy="281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3737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31917" y="276241"/>
            <a:ext cx="69602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настоящее время на автотранспорте применяется два типа </a:t>
            </a:r>
            <a:r>
              <a:rPr lang="ru-RU" sz="2800" b="1" dirty="0">
                <a:latin typeface="Times New Roman" panose="02020603050405020304" pitchFamily="18" charset="0"/>
                <a:cs typeface="Times New Roman" panose="02020603050405020304" pitchFamily="18" charset="0"/>
              </a:rPr>
              <a:t>систем отопления</a:t>
            </a:r>
            <a:r>
              <a:rPr lang="ru-RU" sz="2800" dirty="0">
                <a:latin typeface="Times New Roman" panose="02020603050405020304" pitchFamily="18" charset="0"/>
                <a:cs typeface="Times New Roman" panose="02020603050405020304" pitchFamily="18" charset="0"/>
              </a:rPr>
              <a:t>: автономные и с использованием теплоты охлаждающейся жидкости двигателя внутреннего сгорания. В легковых автомобилях наибольшее распространение получили системы второго типа. Они ограничиваются в качестве источника теплоты двигателем внутреннего сгорания, что обеспечивает их малую стоимость и простоту конструкций. Принципиальным недостатком этих систем отопления является то, что они могут эксплуатироваться только при работающем ДВС.</a:t>
            </a:r>
            <a:endParaRPr lang="ru-RU" sz="105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CE0AEA89-21F0-4D69-9153-F34EAF569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1881135"/>
            <a:ext cx="4934967" cy="3696406"/>
          </a:xfrm>
          <a:prstGeom prst="rect">
            <a:avLst/>
          </a:prstGeom>
          <a:ln>
            <a:noFill/>
          </a:ln>
          <a:effectLst>
            <a:softEdge rad="112500"/>
          </a:effectLst>
        </p:spPr>
      </p:pic>
    </p:spTree>
    <p:extLst>
      <p:ext uri="{BB962C8B-B14F-4D97-AF65-F5344CB8AC3E}">
        <p14:creationId xmlns:p14="http://schemas.microsoft.com/office/powerpoint/2010/main" val="24236519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2328" y="176419"/>
            <a:ext cx="767186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Шестеренчатые  насосы  выполняются  с  числом  секций  от  одной  до  трех. Производительность масляных насосов до 400 л/ч, а мощность, затрачиваемая на привод – до 1,0 кВт. Привод масляного насоса осуществляется шестерней 5, выполненной на распределительном  валу,  или  шестерней,  находящейся  в  постоянном зацеплении с распределительными шестернями двигателя.</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359B6F13-F2A5-4198-9767-154255C27B6A}"/>
              </a:ext>
            </a:extLst>
          </p:cNvPr>
          <p:cNvPicPr/>
          <p:nvPr/>
        </p:nvPicPr>
        <p:blipFill>
          <a:blip r:embed="rId3"/>
          <a:stretch>
            <a:fillRect/>
          </a:stretch>
        </p:blipFill>
        <p:spPr>
          <a:xfrm>
            <a:off x="7896200" y="2581516"/>
            <a:ext cx="4140944" cy="2529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31916" y="276241"/>
            <a:ext cx="876042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грузовиках и автобусах широко используются системы автономного отопления. Основой этих систем являются жидкостные или воздушные подогреватели, работающие на дизельном топливе, реже на бензине. Такие подогреватели могут также использоваться для предпускового прогрева ДВС в холодное время года. Существенным преимуществом автономных </a:t>
            </a:r>
            <a:r>
              <a:rPr lang="ru-RU" sz="2800" dirty="0" err="1">
                <a:latin typeface="Times New Roman" panose="02020603050405020304" pitchFamily="18" charset="0"/>
                <a:cs typeface="Times New Roman" panose="02020603050405020304" pitchFamily="18" charset="0"/>
              </a:rPr>
              <a:t>отопителей</a:t>
            </a:r>
            <a:r>
              <a:rPr lang="ru-RU" sz="2800" dirty="0">
                <a:latin typeface="Times New Roman" panose="02020603050405020304" pitchFamily="18" charset="0"/>
                <a:cs typeface="Times New Roman" panose="02020603050405020304" pitchFamily="18" charset="0"/>
              </a:rPr>
              <a:t> является то, что они работают независимо от двигателя. Это, несомненно, удобно при длительных стоянках, особенно зимой. При движении автомобиля подогреватель, как правило, отключается, и для отопления используется теплота охлаждающей жидкости ДВС, то есть система первого типа преобразуется в систему второго типа.</a:t>
            </a:r>
            <a:endParaRPr lang="ru-RU" sz="105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DB4F2195-5174-45A8-A4A9-18A95B214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763" y="1988840"/>
            <a:ext cx="3151237" cy="3151237"/>
          </a:xfrm>
          <a:prstGeom prst="rect">
            <a:avLst/>
          </a:prstGeom>
          <a:ln>
            <a:noFill/>
          </a:ln>
          <a:effectLst>
            <a:softEdge rad="112500"/>
          </a:effectLst>
        </p:spPr>
      </p:pic>
    </p:spTree>
    <p:extLst>
      <p:ext uri="{BB962C8B-B14F-4D97-AF65-F5344CB8AC3E}">
        <p14:creationId xmlns:p14="http://schemas.microsoft.com/office/powerpoint/2010/main" val="12349280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1922" y="188640"/>
            <a:ext cx="8290342" cy="6412205"/>
          </a:xfrm>
          <a:prstGeom prst="rect">
            <a:avLst/>
          </a:prstGeom>
        </p:spPr>
        <p:txBody>
          <a:bodyPr wrap="square">
            <a:spAutoFit/>
          </a:bodyPr>
          <a:lstStyle/>
          <a:p>
            <a:pPr lvl="0" algn="just">
              <a:lnSpc>
                <a:spcPct val="115000"/>
              </a:lnSpc>
              <a:spcAft>
                <a:spcPts val="0"/>
              </a:spcAft>
            </a:pPr>
            <a:r>
              <a:rPr lang="ru-RU" sz="28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Маслоприемники  насоса  бывают  неподвижными  или  плавающими  и- снабжаются  сетчатыми  фильтрами  для  предварительной  очистки  масла.  По сравнению  с  неподвижным  плавающий  маслоприемник  дает  возможность забирать  масло  в  насос  из  верхних,  наиболее  чистых  слоев,  так  как  отстой  и металлические частицы находятся в нижних слоях масла.</a:t>
            </a:r>
            <a:endParaRPr lang="ru-RU"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1B16C875-B84E-4A9E-80CE-2D44B170C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332" y="1985705"/>
            <a:ext cx="3821273" cy="3068960"/>
          </a:xfrm>
          <a:prstGeom prst="rect">
            <a:avLst/>
          </a:prstGeom>
          <a:ln>
            <a:noFill/>
          </a:ln>
          <a:effectLst>
            <a:softEdge rad="112500"/>
          </a:effectLst>
        </p:spPr>
      </p:pic>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1789" y="837445"/>
            <a:ext cx="6602435" cy="5262979"/>
          </a:xfrm>
          <a:prstGeom prst="rect">
            <a:avLst/>
          </a:prstGeom>
        </p:spPr>
        <p:txBody>
          <a:bodyPr wrap="square">
            <a:spAutoFit/>
          </a:bodyPr>
          <a:lstStyle/>
          <a:p>
            <a:pPr algn="just"/>
            <a:r>
              <a:rPr lang="ru-RU" sz="2800" b="1" dirty="0">
                <a:latin typeface="Times New Roman" panose="02020603050405020304" pitchFamily="18" charset="0"/>
                <a:cs typeface="Times New Roman" panose="02020603050405020304" pitchFamily="18" charset="0"/>
              </a:rPr>
              <a:t>	Р е д у к ц и о н </a:t>
            </a:r>
            <a:r>
              <a:rPr lang="ru-RU" sz="2800" b="1" dirty="0" err="1">
                <a:latin typeface="Times New Roman" panose="02020603050405020304" pitchFamily="18" charset="0"/>
                <a:cs typeface="Times New Roman" panose="02020603050405020304" pitchFamily="18" charset="0"/>
              </a:rPr>
              <a:t>н</a:t>
            </a:r>
            <a:r>
              <a:rPr lang="ru-RU" sz="2800" b="1" dirty="0">
                <a:latin typeface="Times New Roman" panose="02020603050405020304" pitchFamily="18" charset="0"/>
                <a:cs typeface="Times New Roman" panose="02020603050405020304" pitchFamily="18" charset="0"/>
              </a:rPr>
              <a:t> ы й   к л а п а н</a:t>
            </a:r>
            <a:r>
              <a:rPr lang="ru-RU" sz="2800" dirty="0">
                <a:latin typeface="Times New Roman" panose="02020603050405020304" pitchFamily="18" charset="0"/>
                <a:cs typeface="Times New Roman" panose="02020603050405020304" pitchFamily="18" charset="0"/>
              </a:rPr>
              <a:t>.  Давление,  создаваемое  насосом, зависит  от  частоты  вращения,  вязкости  масла,  размера  зазоров  и  состояния двигателя.  В  процессе  работы  двигателя  частота  вращения  и  вязкость  масла изменяются  в  широких  пределах.  Изменяется  и  состояние  двигателя.  Износ деталей  приводит  к  увеличению  зазоров  в  сопряженных  узлах,  при  этом количество  масла,  вытекающее  через  зазоры,  возрастает.</a:t>
            </a:r>
            <a:endParaRPr lang="ru-RU" sz="4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F28AA587-C421-4395-87AA-85BFEA740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2148874"/>
            <a:ext cx="4737817" cy="2945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85991"/>
            <a:ext cx="698477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Для  бесперебойной подачи  масла  ко  всем  сопряженным  узлам  производительность  масляного насоса рассчитывается со значительным избытком, покрывающим возможные колебания  давления.  При  давлении  выше  нормы  редукционный  клапан  1 (рис. 2)  перепускает  избыток  масла  в  картер  или  во  всасывающую  полость насоса.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4BC8EEFB-3CA9-455F-9745-51C753ED277E}"/>
              </a:ext>
            </a:extLst>
          </p:cNvPr>
          <p:cNvPicPr/>
          <p:nvPr/>
        </p:nvPicPr>
        <p:blipFill>
          <a:blip r:embed="rId3"/>
          <a:stretch>
            <a:fillRect/>
          </a:stretch>
        </p:blipFill>
        <p:spPr>
          <a:xfrm>
            <a:off x="7536160" y="2492896"/>
            <a:ext cx="4140944" cy="2529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8821" y="92224"/>
            <a:ext cx="83014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4000" dirty="0"/>
              <a:t> </a:t>
            </a:r>
            <a:r>
              <a:rPr lang="ru-RU" sz="3600" dirty="0">
                <a:latin typeface="Times New Roman" panose="02020603050405020304" pitchFamily="18" charset="0"/>
                <a:cs typeface="Times New Roman" panose="02020603050405020304" pitchFamily="18" charset="0"/>
              </a:rPr>
              <a:t>Редукционный  клапан  предохраняет  систему  от  повреждений  при чрезмерном  повышении  давления  (рис.  2,  б).  Это  важно  при  пуске непрогретого  двигателя,  когда  вследствие  большой  вязкости  масла  давление, создаваемое  насосом,  резко  возрастает  также  при  засорении  магистрали. Редукционный клапан устанавливается в корпус насоса и обычно пропускает от 40 до 50% масла, нагнетаемого насосом.</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3F8120CE-599E-432C-AA93-89182C7FBA18}"/>
              </a:ext>
            </a:extLst>
          </p:cNvPr>
          <p:cNvPicPr/>
          <p:nvPr/>
        </p:nvPicPr>
        <p:blipFill>
          <a:blip r:embed="rId4"/>
          <a:stretch>
            <a:fillRect/>
          </a:stretch>
        </p:blipFill>
        <p:spPr>
          <a:xfrm>
            <a:off x="8472264" y="2817006"/>
            <a:ext cx="3719736" cy="2205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9" y="384533"/>
            <a:ext cx="554461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П е р е п у с к н о й   к л а п а н </a:t>
            </a:r>
            <a:r>
              <a:rPr lang="ru-RU" sz="3600" dirty="0">
                <a:latin typeface="Times New Roman" panose="02020603050405020304" pitchFamily="18" charset="0"/>
                <a:cs typeface="Times New Roman" panose="02020603050405020304" pitchFamily="18" charset="0"/>
              </a:rPr>
              <a:t>  5  (рис.  3)  служит  для  временного автоматического (полного или частичного) отключения масляных фильтров или масляного  радиатора.  Устройство  перепускного  клапана  такое  же,  как редукционного клапана.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C708A987-C25F-4C42-A25E-3DBCDC4E5B4A}"/>
              </a:ext>
            </a:extLst>
          </p:cNvPr>
          <p:cNvPicPr/>
          <p:nvPr/>
        </p:nvPicPr>
        <p:blipFill>
          <a:blip r:embed="rId4"/>
          <a:stretch>
            <a:fillRect/>
          </a:stretch>
        </p:blipFill>
        <p:spPr>
          <a:xfrm>
            <a:off x="6384032" y="1916832"/>
            <a:ext cx="5293072" cy="3105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5" y="163665"/>
            <a:ext cx="6120680"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600" dirty="0">
                <a:latin typeface="Times New Roman" panose="02020603050405020304" pitchFamily="18" charset="0"/>
                <a:cs typeface="Times New Roman" panose="02020603050405020304" pitchFamily="18" charset="0"/>
              </a:rPr>
              <a:t>Перепускной  клапан  масляных  фильтров  полностью  или  частично перепускает  масло,  минуя  фильтр,  в  магистраль  в  тех  случаях,  когда  фильтр засорился  или  в  периоды  поступления  масла  в  количестве,  превосходящем пропускную способность фильтра.</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EFF4734-B8E5-4D35-AC2C-48B38A2E9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1844824"/>
            <a:ext cx="3476400" cy="4514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TotalTime>
  <Words>204</Words>
  <Application>Microsoft Office PowerPoint</Application>
  <PresentationFormat>Широкоэкранный</PresentationFormat>
  <Paragraphs>52</Paragraphs>
  <Slides>31</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162</cp:revision>
  <cp:lastPrinted>2018-06-19T14:05:00Z</cp:lastPrinted>
  <dcterms:created xsi:type="dcterms:W3CDTF">2018-06-15T09:41:37Z</dcterms:created>
  <dcterms:modified xsi:type="dcterms:W3CDTF">2021-12-04T13:36:58Z</dcterms:modified>
</cp:coreProperties>
</file>