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3"/>
  </p:handoutMasterIdLst>
  <p:sldIdLst>
    <p:sldId id="293" r:id="rId2"/>
    <p:sldId id="304" r:id="rId3"/>
    <p:sldId id="305" r:id="rId4"/>
    <p:sldId id="307" r:id="rId5"/>
    <p:sldId id="308" r:id="rId6"/>
    <p:sldId id="309" r:id="rId7"/>
    <p:sldId id="310" r:id="rId8"/>
    <p:sldId id="311" r:id="rId9"/>
    <p:sldId id="313" r:id="rId10"/>
    <p:sldId id="314" r:id="rId11"/>
    <p:sldId id="315" r:id="rId12"/>
    <p:sldId id="316" r:id="rId13"/>
    <p:sldId id="323" r:id="rId14"/>
    <p:sldId id="317" r:id="rId15"/>
    <p:sldId id="318" r:id="rId16"/>
    <p:sldId id="319" r:id="rId17"/>
    <p:sldId id="320" r:id="rId18"/>
    <p:sldId id="322" r:id="rId19"/>
    <p:sldId id="324" r:id="rId20"/>
    <p:sldId id="325" r:id="rId21"/>
    <p:sldId id="334" r:id="rId22"/>
    <p:sldId id="326" r:id="rId23"/>
    <p:sldId id="327" r:id="rId24"/>
    <p:sldId id="328" r:id="rId25"/>
    <p:sldId id="329" r:id="rId26"/>
    <p:sldId id="330" r:id="rId27"/>
    <p:sldId id="331" r:id="rId28"/>
    <p:sldId id="332" r:id="rId29"/>
    <p:sldId id="335" r:id="rId30"/>
    <p:sldId id="336" r:id="rId31"/>
    <p:sldId id="333" r:id="rId32"/>
  </p:sldIdLst>
  <p:sldSz cx="12192000" cy="6858000"/>
  <p:notesSz cx="6805613" cy="99393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24316C"/>
    <a:srgbClr val="FFBB7B"/>
    <a:srgbClr val="1D591E"/>
    <a:srgbClr val="236B25"/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954" y="6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9575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4451" y="2"/>
            <a:ext cx="2949575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C779D9-3FCD-4F78-8C09-5E27BA38E379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4451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DDCEDA-9006-46E9-8BA8-62D61FF5FB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10874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034F8-4A34-41D4-A3A6-F8C46323D4AE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83E9B-7A1A-4B51-9355-71EEC4EC8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1361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034F8-4A34-41D4-A3A6-F8C46323D4AE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83E9B-7A1A-4B51-9355-71EEC4EC8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834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034F8-4A34-41D4-A3A6-F8C46323D4AE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83E9B-7A1A-4B51-9355-71EEC4EC8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329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034F8-4A34-41D4-A3A6-F8C46323D4AE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83E9B-7A1A-4B51-9355-71EEC4EC8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304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034F8-4A34-41D4-A3A6-F8C46323D4AE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83E9B-7A1A-4B51-9355-71EEC4EC8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13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034F8-4A34-41D4-A3A6-F8C46323D4AE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83E9B-7A1A-4B51-9355-71EEC4EC8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441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034F8-4A34-41D4-A3A6-F8C46323D4AE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83E9B-7A1A-4B51-9355-71EEC4EC8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55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034F8-4A34-41D4-A3A6-F8C46323D4AE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83E9B-7A1A-4B51-9355-71EEC4EC8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97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034F8-4A34-41D4-A3A6-F8C46323D4AE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83E9B-7A1A-4B51-9355-71EEC4EC8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0027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034F8-4A34-41D4-A3A6-F8C46323D4AE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83E9B-7A1A-4B51-9355-71EEC4EC8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681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034F8-4A34-41D4-A3A6-F8C46323D4AE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83E9B-7A1A-4B51-9355-71EEC4EC8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1935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0">
              <a:schemeClr val="bg1">
                <a:lumMod val="85000"/>
              </a:schemeClr>
            </a:gs>
            <a:gs pos="50000">
              <a:schemeClr val="bg1"/>
            </a:gs>
          </a:gsLst>
          <a:lin ang="2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A034F8-4A34-41D4-A3A6-F8C46323D4AE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83E9B-7A1A-4B51-9355-71EEC4EC8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919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logo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2" y="692697"/>
            <a:ext cx="2088232" cy="1680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1343472" y="-1361501"/>
            <a:ext cx="4968552" cy="1622149"/>
            <a:chOff x="5125864" y="-816524"/>
            <a:chExt cx="5394640" cy="3097303"/>
          </a:xfrm>
        </p:grpSpPr>
        <p:sp>
          <p:nvSpPr>
            <p:cNvPr id="9" name="Скругленный прямоугольник 8"/>
            <p:cNvSpPr/>
            <p:nvPr/>
          </p:nvSpPr>
          <p:spPr>
            <a:xfrm rot="20375024">
              <a:off x="6776088" y="-296266"/>
              <a:ext cx="3744416" cy="2577045"/>
            </a:xfrm>
            <a:prstGeom prst="roundRect">
              <a:avLst>
                <a:gd name="adj" fmla="val 3685"/>
              </a:avLst>
            </a:prstGeom>
            <a:solidFill>
              <a:srgbClr val="00206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 rot="20375024">
              <a:off x="5933099" y="-540064"/>
              <a:ext cx="3744415" cy="2577046"/>
            </a:xfrm>
            <a:prstGeom prst="roundRect">
              <a:avLst>
                <a:gd name="adj" fmla="val 3685"/>
              </a:avLst>
            </a:prstGeom>
            <a:solidFill>
              <a:srgbClr val="00206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Скругленный прямоугольник 5"/>
            <p:cNvSpPr/>
            <p:nvPr/>
          </p:nvSpPr>
          <p:spPr>
            <a:xfrm rot="20375024">
              <a:off x="5125864" y="-816524"/>
              <a:ext cx="3744415" cy="2577045"/>
            </a:xfrm>
            <a:prstGeom prst="roundRect">
              <a:avLst>
                <a:gd name="adj" fmla="val 3685"/>
              </a:avLst>
            </a:prstGeom>
            <a:solidFill>
              <a:srgbClr val="00206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4439817" y="863757"/>
            <a:ext cx="6188468" cy="13388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Lato" pitchFamily="34" charset="0"/>
                <a:cs typeface="Arial" pitchFamily="34" charset="0"/>
              </a:rPr>
              <a:t>ГЛАВНОЕ УПРАВЛЕНИЕ ОБРАЗОВАНИЯ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Lato" pitchFamily="34" charset="0"/>
                <a:cs typeface="Arial" pitchFamily="34" charset="0"/>
              </a:rPr>
              <a:t>ГРОДНЕНСКОГО ОБЛАСТНОГО ИСПОЛНИТЕЛЬНОГО КОМИТЕТА</a:t>
            </a:r>
            <a:br>
              <a:rPr lang="ru-RU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Lato" pitchFamily="34" charset="0"/>
                <a:cs typeface="Arial" pitchFamily="34" charset="0"/>
              </a:rPr>
            </a:b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Lato" pitchFamily="34" charset="0"/>
                <a:cs typeface="Arial" pitchFamily="34" charset="0"/>
              </a:rPr>
              <a:t>УЧРЕЖДЕНИЕ ОБРАЗОВАНИЯ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Arial" pitchFamily="34" charset="0"/>
                <a:ea typeface="Lato" pitchFamily="34" charset="0"/>
                <a:cs typeface="Arial" pitchFamily="34" charset="0"/>
              </a:rPr>
              <a:t>"ГРОДНЕНСКИЙ ГОСУДАРСТВЕННЫЙ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Arial" pitchFamily="34" charset="0"/>
                <a:ea typeface="Lato" pitchFamily="34" charset="0"/>
                <a:cs typeface="Arial" pitchFamily="34" charset="0"/>
              </a:rPr>
              <a:t>ЭЛЕКТРОТЕХНИЧЕСКИЙ КОЛЛЕДЖ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Arial" pitchFamily="34" charset="0"/>
                <a:ea typeface="Lato" pitchFamily="34" charset="0"/>
                <a:cs typeface="Arial" pitchFamily="34" charset="0"/>
              </a:rPr>
              <a:t>ИМЕНИ ИВАНА СЧАСТНОГО"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69632" y="6389995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2021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 descr="\\192.168.1.85\share\Логотип\sloga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496" y="2260992"/>
            <a:ext cx="3248381" cy="591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Группа 12"/>
          <p:cNvGrpSpPr/>
          <p:nvPr/>
        </p:nvGrpSpPr>
        <p:grpSpPr>
          <a:xfrm>
            <a:off x="2003357" y="3099447"/>
            <a:ext cx="8547854" cy="1569062"/>
            <a:chOff x="1631641" y="1842196"/>
            <a:chExt cx="6410891" cy="798246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1631641" y="2248996"/>
              <a:ext cx="6410891" cy="39144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4400" b="1" spc="67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" pitchFamily="34" charset="0"/>
                  <a:ea typeface="+mj-ea"/>
                  <a:cs typeface="Arial" pitchFamily="34" charset="0"/>
                </a:rPr>
                <a:t>Тема: </a:t>
              </a:r>
              <a:r>
                <a:rPr lang="ru-RU" sz="4400" b="1" spc="67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" pitchFamily="34" charset="0"/>
                  <a:ea typeface="+mj-ea"/>
                  <a:cs typeface="Arial" pitchFamily="34" charset="0"/>
                </a:rPr>
                <a:t>«Классификация МТС</a:t>
              </a:r>
              <a:r>
                <a:rPr lang="be-BY" sz="4400" b="1" spc="67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" pitchFamily="34" charset="0"/>
                  <a:ea typeface="+mj-ea"/>
                  <a:cs typeface="Arial" pitchFamily="34" charset="0"/>
                </a:rPr>
                <a:t>»</a:t>
              </a:r>
              <a:endParaRPr lang="ru-RU" sz="4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Заголовок 1"/>
            <p:cNvSpPr txBox="1">
              <a:spLocks/>
            </p:cNvSpPr>
            <p:nvPr/>
          </p:nvSpPr>
          <p:spPr>
            <a:xfrm>
              <a:off x="1789330" y="1842196"/>
              <a:ext cx="6228605" cy="556751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3200" b="1" dirty="0" smtClean="0">
                  <a:ln w="12700">
                    <a:noFill/>
                    <a:prstDash val="solid"/>
                  </a:ln>
                  <a:latin typeface="Arial" pitchFamily="34" charset="0"/>
                  <a:cs typeface="Arial" pitchFamily="34" charset="0"/>
                </a:rPr>
                <a:t>Занятие </a:t>
              </a:r>
              <a:r>
                <a:rPr lang="ru-RU" sz="3200" b="1" dirty="0" smtClean="0">
                  <a:ln w="12700">
                    <a:noFill/>
                    <a:prstDash val="solid"/>
                  </a:ln>
                  <a:latin typeface="Arial" pitchFamily="34" charset="0"/>
                  <a:cs typeface="Arial" pitchFamily="34" charset="0"/>
                </a:rPr>
                <a:t>2</a:t>
              </a:r>
              <a:endParaRPr lang="be-BY" sz="3200" b="1" dirty="0">
                <a:ln w="12700">
                  <a:noFill/>
                  <a:prstDash val="solid"/>
                </a:ln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889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335" y="3797770"/>
            <a:ext cx="3064049" cy="30640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352857" y="249370"/>
            <a:ext cx="9450548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600" dirty="0"/>
              <a:t> </a:t>
            </a:r>
            <a:r>
              <a:rPr lang="ru-RU" sz="3600" i="1" dirty="0"/>
              <a:t>Классы легковых автомобилей</a:t>
            </a:r>
            <a:endParaRPr lang="ru-RU" sz="3600" dirty="0"/>
          </a:p>
          <a:p>
            <a:pPr algn="just"/>
            <a:r>
              <a:rPr lang="ru-RU" sz="3600" dirty="0" smtClean="0"/>
              <a:t>	Класс </a:t>
            </a:r>
            <a:r>
              <a:rPr lang="ru-RU" sz="3600" dirty="0"/>
              <a:t>автомобилей – это термин, используемый для отличия типов транспортных средств. Согласно европейской классификации легковые автомобили подразделяются на следующие классы:</a:t>
            </a:r>
          </a:p>
          <a:p>
            <a:pPr algn="just"/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6815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965932" y="650532"/>
            <a:ext cx="9450548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или особо малый класс; автомобили класса А обычно имеют длину не более 3,6 м и все без исключения – кузов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хэтчбек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Smart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Ford K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и др.);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511" y="3284985"/>
            <a:ext cx="6321490" cy="3573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95532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551384" y="679132"/>
            <a:ext cx="9450548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600" b="1" dirty="0"/>
              <a:t> </a:t>
            </a:r>
            <a:r>
              <a:rPr lang="ru-RU" b="1" dirty="0"/>
              <a:t>В</a:t>
            </a:r>
            <a:r>
              <a:rPr lang="ru-RU" dirty="0"/>
              <a:t>, или малый класс, – с габаритными размерами автомобилей 3,6…3,9 м и кузовами </a:t>
            </a:r>
            <a:r>
              <a:rPr lang="ru-RU" dirty="0" err="1"/>
              <a:t>хэтчбек</a:t>
            </a:r>
            <a:r>
              <a:rPr lang="ru-RU" dirty="0"/>
              <a:t>, седан или универсал (</a:t>
            </a:r>
            <a:r>
              <a:rPr lang="ru-RU" dirty="0" err="1"/>
              <a:t>Fiat</a:t>
            </a:r>
            <a:r>
              <a:rPr lang="ru-RU" dirty="0"/>
              <a:t> </a:t>
            </a:r>
            <a:r>
              <a:rPr lang="ru-RU" dirty="0" err="1"/>
              <a:t>Punto</a:t>
            </a:r>
            <a:r>
              <a:rPr lang="ru-RU" dirty="0"/>
              <a:t>, </a:t>
            </a:r>
            <a:r>
              <a:rPr lang="ru-RU" dirty="0" err="1"/>
              <a:t>Opel</a:t>
            </a:r>
            <a:r>
              <a:rPr lang="ru-RU" dirty="0"/>
              <a:t> </a:t>
            </a:r>
            <a:r>
              <a:rPr lang="ru-RU" dirty="0" err="1"/>
              <a:t>Corsa</a:t>
            </a:r>
            <a:r>
              <a:rPr lang="ru-RU" dirty="0"/>
              <a:t>);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152" y="3310973"/>
            <a:ext cx="4727848" cy="3545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74430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732410" y="441261"/>
            <a:ext cx="91800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600" dirty="0"/>
              <a:t> </a:t>
            </a:r>
            <a:r>
              <a:rPr lang="ru-RU" sz="3600" b="1" dirty="0"/>
              <a:t>С</a:t>
            </a:r>
            <a:r>
              <a:rPr lang="ru-RU" sz="3600" dirty="0"/>
              <a:t>, или малый средний класс (компакт-класс, гольф-класс), – с габаритными размерами 3,9…4,4 м и кузовом </a:t>
            </a:r>
            <a:r>
              <a:rPr lang="ru-RU" sz="3600" dirty="0" err="1"/>
              <a:t>хэтчбек</a:t>
            </a:r>
            <a:r>
              <a:rPr lang="ru-RU" sz="3600" dirty="0"/>
              <a:t> (VW </a:t>
            </a:r>
            <a:r>
              <a:rPr lang="ru-RU" sz="3600" dirty="0" err="1"/>
              <a:t>Golf</a:t>
            </a:r>
            <a:r>
              <a:rPr lang="ru-RU" sz="3600" dirty="0"/>
              <a:t>, </a:t>
            </a:r>
            <a:r>
              <a:rPr lang="ru-RU" sz="3600" dirty="0" err="1"/>
              <a:t>Opel</a:t>
            </a:r>
            <a:r>
              <a:rPr lang="ru-RU" sz="3600" dirty="0"/>
              <a:t> </a:t>
            </a:r>
            <a:r>
              <a:rPr lang="ru-RU" sz="3600" dirty="0" err="1"/>
              <a:t>Astra</a:t>
            </a:r>
            <a:r>
              <a:rPr lang="ru-RU" sz="3600" dirty="0"/>
              <a:t>);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8880" y="15240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953" y="1928283"/>
            <a:ext cx="6568848" cy="49297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2949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80380" y="399155"/>
            <a:ext cx="9684071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600" dirty="0"/>
              <a:t> </a:t>
            </a:r>
            <a:r>
              <a:rPr lang="ru-RU" sz="3600" b="1" dirty="0"/>
              <a:t>D</a:t>
            </a:r>
            <a:r>
              <a:rPr lang="ru-RU" sz="3600" dirty="0"/>
              <a:t>, или средний класс, – с габаритными размерами автомобилей 4,4…4,7 м и кузовами </a:t>
            </a:r>
            <a:r>
              <a:rPr lang="ru-RU" sz="3600" dirty="0" err="1"/>
              <a:t>хэтчбек</a:t>
            </a:r>
            <a:r>
              <a:rPr lang="ru-RU" sz="3600" dirty="0"/>
              <a:t>, седан или универсал (VW </a:t>
            </a:r>
            <a:r>
              <a:rPr lang="ru-RU" sz="3600" dirty="0" err="1"/>
              <a:t>Passat</a:t>
            </a:r>
            <a:r>
              <a:rPr lang="ru-RU" sz="3600" dirty="0"/>
              <a:t>, </a:t>
            </a:r>
            <a:r>
              <a:rPr lang="ru-RU" sz="3600" dirty="0" err="1"/>
              <a:t>Audi</a:t>
            </a:r>
            <a:r>
              <a:rPr lang="ru-RU" sz="3600" dirty="0"/>
              <a:t> A4);</a:t>
            </a:r>
          </a:p>
          <a:p>
            <a:pPr algn="just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952" y="1961965"/>
            <a:ext cx="6528048" cy="48960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35304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574992" y="349660"/>
            <a:ext cx="9450548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200" dirty="0"/>
              <a:t> </a:t>
            </a:r>
            <a:r>
              <a:rPr lang="ru-RU" sz="4000" b="1" dirty="0"/>
              <a:t>Е</a:t>
            </a:r>
            <a:r>
              <a:rPr lang="ru-RU" sz="4000" dirty="0"/>
              <a:t>, или бизнес-класс, – отличается высоким уровнем комфорта, просторным салоном и большим списком опций уже в базовой комплектации; основной кузов – седан (</a:t>
            </a:r>
            <a:r>
              <a:rPr lang="ru-RU" sz="4000" dirty="0" err="1"/>
              <a:t>Mercedes</a:t>
            </a:r>
            <a:r>
              <a:rPr lang="ru-RU" sz="4000" dirty="0"/>
              <a:t> </a:t>
            </a:r>
            <a:r>
              <a:rPr lang="ru-RU" sz="4000" dirty="0" err="1"/>
              <a:t>Benz</a:t>
            </a:r>
            <a:r>
              <a:rPr lang="ru-RU" sz="4000" dirty="0"/>
              <a:t> E-класса, BMW 5 серии);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080" y="3250761"/>
            <a:ext cx="5408662" cy="3612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4161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62659" y="449951"/>
            <a:ext cx="9450548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600" dirty="0"/>
              <a:t> </a:t>
            </a:r>
            <a:r>
              <a:rPr lang="ru-RU" sz="3600" b="1" dirty="0"/>
              <a:t>F</a:t>
            </a:r>
            <a:r>
              <a:rPr lang="ru-RU" sz="3600" dirty="0"/>
              <a:t>, или представительский класс, – обладает длиной кузова свыше 5 м; двигатели этого класса имеют шесть и более цилиндров (</a:t>
            </a:r>
            <a:r>
              <a:rPr lang="en-US" sz="3600" dirty="0"/>
              <a:t>BMW</a:t>
            </a:r>
            <a:r>
              <a:rPr lang="ru-RU" sz="3600" dirty="0"/>
              <a:t> 7 серии, </a:t>
            </a:r>
            <a:r>
              <a:rPr lang="en-US" sz="3600" dirty="0"/>
              <a:t>Mercedes Benz S</a:t>
            </a:r>
            <a:r>
              <a:rPr lang="ru-RU" sz="3600" dirty="0"/>
              <a:t>-класса);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767" y="2692316"/>
            <a:ext cx="8215833" cy="41656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4056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61875" y="484860"/>
            <a:ext cx="9123495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dirty="0" smtClean="0"/>
              <a:t> </a:t>
            </a:r>
            <a:r>
              <a:rPr lang="ru-RU" sz="3600" b="1" dirty="0"/>
              <a:t>S</a:t>
            </a:r>
            <a:r>
              <a:rPr lang="ru-RU" sz="3600" dirty="0"/>
              <a:t> – купе, кабриолеты и родстеры;</a:t>
            </a:r>
          </a:p>
          <a:p>
            <a:pPr algn="l"/>
            <a:r>
              <a:rPr lang="ru-RU" sz="3600" b="1" dirty="0"/>
              <a:t>M</a:t>
            </a:r>
            <a:r>
              <a:rPr lang="ru-RU" sz="3600" dirty="0"/>
              <a:t> – </a:t>
            </a:r>
            <a:r>
              <a:rPr lang="ru-RU" sz="3600" dirty="0" err="1"/>
              <a:t>минивэны</a:t>
            </a:r>
            <a:r>
              <a:rPr lang="ru-RU" sz="3600" dirty="0"/>
              <a:t>;</a:t>
            </a:r>
          </a:p>
          <a:p>
            <a:pPr algn="l"/>
            <a:r>
              <a:rPr lang="ru-RU" sz="3600" b="1" dirty="0"/>
              <a:t>P</a:t>
            </a:r>
            <a:r>
              <a:rPr lang="ru-RU" sz="3600" dirty="0"/>
              <a:t> – пикапы;</a:t>
            </a:r>
          </a:p>
          <a:p>
            <a:pPr algn="l"/>
            <a:r>
              <a:rPr lang="ru-RU" sz="3600" b="1" dirty="0"/>
              <a:t>J</a:t>
            </a:r>
            <a:r>
              <a:rPr lang="ru-RU" sz="3600" dirty="0"/>
              <a:t> – внедорожники.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992" y="2276872"/>
            <a:ext cx="6674654" cy="4581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18085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38918" y="332656"/>
            <a:ext cx="1144571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600" dirty="0"/>
              <a:t> </a:t>
            </a:r>
            <a:r>
              <a:rPr lang="ru-RU" sz="3600" b="1" i="1" dirty="0"/>
              <a:t>Классификация легковых автомобилей по типу кузова</a:t>
            </a:r>
            <a:endParaRPr lang="ru-RU" sz="3600" b="1" dirty="0"/>
          </a:p>
          <a:p>
            <a:r>
              <a:rPr lang="ru-RU" sz="3600" dirty="0"/>
              <a:t>Типы кузовов легковых автомобилей делятся на три группы: </a:t>
            </a:r>
            <a:r>
              <a:rPr lang="ru-RU" sz="3600" b="1" dirty="0" err="1"/>
              <a:t>однообъемные</a:t>
            </a:r>
            <a:r>
              <a:rPr lang="ru-RU" sz="3600" b="1" dirty="0"/>
              <a:t>, </a:t>
            </a:r>
            <a:r>
              <a:rPr lang="ru-RU" sz="3600" b="1" dirty="0" err="1"/>
              <a:t>двухобъемные</a:t>
            </a:r>
            <a:r>
              <a:rPr lang="ru-RU" sz="3600" b="1" dirty="0"/>
              <a:t>, </a:t>
            </a:r>
            <a:r>
              <a:rPr lang="ru-RU" sz="3600" b="1" dirty="0" err="1"/>
              <a:t>трехобъемные</a:t>
            </a:r>
            <a:r>
              <a:rPr lang="ru-RU" sz="3600" dirty="0"/>
              <a:t>. Под объемностью кузова понимают совмещенность (раздельность) моторного отсека, пассажирского салона и багажника.</a:t>
            </a:r>
          </a:p>
          <a:p>
            <a:pPr algn="just"/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8880" y="15240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049" y="3696724"/>
            <a:ext cx="5663952" cy="3161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98195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59021" y="93750"/>
            <a:ext cx="9235367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однообъемным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кузовам относятся модели микроавтобусов различных размеров:</a:t>
            </a:r>
          </a:p>
          <a:p>
            <a:pPr algn="just"/>
            <a:r>
              <a:rPr lang="ru-RU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минивэн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закрытый 4–5-дверный кузов с коротким капотом (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полукапотная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компоновка) или без него, обычно с тремя рядами сидений;</a:t>
            </a:r>
          </a:p>
          <a:p>
            <a:pPr algn="just"/>
            <a:r>
              <a:rPr lang="ru-RU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компактвэн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уменьшенная модель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минивэна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Длина такого кузова варьируется от 4,2 до 4,5 м. Некоторые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компактвэны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имеют третий ряд сидений;</a:t>
            </a:r>
          </a:p>
          <a:p>
            <a:pPr algn="just"/>
            <a:r>
              <a:rPr lang="ru-RU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микровэ</a:t>
            </a:r>
            <a:r>
              <a:rPr lang="ru-RU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однообъемный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кузов с колесной базой до 2630 мм. Он меньше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минивэна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337" y="4901317"/>
            <a:ext cx="3071664" cy="19566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86365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368" y="4419600"/>
            <a:ext cx="24384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408374" y="771147"/>
            <a:ext cx="9756078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40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Механическое транспортное средство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транспортное средство, приводимое в движение двигателем.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046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700"/>
    </mc:Choice>
    <mc:Fallback xmlns="">
      <p:transition spd="slow" advTm="157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  <p:extLst mod="1">
    <p:ext uri="{E180D4A7-C9FB-4DFB-919C-405C955672EB}">
      <p14:showEvtLst xmlns:p14="http://schemas.microsoft.com/office/powerpoint/2010/main">
        <p14:playEvt time="0" objId="6"/>
        <p14:stopEvt time="60515" objId="6"/>
        <p14:playEvt time="63757" objId="6"/>
        <p14:stopEvt time="66709" objId="6"/>
      </p14:showEvtLst>
    </p:ext>
  </p:extLs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12750" y="582543"/>
            <a:ext cx="909988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600" dirty="0"/>
              <a:t> </a:t>
            </a:r>
            <a:r>
              <a:rPr lang="ru-RU" sz="3600" b="1" dirty="0" err="1"/>
              <a:t>Двухобъемный</a:t>
            </a:r>
            <a:r>
              <a:rPr lang="ru-RU" sz="3600" dirty="0"/>
              <a:t> кузов отличается общим объемом салона и багажника, дверца которого открывается вместе со стеклом и считается еще одной дверью. В эту группу входят:</a:t>
            </a:r>
          </a:p>
          <a:p>
            <a:r>
              <a:rPr lang="ru-RU" sz="3600" b="1" i="1" dirty="0" smtClean="0"/>
              <a:t>	</a:t>
            </a:r>
            <a:r>
              <a:rPr lang="ru-RU" sz="3600" b="1" i="1" dirty="0" err="1" smtClean="0"/>
              <a:t>хэтчбек</a:t>
            </a:r>
            <a:r>
              <a:rPr lang="ru-RU" sz="3600" dirty="0" smtClean="0"/>
              <a:t> </a:t>
            </a:r>
            <a:r>
              <a:rPr lang="ru-RU" sz="3600" dirty="0"/>
              <a:t>– грузопассажирский кузов, оборудованный грузовой дверью в задней части кузова с наклонной задней стенкой и багажником (общее число дверей три или пять);</a:t>
            </a:r>
          </a:p>
          <a:p>
            <a:pPr algn="just"/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8880" y="15240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8386" y="4365104"/>
            <a:ext cx="3329450" cy="2497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36801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03412" y="692696"/>
            <a:ext cx="976546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/>
              <a:t> </a:t>
            </a:r>
            <a:r>
              <a:rPr lang="ru-RU" sz="3600" b="1" i="1" dirty="0"/>
              <a:t>универсал</a:t>
            </a:r>
            <a:r>
              <a:rPr lang="ru-RU" sz="3600" dirty="0"/>
              <a:t> – имеет постоянный грузовой отсек, который выполнен заодно с пассажирским салоном. Задняя дверь грузовая, расположена почти перпендикулярно крыше автомобиля и земной поверхности</a:t>
            </a:r>
            <a:r>
              <a:rPr lang="ru-RU" sz="3600" dirty="0" smtClean="0"/>
              <a:t>;</a:t>
            </a:r>
          </a:p>
          <a:p>
            <a:r>
              <a:rPr lang="ru-RU" sz="3600" i="1" dirty="0" smtClean="0"/>
              <a:t>	</a:t>
            </a:r>
            <a:r>
              <a:rPr lang="ru-RU" sz="3600" b="1" i="1" dirty="0" smtClean="0"/>
              <a:t>фургон</a:t>
            </a:r>
            <a:r>
              <a:rPr lang="ru-RU" sz="3600" dirty="0" smtClean="0"/>
              <a:t> </a:t>
            </a:r>
            <a:r>
              <a:rPr lang="ru-RU" sz="3600" dirty="0"/>
              <a:t>– имеет цельнометаллический грузопассажирский кузов позади пассажирской кабины;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dirty="0"/>
          </a:p>
        </p:txBody>
      </p:sp>
      <p:pic>
        <p:nvPicPr>
          <p:cNvPr id="13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8880" y="15240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200" y="4452352"/>
            <a:ext cx="4295800" cy="2405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37518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19336" y="85001"/>
            <a:ext cx="9865096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600" dirty="0"/>
              <a:t> </a:t>
            </a:r>
            <a:r>
              <a:rPr lang="ru-RU" sz="3600" b="1" i="1" dirty="0"/>
              <a:t>пикап</a:t>
            </a:r>
            <a:r>
              <a:rPr lang="ru-RU" sz="3600" dirty="0"/>
              <a:t> – закрытая кабина и открытая платформа для грузов с откидным задним бортом. Платформа может иметь жесткий или мягкий верх. Кузов с жестким верхом платформы называется фургоном;</a:t>
            </a:r>
          </a:p>
          <a:p>
            <a:pPr algn="just"/>
            <a:r>
              <a:rPr lang="ru-RU" sz="3600" i="1" dirty="0" smtClean="0"/>
              <a:t>	</a:t>
            </a:r>
            <a:r>
              <a:rPr lang="ru-RU" sz="3600" b="1" i="1" dirty="0" err="1" smtClean="0"/>
              <a:t>фастбек</a:t>
            </a:r>
            <a:r>
              <a:rPr lang="ru-RU" sz="3600" dirty="0" smtClean="0"/>
              <a:t> </a:t>
            </a:r>
            <a:r>
              <a:rPr lang="ru-RU" sz="3600" dirty="0"/>
              <a:t>– кузов, у которого крыша плавно спускается к заднему бамперу, а сама задняя дверь отсутствует (вместо нее крышка багажника, такая же, как у седана).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754" y="4437113"/>
            <a:ext cx="4873630" cy="2444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2164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83332" y="289054"/>
            <a:ext cx="10081120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600" dirty="0"/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Трехобъемные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кузова отличаются выступающим багажником и капотом. К этой группе относятся:</a:t>
            </a:r>
          </a:p>
          <a:p>
            <a:pPr algn="just"/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купе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тип закрытого кузова легкового автомобиля с одним или двумя рядами сидений и двумя или (реже) тремя дверями (третья располагается сзади и объединена с багажником). Второй ряд сидений часто имеет стесненные посадочные места;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296" y="4608363"/>
            <a:ext cx="3410372" cy="2248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64428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83332" y="389283"/>
            <a:ext cx="10081120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ru-RU" sz="3600" b="1" i="1" dirty="0" smtClean="0"/>
              <a:t>седан</a:t>
            </a:r>
            <a:r>
              <a:rPr lang="ru-RU" sz="3600" dirty="0" smtClean="0"/>
              <a:t> – классический пассажирский кузов с двумя или тремя рядами сидений, с двумя (такой седан называется </a:t>
            </a:r>
            <a:r>
              <a:rPr lang="ru-RU" sz="3600" dirty="0" err="1" smtClean="0"/>
              <a:t>тудор</a:t>
            </a:r>
            <a:r>
              <a:rPr lang="ru-RU" sz="3600" dirty="0" smtClean="0"/>
              <a:t>) или четырьмя дверями. Седан может быть исполнен без центральных стоек либо с боковыми стеклами без наружных рамок (седан-</a:t>
            </a:r>
            <a:r>
              <a:rPr lang="ru-RU" sz="3600" dirty="0" err="1" smtClean="0"/>
              <a:t>хардтоп</a:t>
            </a:r>
            <a:r>
              <a:rPr lang="ru-RU" sz="3600" dirty="0" smtClean="0"/>
              <a:t>);</a:t>
            </a:r>
          </a:p>
          <a:p>
            <a:pPr algn="just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848" y="3353490"/>
            <a:ext cx="7464152" cy="35045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528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335359" y="116632"/>
            <a:ext cx="9577063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/>
              <a:t>кабриолет</a:t>
            </a:r>
            <a:r>
              <a:rPr lang="ru-RU" sz="3600" dirty="0"/>
              <a:t> – кузов автомобиля, у которого складная мягкая или металлическая (купе-кабриолет) крыша и подъемные боковые стекла;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936" y="1853952"/>
            <a:ext cx="6672064" cy="5004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65066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99356" y="421340"/>
            <a:ext cx="9865096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600" dirty="0" smtClean="0"/>
              <a:t> </a:t>
            </a:r>
            <a:r>
              <a:rPr lang="ru-RU" sz="3600" b="1" i="1" dirty="0" smtClean="0"/>
              <a:t>родстер</a:t>
            </a:r>
            <a:r>
              <a:rPr lang="ru-RU" sz="3600" dirty="0" smtClean="0"/>
              <a:t> – тот же кабриолет, но без задних сидений. Это двухместный кузов с мягкой складной крышей, боковые подъемные стекла отсутствуют;</a:t>
            </a:r>
            <a:endParaRPr lang="ru-RU" sz="36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728" y="2240733"/>
            <a:ext cx="8544272" cy="46161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89359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26342" y="367115"/>
            <a:ext cx="9830098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600" dirty="0"/>
              <a:t> </a:t>
            </a:r>
            <a:r>
              <a:rPr lang="ru-RU" sz="3600" b="1" i="1" dirty="0" err="1"/>
              <a:t>комби</a:t>
            </a:r>
            <a:r>
              <a:rPr lang="ru-RU" sz="3600" dirty="0"/>
              <a:t> – кузов автомобиля, имеющий заднюю дверь, предназначенную для погрузки грузов, т. е. комбинированный кузов седана и универсала;</a:t>
            </a:r>
          </a:p>
          <a:p>
            <a:pPr algn="just"/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829" y="2148874"/>
            <a:ext cx="6680171" cy="44751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66779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747800" y="460567"/>
            <a:ext cx="9236632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лимузин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кузов на базе легкового автомобиля высшего класса с удлиненной базой. Отличительная черта лимузинов – наличие перегородки между задними сиденьями и водителем;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800" y="3203717"/>
            <a:ext cx="7891636" cy="34351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5160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747799" y="460567"/>
            <a:ext cx="9380649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600" b="1" dirty="0" smtClean="0"/>
              <a:t> </a:t>
            </a:r>
            <a:r>
              <a:rPr lang="ru-RU" sz="3600" b="1" i="1" dirty="0" smtClean="0"/>
              <a:t>внедорожник</a:t>
            </a:r>
            <a:r>
              <a:rPr lang="ru-RU" sz="3600" b="1" dirty="0" smtClean="0"/>
              <a:t> </a:t>
            </a:r>
            <a:r>
              <a:rPr lang="ru-RU" sz="3600" dirty="0" smtClean="0"/>
              <a:t>– кузов легкового автомобиля повышенной проходимости. По сути, это автомобиль с кузовом универсал увеличенной высоты на </a:t>
            </a:r>
            <a:r>
              <a:rPr lang="ru-RU" sz="3600" dirty="0" err="1" smtClean="0"/>
              <a:t>полноприводном</a:t>
            </a:r>
            <a:r>
              <a:rPr lang="ru-RU" sz="3600" dirty="0" smtClean="0"/>
              <a:t> шасси с увеличенным дорожным просветом;</a:t>
            </a:r>
            <a:endParaRPr lang="ru-RU" sz="36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920" y="3263628"/>
            <a:ext cx="6816080" cy="3408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18179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914369" y="473203"/>
            <a:ext cx="9180014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Автомобиль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механическое транспортное средство, имеющее не менее четырех колес, расположенных не менее чем на двух осях, за исключением колесных тракторов и самоходных машин</a:t>
            </a:r>
            <a:r>
              <a:rPr lang="ru-RU" i="1" dirty="0"/>
              <a:t>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239" y="4583947"/>
            <a:ext cx="3867449" cy="253559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55899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07368" y="260648"/>
            <a:ext cx="96490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/>
              <a:t> </a:t>
            </a:r>
            <a:r>
              <a:rPr lang="ru-RU" sz="3600" b="1" i="1" dirty="0" err="1"/>
              <a:t>кроссовер</a:t>
            </a:r>
            <a:r>
              <a:rPr lang="ru-RU" sz="3600" dirty="0"/>
              <a:t> – </a:t>
            </a:r>
            <a:r>
              <a:rPr lang="ru-RU" sz="3600" dirty="0" err="1"/>
              <a:t>хэтчбек</a:t>
            </a:r>
            <a:r>
              <a:rPr lang="ru-RU" sz="3600" dirty="0"/>
              <a:t> с большими колесами и большим клиренсом. </a:t>
            </a:r>
            <a:r>
              <a:rPr lang="ru-RU" sz="3600" dirty="0" err="1"/>
              <a:t>Кроссовер</a:t>
            </a:r>
            <a:r>
              <a:rPr lang="ru-RU" sz="3600" dirty="0"/>
              <a:t> отличается от внедорожника меньшим клиренсом.</a:t>
            </a:r>
          </a:p>
        </p:txBody>
      </p:sp>
      <p:pic>
        <p:nvPicPr>
          <p:cNvPr id="13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8880" y="15240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840" y="2079754"/>
            <a:ext cx="7536160" cy="45673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2502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559496" y="2996952"/>
            <a:ext cx="10153128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3732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05356" y="980728"/>
            <a:ext cx="9180014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95400" y="764704"/>
            <a:ext cx="939402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автомобилям приравниваются </a:t>
            </a:r>
            <a:r>
              <a:rPr lang="ru-RU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квадрициклы</a:t>
            </a: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(мотоколяски) — четырехколесные механические транспортные средства, имеющие приводы управления автомобильного типа и массу в снаряженном состоянии не более 550 килограммов.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296" y="3876675"/>
            <a:ext cx="4000500" cy="2981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23230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8880" y="15240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4536" y="332656"/>
            <a:ext cx="11656119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автомобили классифицируют:</a:t>
            </a:r>
          </a:p>
          <a:p>
            <a:r>
              <a:rPr lang="ru-RU" sz="2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назначению: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на пассажирские (легковые – от 2 до 8 человек, автобусы – более 8 человек);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грузовые: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общего назначения (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имеют неопрокидывающийся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кузов и применяются для перевозки грузов всех видов, кроме жидких и без тары;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специализированные (самосвалы, цистерны; имеют кузов, приспособленный для перевозки грузов определенных видов);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тягачи (предназначены для постоянной работы с прицепами или полуприцепами; автомобиль-тягач в соединении с прицепом называют автопоездом);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специальные;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7671" y="5013176"/>
            <a:ext cx="3294329" cy="1844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93362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623390" y="377476"/>
            <a:ext cx="9684071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проходимости: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ограниченной (обычной) проходимости (используются в основном для движения по дорогам и шоссе, имеют колесную формулу 4*2, 6*4 и т. д.);</a:t>
            </a:r>
          </a:p>
          <a:p>
            <a:pPr algn="just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048" y="3667834"/>
            <a:ext cx="5663952" cy="31859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33761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839416" y="277598"/>
            <a:ext cx="9180014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4000" dirty="0"/>
              <a:t> </a:t>
            </a:r>
            <a:r>
              <a:rPr lang="ru-RU" sz="4000" dirty="0"/>
              <a:t>– повышенной проходимости (</a:t>
            </a:r>
            <a:r>
              <a:rPr lang="ru-RU" sz="4000" dirty="0" err="1"/>
              <a:t>полноприводные</a:t>
            </a:r>
            <a:r>
              <a:rPr lang="ru-RU" sz="4000" dirty="0"/>
              <a:t>, со всеми ведущими колесами, оборудованные системой регулирования воздуха в шинах, лебедкой, шинами специального профиля; имеют колесную формулу 4*4, 6*6, 8*8 и т. д.);</a:t>
            </a:r>
            <a:endParaRPr lang="ru-RU" sz="40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120" y="3834304"/>
            <a:ext cx="5039494" cy="3023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46196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07368" y="1254928"/>
            <a:ext cx="10009112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600" dirty="0"/>
              <a:t> </a:t>
            </a:r>
            <a:r>
              <a:rPr lang="ru-RU" sz="3600" dirty="0"/>
              <a:t>– высокой проходимости (обычно обладают плавучестью или выполнены сочлененно либо оборудованы специальными шинами);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088" y="3103459"/>
            <a:ext cx="5304035" cy="37545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46196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551384" y="163665"/>
            <a:ext cx="9450548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600" dirty="0"/>
              <a:t> </a:t>
            </a:r>
            <a:r>
              <a:rPr lang="ru-RU" sz="3600" i="1" u="sng" dirty="0"/>
              <a:t>типу двигателя:</a:t>
            </a:r>
            <a:endParaRPr lang="ru-RU" sz="3600" dirty="0"/>
          </a:p>
          <a:p>
            <a:pPr algn="l"/>
            <a:r>
              <a:rPr lang="ru-RU" sz="3600" dirty="0"/>
              <a:t>– бензиновые;</a:t>
            </a:r>
          </a:p>
          <a:p>
            <a:pPr algn="l"/>
            <a:r>
              <a:rPr lang="ru-RU" sz="3600" dirty="0"/>
              <a:t>– дизельные;</a:t>
            </a:r>
          </a:p>
          <a:p>
            <a:pPr algn="l"/>
            <a:r>
              <a:rPr lang="ru-RU" sz="3600" dirty="0"/>
              <a:t>– газогенераторные;</a:t>
            </a:r>
          </a:p>
          <a:p>
            <a:pPr algn="l"/>
            <a:r>
              <a:rPr lang="ru-RU" sz="3600" dirty="0"/>
              <a:t>– газобаллонные;</a:t>
            </a:r>
          </a:p>
          <a:p>
            <a:pPr algn="l"/>
            <a:r>
              <a:rPr lang="ru-RU" sz="3600" dirty="0"/>
              <a:t>– гибридные;</a:t>
            </a:r>
          </a:p>
          <a:p>
            <a:pPr algn="l"/>
            <a:r>
              <a:rPr lang="ru-RU" sz="3600" dirty="0"/>
              <a:t>– электрические (электромобили).</a:t>
            </a:r>
          </a:p>
          <a:p>
            <a:pPr algn="just"/>
            <a:endParaRPr lang="ru-RU" sz="3600" dirty="0"/>
          </a:p>
          <a:p>
            <a:pPr algn="just"/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126" y="3573017"/>
            <a:ext cx="4936451" cy="3284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89120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1315</TotalTime>
  <Words>37</Words>
  <Application>Microsoft Office PowerPoint</Application>
  <PresentationFormat>Широкоэкранный</PresentationFormat>
  <Paragraphs>70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6" baseType="lpstr">
      <vt:lpstr>Arial</vt:lpstr>
      <vt:lpstr>Calibri</vt:lpstr>
      <vt:lpstr>Lato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Pasha</cp:lastModifiedBy>
  <cp:revision>127</cp:revision>
  <cp:lastPrinted>2018-06-19T14:05:00Z</cp:lastPrinted>
  <dcterms:created xsi:type="dcterms:W3CDTF">2018-06-15T09:41:37Z</dcterms:created>
  <dcterms:modified xsi:type="dcterms:W3CDTF">2021-03-11T19:15:21Z</dcterms:modified>
</cp:coreProperties>
</file>