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0" r:id="rId2"/>
    <p:sldId id="321" r:id="rId3"/>
    <p:sldId id="290" r:id="rId4"/>
    <p:sldId id="282" r:id="rId5"/>
    <p:sldId id="257" r:id="rId6"/>
    <p:sldId id="256" r:id="rId7"/>
    <p:sldId id="329" r:id="rId8"/>
    <p:sldId id="258" r:id="rId9"/>
    <p:sldId id="259" r:id="rId10"/>
    <p:sldId id="280" r:id="rId11"/>
    <p:sldId id="279" r:id="rId12"/>
    <p:sldId id="299" r:id="rId13"/>
    <p:sldId id="281" r:id="rId14"/>
    <p:sldId id="287" r:id="rId15"/>
    <p:sldId id="289" r:id="rId16"/>
    <p:sldId id="261" r:id="rId17"/>
    <p:sldId id="327" r:id="rId18"/>
    <p:sldId id="276" r:id="rId19"/>
    <p:sldId id="271" r:id="rId20"/>
    <p:sldId id="308" r:id="rId21"/>
    <p:sldId id="266" r:id="rId22"/>
    <p:sldId id="272" r:id="rId23"/>
    <p:sldId id="273" r:id="rId24"/>
    <p:sldId id="328" r:id="rId25"/>
    <p:sldId id="274" r:id="rId26"/>
    <p:sldId id="312" r:id="rId27"/>
    <p:sldId id="293" r:id="rId28"/>
    <p:sldId id="310" r:id="rId29"/>
    <p:sldId id="301" r:id="rId30"/>
    <p:sldId id="270" r:id="rId31"/>
    <p:sldId id="309" r:id="rId32"/>
    <p:sldId id="300" r:id="rId33"/>
    <p:sldId id="263" r:id="rId34"/>
    <p:sldId id="304" r:id="rId35"/>
    <p:sldId id="326" r:id="rId36"/>
    <p:sldId id="265" r:id="rId37"/>
    <p:sldId id="268" r:id="rId38"/>
    <p:sldId id="269" r:id="rId39"/>
    <p:sldId id="323" r:id="rId40"/>
    <p:sldId id="324" r:id="rId41"/>
    <p:sldId id="317" r:id="rId42"/>
    <p:sldId id="316" r:id="rId43"/>
    <p:sldId id="319"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6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9EED76C5-3274-4014-B911-2111F7B44C0E}" type="datetimeFigureOut">
              <a:rPr lang="ru-RU" smtClean="0"/>
              <a:t>12.03.2018</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536AEC-5FA0-4F12-8096-5D335A2C5A5F}"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ED76C5-3274-4014-B911-2111F7B44C0E}" type="datetimeFigureOut">
              <a:rPr lang="ru-RU" smtClean="0"/>
              <a:t>12.03.2018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36AEC-5FA0-4F12-8096-5D335A2C5A5F}"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ED76C5-3274-4014-B911-2111F7B44C0E}" type="datetimeFigureOut">
              <a:rPr lang="ru-RU" smtClean="0"/>
              <a:t>12.03.2018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36AEC-5FA0-4F12-8096-5D335A2C5A5F}"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9EED76C5-3274-4014-B911-2111F7B44C0E}" type="datetimeFigureOut">
              <a:rPr lang="ru-RU" smtClean="0"/>
              <a:t>12.03.2018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36AEC-5FA0-4F12-8096-5D335A2C5A5F}"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9EED76C5-3274-4014-B911-2111F7B44C0E}" type="datetimeFigureOut">
              <a:rPr lang="ru-RU" smtClean="0"/>
              <a:t>12.03.2018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B536AEC-5FA0-4F12-8096-5D335A2C5A5F}"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ED76C5-3274-4014-B911-2111F7B44C0E}" type="datetimeFigureOut">
              <a:rPr lang="ru-RU" smtClean="0"/>
              <a:t>12.03.2018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536AEC-5FA0-4F12-8096-5D335A2C5A5F}"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9EED76C5-3274-4014-B911-2111F7B44C0E}" type="datetimeFigureOut">
              <a:rPr lang="ru-RU" smtClean="0"/>
              <a:t>12.03.2018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B536AEC-5FA0-4F12-8096-5D335A2C5A5F}"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9EED76C5-3274-4014-B911-2111F7B44C0E}" type="datetimeFigureOut">
              <a:rPr lang="ru-RU" smtClean="0"/>
              <a:t>12.03.2018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B536AEC-5FA0-4F12-8096-5D335A2C5A5F}"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D76C5-3274-4014-B911-2111F7B44C0E}" type="datetimeFigureOut">
              <a:rPr lang="ru-RU" smtClean="0"/>
              <a:t>12.03.2018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B536AEC-5FA0-4F12-8096-5D335A2C5A5F}"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ED76C5-3274-4014-B911-2111F7B44C0E}" type="datetimeFigureOut">
              <a:rPr lang="ru-RU" smtClean="0"/>
              <a:t>12.03.2018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536AEC-5FA0-4F12-8096-5D335A2C5A5F}"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9EED76C5-3274-4014-B911-2111F7B44C0E}" type="datetimeFigureOut">
              <a:rPr lang="ru-RU" smtClean="0"/>
              <a:t>12.03.2018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B536AEC-5FA0-4F12-8096-5D335A2C5A5F}"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9EED76C5-3274-4014-B911-2111F7B44C0E}" type="datetimeFigureOut">
              <a:rPr lang="ru-RU" smtClean="0"/>
              <a:t>12.03.2018</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536AEC-5FA0-4F12-8096-5D335A2C5A5F}"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91680" y="2564904"/>
            <a:ext cx="5832648" cy="2304256"/>
          </a:xfrm>
          <a:solidFill>
            <a:schemeClr val="accent3">
              <a:lumMod val="20000"/>
              <a:lumOff val="80000"/>
            </a:schemeClr>
          </a:solidFill>
          <a:ln>
            <a:solidFill>
              <a:schemeClr val="accent1">
                <a:lumMod val="75000"/>
              </a:schemeClr>
            </a:solidFill>
          </a:ln>
        </p:spPr>
        <p:txBody>
          <a:bodyPr/>
          <a:lstStyle/>
          <a:p>
            <a:r>
              <a:rPr lang="ru-RU" sz="3600" b="1" dirty="0">
                <a:solidFill>
                  <a:srgbClr val="002060"/>
                </a:solidFill>
                <a:effectLst/>
              </a:rPr>
              <a:t>МДК.01.03 </a:t>
            </a:r>
            <a:r>
              <a:rPr lang="ru-RU" sz="3600" b="1" dirty="0" smtClean="0">
                <a:solidFill>
                  <a:srgbClr val="C00000"/>
                </a:solidFill>
                <a:effectLst/>
              </a:rPr>
              <a:t/>
            </a:r>
            <a:br>
              <a:rPr lang="ru-RU" sz="3600" b="1" dirty="0" smtClean="0">
                <a:solidFill>
                  <a:srgbClr val="C00000"/>
                </a:solidFill>
                <a:effectLst/>
              </a:rPr>
            </a:br>
            <a:r>
              <a:rPr lang="ru-RU" sz="3600" b="1" dirty="0" smtClean="0">
                <a:solidFill>
                  <a:srgbClr val="C00000"/>
                </a:solidFill>
                <a:effectLst/>
              </a:rPr>
              <a:t>Электрическое </a:t>
            </a:r>
            <a:r>
              <a:rPr lang="ru-RU" sz="3600" b="1" dirty="0">
                <a:solidFill>
                  <a:srgbClr val="C00000"/>
                </a:solidFill>
                <a:effectLst/>
              </a:rPr>
              <a:t>и электромеханическое оборудование</a:t>
            </a:r>
            <a:endParaRPr lang="ru-RU" sz="3600" dirty="0">
              <a:solidFill>
                <a:srgbClr val="C00000"/>
              </a:solidFill>
            </a:endParaRPr>
          </a:p>
        </p:txBody>
      </p:sp>
      <p:sp>
        <p:nvSpPr>
          <p:cNvPr id="3" name="TextBox 2"/>
          <p:cNvSpPr txBox="1"/>
          <p:nvPr/>
        </p:nvSpPr>
        <p:spPr>
          <a:xfrm>
            <a:off x="2627784" y="404664"/>
            <a:ext cx="5976664" cy="1477328"/>
          </a:xfrm>
          <a:prstGeom prst="rect">
            <a:avLst/>
          </a:prstGeom>
          <a:noFill/>
        </p:spPr>
        <p:txBody>
          <a:bodyPr wrap="square" rtlCol="0">
            <a:spAutoFit/>
          </a:bodyPr>
          <a:lstStyle/>
          <a:p>
            <a:r>
              <a:rPr lang="ru-RU" dirty="0" smtClean="0"/>
              <a:t>«</a:t>
            </a:r>
            <a:r>
              <a:rPr lang="ru-RU" i="1" dirty="0" smtClean="0"/>
              <a:t>Не судите о  способностях по легкости усвоения. Успешнее и дальше идет тот, кто мучительно преодолевает себя и препятствия. Любовь к познанию – главное мерило.</a:t>
            </a:r>
            <a:r>
              <a:rPr lang="ru-RU" dirty="0" smtClean="0"/>
              <a:t>»</a:t>
            </a:r>
          </a:p>
          <a:p>
            <a:pPr algn="r"/>
            <a:r>
              <a:rPr lang="ru-RU" dirty="0" smtClean="0"/>
              <a:t>Антуан де </a:t>
            </a:r>
            <a:r>
              <a:rPr lang="ru-RU" dirty="0" err="1" smtClean="0"/>
              <a:t>Сент</a:t>
            </a:r>
            <a:r>
              <a:rPr lang="ru-RU" dirty="0" smtClean="0"/>
              <a:t> Экзюпери</a:t>
            </a:r>
            <a:endParaRPr lang="ru-RU" dirty="0"/>
          </a:p>
        </p:txBody>
      </p:sp>
    </p:spTree>
    <p:extLst>
      <p:ext uri="{BB962C8B-B14F-4D97-AF65-F5344CB8AC3E}">
        <p14:creationId xmlns:p14="http://schemas.microsoft.com/office/powerpoint/2010/main" val="14816880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a:xfrm>
            <a:off x="457200" y="274638"/>
            <a:ext cx="8229600" cy="634082"/>
          </a:xfrm>
        </p:spPr>
        <p:txBody>
          <a:bodyPr>
            <a:normAutofit/>
          </a:bodyPr>
          <a:lstStyle/>
          <a:p>
            <a:r>
              <a:rPr lang="ru-RU" sz="3200" b="1" dirty="0" smtClean="0"/>
              <a:t>Устройство автоматического выключателя</a:t>
            </a:r>
            <a:endParaRPr lang="ru-RU" sz="3200" b="1" dirty="0"/>
          </a:p>
        </p:txBody>
      </p:sp>
      <p:pic>
        <p:nvPicPr>
          <p:cNvPr id="22530" name="Picture 2" descr="E:\ОТКРЫТЫЙ УРОК 85\Фото\Устройство автоматического выключател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6661"/>
            <a:ext cx="9144000" cy="44446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87624" y="5790020"/>
            <a:ext cx="7128792" cy="369332"/>
          </a:xfrm>
          <a:prstGeom prst="rect">
            <a:avLst/>
          </a:prstGeom>
          <a:solidFill>
            <a:schemeClr val="bg1"/>
          </a:solidFill>
        </p:spPr>
        <p:txBody>
          <a:bodyPr wrap="square" rtlCol="0">
            <a:spAutoFit/>
          </a:bodyPr>
          <a:lstStyle/>
          <a:p>
            <a:r>
              <a:rPr lang="ru-RU" b="1" i="1" dirty="0"/>
              <a:t>Задание 2 </a:t>
            </a:r>
            <a:r>
              <a:rPr lang="ru-RU" b="1" i="1" dirty="0" smtClean="0"/>
              <a:t>Нанести </a:t>
            </a:r>
            <a:r>
              <a:rPr lang="ru-RU" b="1" i="1" dirty="0"/>
              <a:t>на </a:t>
            </a:r>
            <a:r>
              <a:rPr lang="ru-RU" b="1" i="1" dirty="0" smtClean="0"/>
              <a:t>схему в рабочем листе  </a:t>
            </a:r>
            <a:r>
              <a:rPr lang="ru-RU" b="1" i="1" dirty="0"/>
              <a:t>элементы </a:t>
            </a:r>
            <a:r>
              <a:rPr lang="ru-RU" b="1" i="1" dirty="0" smtClean="0"/>
              <a:t>АВ</a:t>
            </a:r>
            <a:endParaRPr lang="ru-RU" dirty="0"/>
          </a:p>
        </p:txBody>
      </p:sp>
    </p:spTree>
    <p:extLst>
      <p:ext uri="{BB962C8B-B14F-4D97-AF65-F5344CB8AC3E}">
        <p14:creationId xmlns:p14="http://schemas.microsoft.com/office/powerpoint/2010/main" val="3856547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ru-RU" sz="2000" b="1" dirty="0" smtClean="0">
                <a:solidFill>
                  <a:srgbClr val="C00000"/>
                </a:solidFill>
              </a:rPr>
              <a:t>КИНЕМАТИЧЕСКАЯ СХЕМА АВТОМАТИЧЕСКОГО ВЫКЛЮЧАТЕЛЯ В СОПОСТАВЛЕНИИ С ЕГО УСТРОЙСТВОМ</a:t>
            </a:r>
            <a:endParaRPr lang="ru-RU" sz="2000" b="1" dirty="0">
              <a:solidFill>
                <a:srgbClr val="C00000"/>
              </a:solidFill>
            </a:endParaRPr>
          </a:p>
        </p:txBody>
      </p:sp>
      <p:sp>
        <p:nvSpPr>
          <p:cNvPr id="3" name="Объект 2"/>
          <p:cNvSpPr>
            <a:spLocks noGrp="1"/>
          </p:cNvSpPr>
          <p:nvPr>
            <p:ph sz="quarter" idx="13"/>
          </p:nvPr>
        </p:nvSpPr>
        <p:spPr>
          <a:xfrm>
            <a:off x="323528" y="1700808"/>
            <a:ext cx="4038600" cy="4525963"/>
          </a:xfrm>
        </p:spPr>
        <p:txBody>
          <a:bodyPr/>
          <a:lstStyle/>
          <a:p>
            <a:endParaRPr lang="ru-RU" dirty="0"/>
          </a:p>
        </p:txBody>
      </p:sp>
      <p:sp>
        <p:nvSpPr>
          <p:cNvPr id="4" name="Объект 3"/>
          <p:cNvSpPr>
            <a:spLocks noGrp="1"/>
          </p:cNvSpPr>
          <p:nvPr>
            <p:ph sz="quarter" idx="14"/>
          </p:nvPr>
        </p:nvSpPr>
        <p:spPr/>
        <p:txBody>
          <a:bodyPr/>
          <a:lstStyle/>
          <a:p>
            <a:endParaRPr lang="ru-RU" dirty="0"/>
          </a:p>
        </p:txBody>
      </p:sp>
      <p:pic>
        <p:nvPicPr>
          <p:cNvPr id="21506" name="Picture 2" descr="E:\ОТКРЫТЫЙ УРОК 85\Фото\Устройство автоматического выключателя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2007" y="1772816"/>
            <a:ext cx="4680520" cy="47020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3942293" cy="4233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0383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r>
              <a:rPr lang="ru-RU" b="1" dirty="0">
                <a:solidFill>
                  <a:schemeClr val="accent1">
                    <a:lumMod val="75000"/>
                  </a:schemeClr>
                </a:solidFill>
              </a:rPr>
              <a:t>Электромагнитный </a:t>
            </a:r>
            <a:r>
              <a:rPr lang="ru-RU" b="1" dirty="0" err="1">
                <a:solidFill>
                  <a:schemeClr val="accent1">
                    <a:lumMod val="75000"/>
                  </a:schemeClr>
                </a:solidFill>
              </a:rPr>
              <a:t>расцепитель</a:t>
            </a:r>
            <a:endParaRPr lang="ru-RU" b="1" dirty="0">
              <a:solidFill>
                <a:schemeClr val="accent1">
                  <a:lumMod val="75000"/>
                </a:schemeClr>
              </a:solidFill>
            </a:endParaRPr>
          </a:p>
          <a:p>
            <a:r>
              <a:rPr lang="ru-RU" b="1" dirty="0" smtClean="0">
                <a:solidFill>
                  <a:schemeClr val="accent1">
                    <a:lumMod val="75000"/>
                  </a:schemeClr>
                </a:solidFill>
              </a:rPr>
              <a:t>Биметаллический </a:t>
            </a:r>
            <a:r>
              <a:rPr lang="ru-RU" b="1" dirty="0">
                <a:solidFill>
                  <a:schemeClr val="accent1">
                    <a:lumMod val="75000"/>
                  </a:schemeClr>
                </a:solidFill>
              </a:rPr>
              <a:t>(тепловой ) </a:t>
            </a:r>
            <a:r>
              <a:rPr lang="ru-RU" b="1" dirty="0" err="1" smtClean="0">
                <a:solidFill>
                  <a:schemeClr val="accent1">
                    <a:lumMod val="75000"/>
                  </a:schemeClr>
                </a:solidFill>
              </a:rPr>
              <a:t>расцепитель</a:t>
            </a:r>
            <a:endParaRPr lang="ru-RU" b="1" dirty="0" smtClean="0">
              <a:solidFill>
                <a:schemeClr val="accent1">
                  <a:lumMod val="75000"/>
                </a:schemeClr>
              </a:solidFill>
            </a:endParaRPr>
          </a:p>
          <a:p>
            <a:r>
              <a:rPr lang="ru-RU" b="1" dirty="0">
                <a:solidFill>
                  <a:schemeClr val="accent1">
                    <a:lumMod val="75000"/>
                  </a:schemeClr>
                </a:solidFill>
              </a:rPr>
              <a:t>Дугогасящая </a:t>
            </a:r>
            <a:r>
              <a:rPr lang="ru-RU" b="1" dirty="0" smtClean="0">
                <a:solidFill>
                  <a:schemeClr val="accent1">
                    <a:lumMod val="75000"/>
                  </a:schemeClr>
                </a:solidFill>
              </a:rPr>
              <a:t>камера</a:t>
            </a:r>
          </a:p>
          <a:p>
            <a:endParaRPr lang="ru-RU" b="1" dirty="0">
              <a:solidFill>
                <a:schemeClr val="accent1">
                  <a:lumMod val="75000"/>
                </a:schemeClr>
              </a:solidFill>
            </a:endParaRPr>
          </a:p>
          <a:p>
            <a:endParaRPr lang="ru-RU" b="1" dirty="0">
              <a:solidFill>
                <a:schemeClr val="accent1">
                  <a:lumMod val="75000"/>
                </a:schemeClr>
              </a:solidFill>
            </a:endParaRPr>
          </a:p>
          <a:p>
            <a:endParaRPr lang="ru-RU" dirty="0"/>
          </a:p>
        </p:txBody>
      </p:sp>
      <p:sp>
        <p:nvSpPr>
          <p:cNvPr id="3" name="Заголовок 2"/>
          <p:cNvSpPr>
            <a:spLocks noGrp="1"/>
          </p:cNvSpPr>
          <p:nvPr>
            <p:ph type="title"/>
          </p:nvPr>
        </p:nvSpPr>
        <p:spPr>
          <a:xfrm>
            <a:off x="1475656" y="570156"/>
            <a:ext cx="6552728" cy="1054250"/>
          </a:xfrm>
        </p:spPr>
        <p:txBody>
          <a:bodyPr/>
          <a:lstStyle/>
          <a:p>
            <a:r>
              <a:rPr lang="ru-RU" sz="2000" b="1" dirty="0">
                <a:solidFill>
                  <a:srgbClr val="C00000"/>
                </a:solidFill>
              </a:rPr>
              <a:t>ОСНОВНЫЕ ЭЛЕМЕНТЫ АВТОМАТИЧЕСКОГО ВЫКЛЮЧАТЕЛЯ</a:t>
            </a:r>
            <a:endParaRPr lang="ru-RU" sz="2000" dirty="0"/>
          </a:p>
        </p:txBody>
      </p:sp>
    </p:spTree>
    <p:extLst>
      <p:ext uri="{BB962C8B-B14F-4D97-AF65-F5344CB8AC3E}">
        <p14:creationId xmlns:p14="http://schemas.microsoft.com/office/powerpoint/2010/main" val="1429616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1319001804"/>
              </p:ext>
            </p:extLst>
          </p:nvPr>
        </p:nvGraphicFramePr>
        <p:xfrm>
          <a:off x="5220072" y="3095149"/>
          <a:ext cx="3391272" cy="1615440"/>
        </p:xfrm>
        <a:graphic>
          <a:graphicData uri="http://schemas.openxmlformats.org/drawingml/2006/table">
            <a:tbl>
              <a:tblPr firstRow="1" bandRow="1">
                <a:tableStyleId>{5940675A-B579-460E-94D1-54222C63F5DA}</a:tableStyleId>
              </a:tblPr>
              <a:tblGrid>
                <a:gridCol w="3391272"/>
              </a:tblGrid>
              <a:tr h="669002">
                <a:tc>
                  <a:txBody>
                    <a:bodyPr/>
                    <a:lstStyle/>
                    <a:p>
                      <a:r>
                        <a:rPr lang="ru-RU" sz="2000" b="1" dirty="0" smtClean="0"/>
                        <a:t>Обеспечивает быстроту определения токов короткого замыкания и быстродействие всего устройства</a:t>
                      </a:r>
                      <a:endParaRPr lang="ru-RU" sz="2000" b="1" dirty="0"/>
                    </a:p>
                  </a:txBody>
                  <a:tcPr anchor="ctr"/>
                </a:tc>
              </a:tr>
            </a:tbl>
          </a:graphicData>
        </a:graphic>
      </p:graphicFrame>
      <p:sp>
        <p:nvSpPr>
          <p:cNvPr id="2" name="Заголовок 1"/>
          <p:cNvSpPr>
            <a:spLocks noGrp="1"/>
          </p:cNvSpPr>
          <p:nvPr>
            <p:ph type="title"/>
          </p:nvPr>
        </p:nvSpPr>
        <p:spPr>
          <a:xfrm>
            <a:off x="107504" y="274638"/>
            <a:ext cx="8928992" cy="850106"/>
          </a:xfrm>
        </p:spPr>
        <p:txBody>
          <a:bodyPr>
            <a:noAutofit/>
          </a:bodyPr>
          <a:lstStyle/>
          <a:p>
            <a:r>
              <a:rPr lang="ru-RU" sz="2000" b="1" dirty="0" smtClean="0">
                <a:solidFill>
                  <a:srgbClr val="C00000"/>
                </a:solidFill>
              </a:rPr>
              <a:t>ЭЛЕКТРОМАГНИТНЫЙ РАСЦЕПИТЕЛЬ</a:t>
            </a:r>
            <a:endParaRPr lang="ru-RU" sz="2000" b="1" dirty="0">
              <a:solidFill>
                <a:srgbClr val="C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008" y="1340768"/>
            <a:ext cx="4652508" cy="3486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508104" y="5619520"/>
            <a:ext cx="3240360" cy="646331"/>
          </a:xfrm>
          <a:prstGeom prst="rect">
            <a:avLst/>
          </a:prstGeom>
          <a:solidFill>
            <a:schemeClr val="bg1"/>
          </a:solidFill>
        </p:spPr>
        <p:txBody>
          <a:bodyPr wrap="square" rtlCol="0">
            <a:spAutoFit/>
          </a:bodyPr>
          <a:lstStyle/>
          <a:p>
            <a:r>
              <a:rPr lang="ru-RU" dirty="0" smtClean="0"/>
              <a:t>Задание №3  таблица 1 занести информацию в рабочий лист</a:t>
            </a:r>
            <a:endParaRPr lang="ru-RU" dirty="0"/>
          </a:p>
        </p:txBody>
      </p:sp>
    </p:spTree>
    <p:extLst>
      <p:ext uri="{BB962C8B-B14F-4D97-AF65-F5344CB8AC3E}">
        <p14:creationId xmlns:p14="http://schemas.microsoft.com/office/powerpoint/2010/main" val="22965461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260648"/>
            <a:ext cx="8928992" cy="504056"/>
          </a:xfrm>
        </p:spPr>
        <p:txBody>
          <a:bodyPr/>
          <a:lstStyle/>
          <a:p>
            <a:r>
              <a:rPr lang="ru-RU" sz="2000" b="1" dirty="0" smtClean="0">
                <a:solidFill>
                  <a:srgbClr val="C00000"/>
                </a:solidFill>
              </a:rPr>
              <a:t>БИМЕТАЛЛИЧЕСКИЙ (ТЕПЛОВОЙ ) РАСЦЕПИТЕЛЬ</a:t>
            </a:r>
            <a:endParaRPr lang="ru-RU" sz="2000" b="1"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31886802"/>
              </p:ext>
            </p:extLst>
          </p:nvPr>
        </p:nvGraphicFramePr>
        <p:xfrm>
          <a:off x="6156176" y="1484619"/>
          <a:ext cx="2755558" cy="3680262"/>
        </p:xfrm>
        <a:graphic>
          <a:graphicData uri="http://schemas.openxmlformats.org/drawingml/2006/table">
            <a:tbl>
              <a:tblPr firstRow="1" bandRow="1">
                <a:tableStyleId>{5940675A-B579-460E-94D1-54222C63F5DA}</a:tableStyleId>
              </a:tblPr>
              <a:tblGrid>
                <a:gridCol w="2755558"/>
              </a:tblGrid>
              <a:tr h="3680262">
                <a:tc>
                  <a:txBody>
                    <a:bodyPr/>
                    <a:lstStyle/>
                    <a:p>
                      <a:r>
                        <a:rPr lang="ru-RU" sz="2000" b="1" dirty="0" smtClean="0"/>
                        <a:t>Обеспечивает защиту от токов перегрузки. Срабатывает при повышении температуры биметаллической пластины, которая зависит от силы тока, протекающего через контакты устройства</a:t>
                      </a:r>
                      <a:endParaRPr lang="ru-RU" sz="2000" b="1" dirty="0"/>
                    </a:p>
                  </a:txBody>
                  <a:tcPr anchor="ctr"/>
                </a:tc>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3456384" cy="2624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7924" y="3789040"/>
            <a:ext cx="2088232"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97" y="3452445"/>
            <a:ext cx="3652246" cy="3103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80112" y="5942685"/>
            <a:ext cx="3240360" cy="646331"/>
          </a:xfrm>
          <a:prstGeom prst="rect">
            <a:avLst/>
          </a:prstGeom>
          <a:solidFill>
            <a:schemeClr val="bg1"/>
          </a:solidFill>
        </p:spPr>
        <p:txBody>
          <a:bodyPr wrap="square" rtlCol="0">
            <a:spAutoFit/>
          </a:bodyPr>
          <a:lstStyle/>
          <a:p>
            <a:r>
              <a:rPr lang="ru-RU" dirty="0" smtClean="0"/>
              <a:t>Задание №3  таблица 1 занести информацию в рабочий лист</a:t>
            </a:r>
            <a:endParaRPr lang="ru-RU" dirty="0"/>
          </a:p>
        </p:txBody>
      </p:sp>
    </p:spTree>
    <p:extLst>
      <p:ext uri="{BB962C8B-B14F-4D97-AF65-F5344CB8AC3E}">
        <p14:creationId xmlns:p14="http://schemas.microsoft.com/office/powerpoint/2010/main" val="3203058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5496" y="570156"/>
            <a:ext cx="8856984" cy="482580"/>
          </a:xfrm>
        </p:spPr>
        <p:txBody>
          <a:bodyPr/>
          <a:lstStyle/>
          <a:p>
            <a:r>
              <a:rPr lang="ru-RU" sz="2000" b="1" dirty="0" smtClean="0">
                <a:solidFill>
                  <a:srgbClr val="C00000"/>
                </a:solidFill>
              </a:rPr>
              <a:t>ДУГОГАСЯЩАЯ КАМЕРА</a:t>
            </a:r>
            <a:endParaRPr lang="ru-RU" sz="2000" b="1" dirty="0">
              <a:solidFill>
                <a:srgbClr val="C0000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964953849"/>
              </p:ext>
            </p:extLst>
          </p:nvPr>
        </p:nvGraphicFramePr>
        <p:xfrm>
          <a:off x="5076056" y="2276872"/>
          <a:ext cx="3247256" cy="3874398"/>
        </p:xfrm>
        <a:graphic>
          <a:graphicData uri="http://schemas.openxmlformats.org/drawingml/2006/table">
            <a:tbl>
              <a:tblPr firstRow="1" bandRow="1">
                <a:tableStyleId>{5940675A-B579-460E-94D1-54222C63F5DA}</a:tableStyleId>
              </a:tblPr>
              <a:tblGrid>
                <a:gridCol w="3247256"/>
              </a:tblGrid>
              <a:tr h="3874398">
                <a:tc>
                  <a:txBody>
                    <a:bodyPr/>
                    <a:lstStyle/>
                    <a:p>
                      <a:r>
                        <a:rPr lang="ru-RU" sz="2000" b="1" dirty="0" smtClean="0"/>
                        <a:t>При размыкании контактов под нагрузкой, между ними возникает электрическая дуга. Чем больше ток, тем она мощнее. Дугогасящая камера защищает контакты от разрушающего действия электрической дуги и  охлаждает</a:t>
                      </a:r>
                      <a:endParaRPr lang="ru-RU" sz="2000" b="1" dirty="0"/>
                    </a:p>
                  </a:txBody>
                  <a:tcPr anchor="ct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3578312"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24552" y="5733256"/>
            <a:ext cx="3240360" cy="646331"/>
          </a:xfrm>
          <a:prstGeom prst="rect">
            <a:avLst/>
          </a:prstGeom>
          <a:solidFill>
            <a:schemeClr val="bg1"/>
          </a:solidFill>
        </p:spPr>
        <p:txBody>
          <a:bodyPr wrap="square" rtlCol="0">
            <a:spAutoFit/>
          </a:bodyPr>
          <a:lstStyle/>
          <a:p>
            <a:r>
              <a:rPr lang="ru-RU" dirty="0" smtClean="0"/>
              <a:t>Задание №3  таблица 1 занести информацию в рабочий лист</a:t>
            </a:r>
            <a:endParaRPr lang="ru-RU" dirty="0"/>
          </a:p>
        </p:txBody>
      </p:sp>
    </p:spTree>
    <p:extLst>
      <p:ext uri="{BB962C8B-B14F-4D97-AF65-F5344CB8AC3E}">
        <p14:creationId xmlns:p14="http://schemas.microsoft.com/office/powerpoint/2010/main" val="3544315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6146" name="Picture 2" descr="C:\К уроку\СЛАЙД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6228184" y="5445224"/>
            <a:ext cx="2808312" cy="4320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7504" y="5373216"/>
            <a:ext cx="2664296" cy="50405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42771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83568" y="332656"/>
            <a:ext cx="7756263" cy="410572"/>
          </a:xfrm>
        </p:spPr>
        <p:txBody>
          <a:bodyPr/>
          <a:lstStyle/>
          <a:p>
            <a:r>
              <a:rPr lang="ru-RU" sz="1800" b="1" dirty="0">
                <a:solidFill>
                  <a:srgbClr val="C00000"/>
                </a:solidFill>
              </a:rPr>
              <a:t>РАЗНОВИДНОСТИ  АВ ПО ЧИСЛУ ПОЛЮСОВ ГЛАВНОЙ ЦЕПИ</a:t>
            </a:r>
            <a:endParaRPr lang="ru-RU" sz="1800" dirty="0"/>
          </a:p>
        </p:txBody>
      </p:sp>
      <p:pic>
        <p:nvPicPr>
          <p:cNvPr id="4" name="Picture 2" descr="E:\ОТКРЫТЫЙ УРОК 85\Фото\Автоматы (виды).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268760"/>
            <a:ext cx="7014426" cy="496855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60532" y="1113293"/>
            <a:ext cx="1670407" cy="369332"/>
          </a:xfrm>
          <a:prstGeom prst="rect">
            <a:avLst/>
          </a:prstGeom>
          <a:noFill/>
        </p:spPr>
        <p:txBody>
          <a:bodyPr wrap="square" rtlCol="0">
            <a:spAutoFit/>
          </a:bodyPr>
          <a:lstStyle/>
          <a:p>
            <a:r>
              <a:rPr lang="ru-RU" b="1" i="1" dirty="0" smtClean="0"/>
              <a:t>однополюсные</a:t>
            </a:r>
            <a:endParaRPr lang="ru-RU" b="1" i="1" dirty="0"/>
          </a:p>
        </p:txBody>
      </p:sp>
      <p:sp>
        <p:nvSpPr>
          <p:cNvPr id="6" name="TextBox 5"/>
          <p:cNvSpPr txBox="1"/>
          <p:nvPr/>
        </p:nvSpPr>
        <p:spPr>
          <a:xfrm>
            <a:off x="4932040" y="915059"/>
            <a:ext cx="1728192" cy="369332"/>
          </a:xfrm>
          <a:prstGeom prst="rect">
            <a:avLst/>
          </a:prstGeom>
          <a:noFill/>
        </p:spPr>
        <p:txBody>
          <a:bodyPr wrap="square" rtlCol="0">
            <a:spAutoFit/>
          </a:bodyPr>
          <a:lstStyle/>
          <a:p>
            <a:r>
              <a:rPr lang="ru-RU" b="1" i="1" dirty="0" smtClean="0"/>
              <a:t>трехполюсные</a:t>
            </a:r>
            <a:endParaRPr lang="ru-RU" b="1" i="1" dirty="0"/>
          </a:p>
        </p:txBody>
      </p:sp>
      <p:sp>
        <p:nvSpPr>
          <p:cNvPr id="7" name="TextBox 6"/>
          <p:cNvSpPr txBox="1"/>
          <p:nvPr/>
        </p:nvSpPr>
        <p:spPr>
          <a:xfrm>
            <a:off x="2204094" y="6287196"/>
            <a:ext cx="1656184" cy="369332"/>
          </a:xfrm>
          <a:prstGeom prst="rect">
            <a:avLst/>
          </a:prstGeom>
          <a:noFill/>
        </p:spPr>
        <p:txBody>
          <a:bodyPr wrap="square" rtlCol="0">
            <a:spAutoFit/>
          </a:bodyPr>
          <a:lstStyle/>
          <a:p>
            <a:r>
              <a:rPr lang="ru-RU" b="1" i="1" dirty="0" smtClean="0"/>
              <a:t>двухполюсные</a:t>
            </a:r>
            <a:endParaRPr lang="ru-RU" b="1" i="1" dirty="0"/>
          </a:p>
        </p:txBody>
      </p:sp>
      <p:sp>
        <p:nvSpPr>
          <p:cNvPr id="8" name="TextBox 7"/>
          <p:cNvSpPr txBox="1"/>
          <p:nvPr/>
        </p:nvSpPr>
        <p:spPr>
          <a:xfrm>
            <a:off x="5796136" y="6283612"/>
            <a:ext cx="2160240" cy="369332"/>
          </a:xfrm>
          <a:prstGeom prst="rect">
            <a:avLst/>
          </a:prstGeom>
          <a:noFill/>
        </p:spPr>
        <p:txBody>
          <a:bodyPr wrap="square" rtlCol="0">
            <a:spAutoFit/>
          </a:bodyPr>
          <a:lstStyle/>
          <a:p>
            <a:r>
              <a:rPr lang="ru-RU" b="1" i="1" dirty="0" err="1" smtClean="0"/>
              <a:t>четырехполюсные</a:t>
            </a:r>
            <a:endParaRPr lang="ru-RU" b="1" i="1" dirty="0"/>
          </a:p>
        </p:txBody>
      </p:sp>
    </p:spTree>
    <p:extLst>
      <p:ext uri="{BB962C8B-B14F-4D97-AF65-F5344CB8AC3E}">
        <p14:creationId xmlns:p14="http://schemas.microsoft.com/office/powerpoint/2010/main" val="1062343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normAutofit/>
          </a:bodyPr>
          <a:lstStyle/>
          <a:p>
            <a:r>
              <a:rPr lang="ru-RU" sz="2000" b="1" dirty="0" smtClean="0">
                <a:solidFill>
                  <a:srgbClr val="C00000"/>
                </a:solidFill>
              </a:rPr>
              <a:t>ИЗОБРАЖЕНИЯ  АВТОМАТИЧЕСКИХ  ВЫКЛЮЧАТЕЛЕЙ </a:t>
            </a:r>
            <a:br>
              <a:rPr lang="ru-RU" sz="2000" b="1" dirty="0" smtClean="0">
                <a:solidFill>
                  <a:srgbClr val="C00000"/>
                </a:solidFill>
              </a:rPr>
            </a:br>
            <a:r>
              <a:rPr lang="ru-RU" sz="2000" b="1" dirty="0" smtClean="0">
                <a:solidFill>
                  <a:srgbClr val="C00000"/>
                </a:solidFill>
              </a:rPr>
              <a:t>НА  ПРИНЦИПИАЛЬНЫХ  ЭЛЕКТРИЧЕСКИХ  СХЕМАХ</a:t>
            </a:r>
            <a:endParaRPr lang="ru-RU" sz="2000" b="1" dirty="0">
              <a:solidFill>
                <a:srgbClr val="C00000"/>
              </a:solidFill>
            </a:endParaRPr>
          </a:p>
        </p:txBody>
      </p:sp>
      <p:pic>
        <p:nvPicPr>
          <p:cNvPr id="17410" name="Picture 2" descr="E:\ОТКРЫТЫЙ УРОК 85\Фото\Автомыты(принц. эл. схема).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556792"/>
            <a:ext cx="8465441" cy="496855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6694" y="5114846"/>
            <a:ext cx="2016224" cy="369332"/>
          </a:xfrm>
          <a:prstGeom prst="rect">
            <a:avLst/>
          </a:prstGeom>
          <a:noFill/>
        </p:spPr>
        <p:txBody>
          <a:bodyPr wrap="square" rtlCol="0">
            <a:spAutoFit/>
          </a:bodyPr>
          <a:lstStyle/>
          <a:p>
            <a:r>
              <a:rPr lang="ru-RU" b="1" i="1" dirty="0" smtClean="0"/>
              <a:t>Однополюсные</a:t>
            </a:r>
            <a:endParaRPr lang="ru-RU" b="1" i="1" dirty="0"/>
          </a:p>
        </p:txBody>
      </p:sp>
      <p:sp>
        <p:nvSpPr>
          <p:cNvPr id="10" name="TextBox 9"/>
          <p:cNvSpPr txBox="1"/>
          <p:nvPr/>
        </p:nvSpPr>
        <p:spPr>
          <a:xfrm>
            <a:off x="1403648" y="1556792"/>
            <a:ext cx="2520280" cy="369332"/>
          </a:xfrm>
          <a:prstGeom prst="rect">
            <a:avLst/>
          </a:prstGeom>
          <a:noFill/>
        </p:spPr>
        <p:txBody>
          <a:bodyPr wrap="square" rtlCol="0">
            <a:spAutoFit/>
          </a:bodyPr>
          <a:lstStyle/>
          <a:p>
            <a:r>
              <a:rPr lang="ru-RU" b="1" i="1" dirty="0" smtClean="0"/>
              <a:t>Двухполюсные</a:t>
            </a:r>
            <a:endParaRPr lang="ru-RU" b="1" i="1" dirty="0"/>
          </a:p>
        </p:txBody>
      </p:sp>
      <p:sp>
        <p:nvSpPr>
          <p:cNvPr id="11" name="TextBox 10"/>
          <p:cNvSpPr txBox="1"/>
          <p:nvPr/>
        </p:nvSpPr>
        <p:spPr>
          <a:xfrm>
            <a:off x="3635896" y="5013176"/>
            <a:ext cx="1944216" cy="369332"/>
          </a:xfrm>
          <a:prstGeom prst="rect">
            <a:avLst/>
          </a:prstGeom>
          <a:noFill/>
        </p:spPr>
        <p:txBody>
          <a:bodyPr wrap="square" rtlCol="0">
            <a:spAutoFit/>
          </a:bodyPr>
          <a:lstStyle/>
          <a:p>
            <a:r>
              <a:rPr lang="ru-RU" b="1" i="1" dirty="0" smtClean="0"/>
              <a:t>Трёхполюсные</a:t>
            </a:r>
            <a:endParaRPr lang="ru-RU" b="1" i="1" dirty="0"/>
          </a:p>
        </p:txBody>
      </p:sp>
      <p:sp>
        <p:nvSpPr>
          <p:cNvPr id="12" name="TextBox 11"/>
          <p:cNvSpPr txBox="1"/>
          <p:nvPr/>
        </p:nvSpPr>
        <p:spPr>
          <a:xfrm>
            <a:off x="6156176" y="1556792"/>
            <a:ext cx="2232248" cy="369332"/>
          </a:xfrm>
          <a:prstGeom prst="rect">
            <a:avLst/>
          </a:prstGeom>
          <a:noFill/>
        </p:spPr>
        <p:txBody>
          <a:bodyPr wrap="square" rtlCol="0">
            <a:spAutoFit/>
          </a:bodyPr>
          <a:lstStyle/>
          <a:p>
            <a:r>
              <a:rPr lang="ru-RU" b="1" i="1" dirty="0" err="1" smtClean="0"/>
              <a:t>Четырёхполюсные</a:t>
            </a:r>
            <a:endParaRPr lang="ru-RU" b="1" i="1" dirty="0"/>
          </a:p>
        </p:txBody>
      </p:sp>
      <p:sp>
        <p:nvSpPr>
          <p:cNvPr id="13" name="Прямоугольник 12"/>
          <p:cNvSpPr/>
          <p:nvPr/>
        </p:nvSpPr>
        <p:spPr>
          <a:xfrm>
            <a:off x="5163761" y="5416234"/>
            <a:ext cx="3528392" cy="8548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4" name="TextBox 3"/>
          <p:cNvSpPr txBox="1"/>
          <p:nvPr/>
        </p:nvSpPr>
        <p:spPr>
          <a:xfrm>
            <a:off x="539552" y="5843636"/>
            <a:ext cx="8152601" cy="584775"/>
          </a:xfrm>
          <a:prstGeom prst="rect">
            <a:avLst/>
          </a:prstGeom>
          <a:solidFill>
            <a:schemeClr val="bg1"/>
          </a:solidFill>
        </p:spPr>
        <p:txBody>
          <a:bodyPr wrap="square" rtlCol="0">
            <a:spAutoFit/>
          </a:bodyPr>
          <a:lstStyle/>
          <a:p>
            <a:r>
              <a:rPr lang="ru-RU" sz="1600" b="1" dirty="0"/>
              <a:t>Задание </a:t>
            </a:r>
            <a:r>
              <a:rPr lang="ru-RU" sz="1600" b="1" dirty="0" smtClean="0"/>
              <a:t>4 </a:t>
            </a:r>
            <a:endParaRPr lang="ru-RU" sz="1600" b="1" dirty="0"/>
          </a:p>
          <a:p>
            <a:r>
              <a:rPr lang="ru-RU" sz="1600" dirty="0"/>
              <a:t>Подписать изображения АВ на электрических </a:t>
            </a:r>
            <a:r>
              <a:rPr lang="ru-RU" sz="1600" dirty="0" smtClean="0"/>
              <a:t>схемах в рабочем листе</a:t>
            </a:r>
            <a:endParaRPr lang="ru-RU" sz="1600" dirty="0"/>
          </a:p>
        </p:txBody>
      </p:sp>
    </p:spTree>
    <p:extLst>
      <p:ext uri="{BB962C8B-B14F-4D97-AF65-F5344CB8AC3E}">
        <p14:creationId xmlns:p14="http://schemas.microsoft.com/office/powerpoint/2010/main" val="7101866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endParaRPr lang="ru-RU" dirty="0"/>
          </a:p>
        </p:txBody>
      </p:sp>
      <p:pic>
        <p:nvPicPr>
          <p:cNvPr id="13314" name="Picture 2" descr="C:\К уроку\СЛАЙД 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51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971600" y="692696"/>
            <a:ext cx="7200800" cy="1224136"/>
          </a:xfrm>
          <a:solidFill>
            <a:schemeClr val="bg1"/>
          </a:solidFill>
          <a:ln>
            <a:solidFill>
              <a:schemeClr val="accent1"/>
            </a:solidFill>
          </a:ln>
        </p:spPr>
        <p:txBody>
          <a:bodyPr>
            <a:noAutofit/>
          </a:bodyPr>
          <a:lstStyle/>
          <a:p>
            <a:r>
              <a:rPr lang="ru-RU" sz="3200" b="1" dirty="0"/>
              <a:t>Повторение темы</a:t>
            </a:r>
          </a:p>
          <a:p>
            <a:r>
              <a:rPr lang="ru-RU" sz="3200" b="1" dirty="0" smtClean="0">
                <a:solidFill>
                  <a:srgbClr val="C00000"/>
                </a:solidFill>
              </a:rPr>
              <a:t>«Устройства защитного отключения»</a:t>
            </a:r>
            <a:endParaRPr lang="ru-RU" sz="3200" b="1" dirty="0">
              <a:solidFill>
                <a:srgbClr val="C00000"/>
              </a:solidFill>
            </a:endParaRPr>
          </a:p>
        </p:txBody>
      </p:sp>
      <p:pic>
        <p:nvPicPr>
          <p:cNvPr id="1026" name="Picture 2" descr="J:\ Открытый урок 85 итог\1 Устройство защитного отключения (УЗО) - принцип действия.mp4_snapshot_05.56_[2017.03.25_06.47.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88732"/>
            <a:ext cx="5616624" cy="4212468"/>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436096" y="4797152"/>
            <a:ext cx="136815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98704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8856984" cy="1054250"/>
          </a:xfrm>
        </p:spPr>
        <p:txBody>
          <a:bodyPr/>
          <a:lstStyle/>
          <a:p>
            <a:r>
              <a:rPr lang="ru-RU" sz="2000" b="1" dirty="0" smtClean="0">
                <a:solidFill>
                  <a:srgbClr val="C00000"/>
                </a:solidFill>
              </a:rPr>
              <a:t>ХАРАКТЕРИСТИКИ И КРИТЕРИИ ВЫБОРА МОДУЛЬНОГО АВТОМАТИЧЕСКОГО ВЫКЛЮЧАТЕЛЯ</a:t>
            </a:r>
            <a:endParaRPr lang="ru-RU" sz="2000" dirty="0"/>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504" y="1340768"/>
            <a:ext cx="4644008" cy="4101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99992" y="1772816"/>
            <a:ext cx="4536504"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499992" y="1752001"/>
            <a:ext cx="4464496"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ru-RU" b="1" dirty="0" smtClean="0">
                <a:solidFill>
                  <a:srgbClr val="0070C0"/>
                </a:solidFill>
              </a:rPr>
              <a:t>Маркировка АВ читается на корпусе сверху вниз</a:t>
            </a:r>
            <a:endParaRPr lang="ru-RU" b="1" dirty="0">
              <a:solidFill>
                <a:srgbClr val="0070C0"/>
              </a:solidFill>
            </a:endParaRPr>
          </a:p>
        </p:txBody>
      </p:sp>
    </p:spTree>
    <p:extLst>
      <p:ext uri="{BB962C8B-B14F-4D97-AF65-F5344CB8AC3E}">
        <p14:creationId xmlns:p14="http://schemas.microsoft.com/office/powerpoint/2010/main" val="5141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0242" name="Picture 2" descr="C:\К уроку\СЛАЙД 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3765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a:xfrm>
            <a:off x="143508" y="44624"/>
            <a:ext cx="8856984" cy="1008112"/>
          </a:xfrm>
        </p:spPr>
        <p:txBody>
          <a:bodyPr/>
          <a:lstStyle/>
          <a:p>
            <a:r>
              <a:rPr lang="ru-RU" sz="2000" b="1" dirty="0"/>
              <a:t>Зависимость времени срабатывания автомата от силы тока, протекающего через </a:t>
            </a:r>
            <a:r>
              <a:rPr lang="ru-RU" sz="2000" b="1" dirty="0" smtClean="0"/>
              <a:t>автомат определяется </a:t>
            </a:r>
            <a:r>
              <a:rPr lang="ru-RU" sz="2000" b="1" dirty="0" smtClean="0">
                <a:solidFill>
                  <a:srgbClr val="C00000"/>
                </a:solidFill>
              </a:rPr>
              <a:t>время - </a:t>
            </a:r>
            <a:r>
              <a:rPr lang="ru-RU" sz="2000" b="1" dirty="0">
                <a:solidFill>
                  <a:srgbClr val="C00000"/>
                </a:solidFill>
              </a:rPr>
              <a:t>токовой характеристикой автоматического </a:t>
            </a:r>
            <a:r>
              <a:rPr lang="ru-RU" sz="2000" b="1" dirty="0" smtClean="0">
                <a:solidFill>
                  <a:srgbClr val="C00000"/>
                </a:solidFill>
              </a:rPr>
              <a:t>выключателя</a:t>
            </a:r>
            <a:endParaRPr lang="ru-RU" sz="2000" b="1" dirty="0">
              <a:solidFill>
                <a:srgbClr val="C00000"/>
              </a:solidFill>
            </a:endParaRPr>
          </a:p>
        </p:txBody>
      </p:sp>
      <p:pic>
        <p:nvPicPr>
          <p:cNvPr id="14338" name="Picture 2" descr="C:\К уроку\СЛАЙД 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96944" cy="55446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31640" y="6223293"/>
            <a:ext cx="6660740" cy="523220"/>
          </a:xfrm>
          <a:prstGeom prst="rect">
            <a:avLst/>
          </a:prstGeom>
          <a:solidFill>
            <a:schemeClr val="bg1"/>
          </a:solidFill>
        </p:spPr>
        <p:txBody>
          <a:bodyPr wrap="square" rtlCol="0">
            <a:spAutoFit/>
          </a:bodyPr>
          <a:lstStyle/>
          <a:p>
            <a:r>
              <a:rPr lang="ru-RU" sz="1400" b="1" dirty="0"/>
              <a:t>Задание </a:t>
            </a:r>
            <a:r>
              <a:rPr lang="ru-RU" sz="1400" b="1" dirty="0" smtClean="0"/>
              <a:t>5 </a:t>
            </a:r>
            <a:endParaRPr lang="ru-RU" sz="1400" b="1" dirty="0"/>
          </a:p>
          <a:p>
            <a:r>
              <a:rPr lang="ru-RU" sz="1400" dirty="0"/>
              <a:t>Отразить </a:t>
            </a:r>
            <a:r>
              <a:rPr lang="ru-RU" sz="1400" dirty="0" smtClean="0"/>
              <a:t>определение </a:t>
            </a:r>
            <a:r>
              <a:rPr lang="ru-RU" sz="1400" dirty="0"/>
              <a:t>в таблице </a:t>
            </a:r>
            <a:r>
              <a:rPr lang="ru-RU" sz="1400" dirty="0" smtClean="0"/>
              <a:t>2 </a:t>
            </a:r>
            <a:r>
              <a:rPr lang="ru-RU" sz="1400" dirty="0"/>
              <a:t>«Характеристики </a:t>
            </a:r>
            <a:r>
              <a:rPr lang="ru-RU" sz="1400" dirty="0" smtClean="0"/>
              <a:t>автоматических </a:t>
            </a:r>
            <a:r>
              <a:rPr lang="ru-RU" sz="1400" dirty="0"/>
              <a:t>выключателей</a:t>
            </a:r>
            <a:r>
              <a:rPr lang="ru-RU" sz="1400" dirty="0" smtClean="0"/>
              <a:t>»</a:t>
            </a:r>
            <a:endParaRPr lang="ru-RU" sz="1400" dirty="0"/>
          </a:p>
        </p:txBody>
      </p:sp>
    </p:spTree>
    <p:extLst>
      <p:ext uri="{BB962C8B-B14F-4D97-AF65-F5344CB8AC3E}">
        <p14:creationId xmlns:p14="http://schemas.microsoft.com/office/powerpoint/2010/main" val="1008991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15362" name="Picture 2" descr="C:\К уроку\СЛАЙД 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0" y="-9939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6096" y="620688"/>
            <a:ext cx="3528392" cy="3185487"/>
          </a:xfrm>
          <a:prstGeom prst="rect">
            <a:avLst/>
          </a:prstGeom>
          <a:solidFill>
            <a:schemeClr val="bg1"/>
          </a:solidFill>
        </p:spPr>
        <p:txBody>
          <a:bodyPr wrap="square" rtlCol="0">
            <a:spAutoFit/>
          </a:bodyPr>
          <a:lstStyle/>
          <a:p>
            <a:pPr lvl="0" algn="ctr"/>
            <a:r>
              <a:rPr lang="ru-RU" sz="1200" b="1" dirty="0" smtClean="0">
                <a:solidFill>
                  <a:srgbClr val="C00000"/>
                </a:solidFill>
              </a:rPr>
              <a:t>Типы токов  мгновенного расцепления</a:t>
            </a:r>
          </a:p>
          <a:p>
            <a:pPr lvl="0"/>
            <a:r>
              <a:rPr lang="ru-RU" sz="1200" b="1" dirty="0" smtClean="0">
                <a:solidFill>
                  <a:srgbClr val="C00000"/>
                </a:solidFill>
              </a:rPr>
              <a:t>тип</a:t>
            </a:r>
            <a:r>
              <a:rPr lang="ru-RU" sz="1200" b="1" dirty="0">
                <a:solidFill>
                  <a:srgbClr val="C00000"/>
                </a:solidFill>
              </a:rPr>
              <a:t> B</a:t>
            </a:r>
            <a:r>
              <a:rPr lang="ru-RU" sz="1200" b="1" dirty="0"/>
              <a:t>: свыше 3·</a:t>
            </a:r>
            <a:r>
              <a:rPr lang="ru-RU" sz="1200" b="1" i="1" dirty="0"/>
              <a:t>I</a:t>
            </a:r>
            <a:r>
              <a:rPr lang="ru-RU" sz="1200" b="1" i="1" baseline="-25000" dirty="0"/>
              <a:t>n</a:t>
            </a:r>
            <a:r>
              <a:rPr lang="ru-RU" sz="1200" b="1" dirty="0"/>
              <a:t> до 5·</a:t>
            </a:r>
            <a:r>
              <a:rPr lang="ru-RU" sz="1200" b="1" i="1" dirty="0"/>
              <a:t>I</a:t>
            </a:r>
            <a:r>
              <a:rPr lang="ru-RU" sz="1200" b="1" i="1" baseline="-25000" dirty="0"/>
              <a:t>n</a:t>
            </a:r>
            <a:r>
              <a:rPr lang="ru-RU" sz="1200" b="1" dirty="0"/>
              <a:t> включительно (где </a:t>
            </a:r>
            <a:r>
              <a:rPr lang="ru-RU" sz="1200" b="1" i="1" dirty="0" err="1"/>
              <a:t>I</a:t>
            </a:r>
            <a:r>
              <a:rPr lang="ru-RU" sz="1200" b="1" i="1" baseline="-25000" dirty="0" err="1"/>
              <a:t>n</a:t>
            </a:r>
            <a:r>
              <a:rPr lang="ru-RU" sz="1200" b="1" dirty="0"/>
              <a:t> — номинальный ток) (применяется для защиты линий освещения или линий имеющих большую протяженность)</a:t>
            </a:r>
            <a:endParaRPr lang="ru-RU" sz="1200" dirty="0"/>
          </a:p>
          <a:p>
            <a:pPr lvl="0"/>
            <a:r>
              <a:rPr lang="ru-RU" sz="1200" b="1" dirty="0">
                <a:solidFill>
                  <a:srgbClr val="C00000"/>
                </a:solidFill>
              </a:rPr>
              <a:t>тип C</a:t>
            </a:r>
            <a:r>
              <a:rPr lang="ru-RU" sz="1200" b="1" dirty="0"/>
              <a:t>: свыше 5·</a:t>
            </a:r>
            <a:r>
              <a:rPr lang="ru-RU" sz="1200" b="1" i="1" dirty="0"/>
              <a:t>I</a:t>
            </a:r>
            <a:r>
              <a:rPr lang="ru-RU" sz="1200" b="1" i="1" baseline="-25000" dirty="0"/>
              <a:t>n</a:t>
            </a:r>
            <a:r>
              <a:rPr lang="ru-RU" sz="1200" b="1" dirty="0"/>
              <a:t> до 10·</a:t>
            </a:r>
            <a:r>
              <a:rPr lang="ru-RU" sz="1200" b="1" i="1" dirty="0"/>
              <a:t>I</a:t>
            </a:r>
            <a:r>
              <a:rPr lang="ru-RU" sz="1200" b="1" i="1" baseline="-25000" dirty="0"/>
              <a:t>n</a:t>
            </a:r>
            <a:r>
              <a:rPr lang="ru-RU" sz="1200" b="1" dirty="0"/>
              <a:t> включительно (применяется для защиты розеточных групп или линий с потребителями с умеренными пусковыми токами)</a:t>
            </a:r>
            <a:endParaRPr lang="ru-RU" sz="1200" dirty="0"/>
          </a:p>
          <a:p>
            <a:pPr lvl="0"/>
            <a:r>
              <a:rPr lang="ru-RU" sz="1200" b="1" dirty="0">
                <a:solidFill>
                  <a:srgbClr val="C00000"/>
                </a:solidFill>
              </a:rPr>
              <a:t>тип D</a:t>
            </a:r>
            <a:r>
              <a:rPr lang="ru-RU" sz="1200" b="1" dirty="0"/>
              <a:t>: свыше 10·</a:t>
            </a:r>
            <a:r>
              <a:rPr lang="ru-RU" sz="1200" b="1" i="1" dirty="0"/>
              <a:t>I</a:t>
            </a:r>
            <a:r>
              <a:rPr lang="ru-RU" sz="1200" b="1" i="1" baseline="-25000" dirty="0"/>
              <a:t>n</a:t>
            </a:r>
            <a:r>
              <a:rPr lang="ru-RU" sz="1200" b="1" dirty="0"/>
              <a:t> до 20·</a:t>
            </a:r>
            <a:r>
              <a:rPr lang="ru-RU" sz="1200" b="1" i="1" dirty="0"/>
              <a:t>I</a:t>
            </a:r>
            <a:r>
              <a:rPr lang="ru-RU" sz="1200" b="1" i="1" baseline="-25000" dirty="0"/>
              <a:t>n</a:t>
            </a:r>
            <a:r>
              <a:rPr lang="ru-RU" sz="1200" b="1" dirty="0"/>
              <a:t> включительно (</a:t>
            </a:r>
            <a:r>
              <a:rPr lang="ru-RU" sz="1200" b="1" dirty="0" smtClean="0"/>
              <a:t>применяется для </a:t>
            </a:r>
            <a:r>
              <a:rPr lang="ru-RU" sz="1200" b="1" dirty="0"/>
              <a:t>защиты трансформаторов или линий с потребителями с большими пусковыми токами)</a:t>
            </a:r>
            <a:endParaRPr lang="ru-RU" sz="1200" dirty="0"/>
          </a:p>
          <a:p>
            <a:pPr lvl="0"/>
            <a:r>
              <a:rPr lang="ru-RU" sz="1200" b="1" dirty="0" smtClean="0">
                <a:solidFill>
                  <a:srgbClr val="C00000"/>
                </a:solidFill>
              </a:rPr>
              <a:t>тип</a:t>
            </a:r>
            <a:r>
              <a:rPr lang="ru-RU" sz="1200" b="1" dirty="0">
                <a:solidFill>
                  <a:srgbClr val="C00000"/>
                </a:solidFill>
              </a:rPr>
              <a:t> L</a:t>
            </a:r>
            <a:r>
              <a:rPr lang="ru-RU" sz="1200" b="1" dirty="0"/>
              <a:t>: свыше 8·</a:t>
            </a:r>
            <a:r>
              <a:rPr lang="ru-RU" sz="1200" b="1" i="1" dirty="0"/>
              <a:t>I</a:t>
            </a:r>
            <a:r>
              <a:rPr lang="ru-RU" sz="1200" b="1" i="1" baseline="-25000" dirty="0"/>
              <a:t>n</a:t>
            </a:r>
            <a:endParaRPr lang="ru-RU" sz="1200" dirty="0"/>
          </a:p>
          <a:p>
            <a:pPr lvl="0"/>
            <a:r>
              <a:rPr lang="ru-RU" sz="1200" b="1" dirty="0">
                <a:solidFill>
                  <a:srgbClr val="C00000"/>
                </a:solidFill>
              </a:rPr>
              <a:t>тип Z</a:t>
            </a:r>
            <a:r>
              <a:rPr lang="ru-RU" sz="1200" b="1" dirty="0"/>
              <a:t>: свыше 4·</a:t>
            </a:r>
            <a:r>
              <a:rPr lang="ru-RU" sz="1200" b="1" i="1" dirty="0"/>
              <a:t>I</a:t>
            </a:r>
            <a:r>
              <a:rPr lang="ru-RU" sz="1200" b="1" i="1" baseline="-25000" dirty="0"/>
              <a:t>n</a:t>
            </a:r>
            <a:endParaRPr lang="ru-RU" sz="1200" dirty="0"/>
          </a:p>
          <a:p>
            <a:pPr lvl="0"/>
            <a:r>
              <a:rPr lang="ru-RU" sz="1200" b="1" dirty="0">
                <a:solidFill>
                  <a:srgbClr val="C00000"/>
                </a:solidFill>
              </a:rPr>
              <a:t>тип K</a:t>
            </a:r>
            <a:r>
              <a:rPr lang="ru-RU" sz="1200" b="1" dirty="0"/>
              <a:t>: свыше 12·</a:t>
            </a:r>
            <a:r>
              <a:rPr lang="ru-RU" sz="1200" b="1" i="1" dirty="0"/>
              <a:t>I</a:t>
            </a:r>
            <a:r>
              <a:rPr lang="ru-RU" sz="1200" b="1" i="1" baseline="-25000" dirty="0"/>
              <a:t>n</a:t>
            </a:r>
            <a:endParaRPr lang="ru-RU" sz="1200" dirty="0"/>
          </a:p>
          <a:p>
            <a:endParaRPr lang="ru-RU" sz="900" dirty="0"/>
          </a:p>
        </p:txBody>
      </p:sp>
    </p:spTree>
    <p:extLst>
      <p:ext uri="{BB962C8B-B14F-4D97-AF65-F5344CB8AC3E}">
        <p14:creationId xmlns:p14="http://schemas.microsoft.com/office/powerpoint/2010/main" val="2971855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 name="Объект 3" descr="время токовые характеристики автоматических выключателей"/>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6632"/>
            <a:ext cx="7488832" cy="6624736"/>
          </a:xfrm>
          <a:prstGeom prst="rect">
            <a:avLst/>
          </a:prstGeom>
          <a:noFill/>
          <a:ln>
            <a:noFill/>
          </a:ln>
        </p:spPr>
      </p:pic>
    </p:spTree>
    <p:extLst>
      <p:ext uri="{BB962C8B-B14F-4D97-AF65-F5344CB8AC3E}">
        <p14:creationId xmlns:p14="http://schemas.microsoft.com/office/powerpoint/2010/main" val="1685854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характеристика срабатывания автоматического выключателя"/>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472608" cy="5472608"/>
          </a:xfrm>
          <a:prstGeom prst="rect">
            <a:avLst/>
          </a:prstGeom>
          <a:noFill/>
          <a:ln>
            <a:noFill/>
          </a:ln>
        </p:spPr>
      </p:pic>
      <p:sp>
        <p:nvSpPr>
          <p:cNvPr id="2" name="Заголовок 1"/>
          <p:cNvSpPr>
            <a:spLocks noGrp="1"/>
          </p:cNvSpPr>
          <p:nvPr>
            <p:ph type="title"/>
          </p:nvPr>
        </p:nvSpPr>
        <p:spPr>
          <a:xfrm>
            <a:off x="467544" y="332656"/>
            <a:ext cx="8229600" cy="580926"/>
          </a:xfrm>
        </p:spPr>
        <p:txBody>
          <a:bodyPr>
            <a:normAutofit fontScale="90000"/>
          </a:bodyPr>
          <a:lstStyle/>
          <a:p>
            <a:r>
              <a:rPr lang="ru-RU" sz="2400" b="1" dirty="0" smtClean="0">
                <a:solidFill>
                  <a:srgbClr val="C00000"/>
                </a:solidFill>
              </a:rPr>
              <a:t> ВРЕМЯ-ТОКОВАЯ ХАРАКТЕРИСТИКА АВ</a:t>
            </a:r>
            <a:br>
              <a:rPr lang="ru-RU" sz="2400" b="1" dirty="0" smtClean="0">
                <a:solidFill>
                  <a:srgbClr val="C00000"/>
                </a:solidFill>
              </a:rPr>
            </a:br>
            <a:r>
              <a:rPr lang="ru-RU" sz="2400" b="1" dirty="0" smtClean="0">
                <a:solidFill>
                  <a:srgbClr val="C00000"/>
                </a:solidFill>
              </a:rPr>
              <a:t> типа: С</a:t>
            </a:r>
            <a:endParaRPr lang="ru-RU" sz="2400" dirty="0"/>
          </a:p>
        </p:txBody>
      </p:sp>
      <mc:AlternateContent xmlns:mc="http://schemas.openxmlformats.org/markup-compatibility/2006" xmlns:a14="http://schemas.microsoft.com/office/drawing/2010/main">
        <mc:Choice Requires="a14">
          <p:sp>
            <p:nvSpPr>
              <p:cNvPr id="3" name="TextBox 2"/>
              <p:cNvSpPr txBox="1"/>
              <p:nvPr/>
            </p:nvSpPr>
            <p:spPr>
              <a:xfrm>
                <a:off x="6769821" y="6035108"/>
                <a:ext cx="1049227" cy="531877"/>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ru-RU" sz="1400" i="1">
                          <a:latin typeface="Cambria Math"/>
                        </a:rPr>
                        <m:t>К=</m:t>
                      </m:r>
                      <m:f>
                        <m:fPr>
                          <m:ctrlPr>
                            <a:rPr lang="ru-RU" sz="1400" i="1">
                              <a:latin typeface="Cambria Math"/>
                            </a:rPr>
                          </m:ctrlPr>
                        </m:fPr>
                        <m:num>
                          <m:r>
                            <a:rPr lang="en-US" sz="1400" i="1">
                              <a:latin typeface="Cambria Math"/>
                            </a:rPr>
                            <m:t>𝐼</m:t>
                          </m:r>
                        </m:num>
                        <m:den>
                          <m:sSub>
                            <m:sSubPr>
                              <m:ctrlPr>
                                <a:rPr lang="ru-RU" sz="1400" i="1">
                                  <a:latin typeface="Cambria Math"/>
                                </a:rPr>
                              </m:ctrlPr>
                            </m:sSubPr>
                            <m:e>
                              <m:r>
                                <a:rPr lang="ru-RU" sz="1400" i="1">
                                  <a:latin typeface="Cambria Math"/>
                                </a:rPr>
                                <m:t>𝐼</m:t>
                              </m:r>
                            </m:e>
                            <m:sub>
                              <m:r>
                                <a:rPr lang="ru-RU" sz="1400" i="1">
                                  <a:latin typeface="Cambria Math"/>
                                </a:rPr>
                                <m:t>𝑛</m:t>
                              </m:r>
                            </m:sub>
                          </m:sSub>
                        </m:den>
                      </m:f>
                    </m:oMath>
                  </m:oMathPara>
                </a14:m>
                <a:endParaRPr lang="ru-RU" dirty="0"/>
              </a:p>
            </p:txBody>
          </p:sp>
        </mc:Choice>
        <mc:Fallback xmlns="">
          <p:sp>
            <p:nvSpPr>
              <p:cNvPr id="3" name="TextBox 2"/>
              <p:cNvSpPr txBox="1">
                <a:spLocks noRot="1" noChangeAspect="1" noMove="1" noResize="1" noEditPoints="1" noAdjustHandles="1" noChangeArrowheads="1" noChangeShapeType="1" noTextEdit="1"/>
              </p:cNvSpPr>
              <p:nvPr/>
            </p:nvSpPr>
            <p:spPr>
              <a:xfrm>
                <a:off x="6769821" y="6035108"/>
                <a:ext cx="1049227" cy="531877"/>
              </a:xfrm>
              <a:prstGeom prst="rect">
                <a:avLst/>
              </a:prstGeom>
              <a:blipFill rotWithShape="1">
                <a:blip r:embed="rId3"/>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23166907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3897699253"/>
              </p:ext>
            </p:extLst>
          </p:nvPr>
        </p:nvGraphicFramePr>
        <p:xfrm>
          <a:off x="179512" y="692696"/>
          <a:ext cx="8784976" cy="5791200"/>
        </p:xfrm>
        <a:graphic>
          <a:graphicData uri="http://schemas.openxmlformats.org/drawingml/2006/table">
            <a:tbl>
              <a:tblPr firstRow="1" bandRow="1">
                <a:tableStyleId>{22838BEF-8BB2-4498-84A7-C5851F593DF1}</a:tableStyleId>
              </a:tblPr>
              <a:tblGrid>
                <a:gridCol w="2196244"/>
                <a:gridCol w="2196244"/>
                <a:gridCol w="2196244"/>
                <a:gridCol w="2196244"/>
              </a:tblGrid>
              <a:tr h="1445246">
                <a:tc>
                  <a:txBody>
                    <a:bodyPr/>
                    <a:lstStyle/>
                    <a:p>
                      <a:pPr algn="ctr"/>
                      <a:r>
                        <a:rPr lang="ru-RU" sz="1600" dirty="0" smtClean="0">
                          <a:solidFill>
                            <a:srgbClr val="C00000"/>
                          </a:solidFill>
                        </a:rPr>
                        <a:t>ТИП А</a:t>
                      </a:r>
                      <a:r>
                        <a:rPr lang="ru-RU" sz="1600" dirty="0" smtClean="0"/>
                        <a:t> </a:t>
                      </a:r>
                    </a:p>
                    <a:p>
                      <a:pPr algn="ctr"/>
                      <a:r>
                        <a:rPr lang="ru-RU" sz="1600" dirty="0" smtClean="0"/>
                        <a:t>(</a:t>
                      </a:r>
                      <a:r>
                        <a:rPr lang="ru-RU" sz="1600" dirty="0" err="1" smtClean="0"/>
                        <a:t>уставка</a:t>
                      </a:r>
                      <a:r>
                        <a:rPr lang="ru-RU" sz="1600" dirty="0" smtClean="0"/>
                        <a:t> электромагнитного </a:t>
                      </a:r>
                      <a:r>
                        <a:rPr lang="ru-RU" sz="1600" dirty="0" err="1" smtClean="0"/>
                        <a:t>расцепителя</a:t>
                      </a:r>
                      <a:r>
                        <a:rPr lang="ru-RU" sz="1600" dirty="0" smtClean="0"/>
                        <a:t> от 2 до 3 значения номинального тока)</a:t>
                      </a:r>
                      <a:endParaRPr lang="ru-RU" sz="1600" b="1" dirty="0">
                        <a:solidFill>
                          <a:schemeClr val="tx1"/>
                        </a:solidFill>
                      </a:endParaRPr>
                    </a:p>
                  </a:txBody>
                  <a:tcPr/>
                </a:tc>
                <a:tc>
                  <a:txBody>
                    <a:bodyPr/>
                    <a:lstStyle/>
                    <a:p>
                      <a:pPr algn="ctr"/>
                      <a:r>
                        <a:rPr lang="ru-RU" sz="1600" dirty="0" smtClean="0">
                          <a:solidFill>
                            <a:srgbClr val="C00000"/>
                          </a:solidFill>
                        </a:rPr>
                        <a:t>ТИП В </a:t>
                      </a:r>
                    </a:p>
                    <a:p>
                      <a:pPr algn="ctr"/>
                      <a:r>
                        <a:rPr lang="ru-RU" sz="1600" dirty="0" smtClean="0"/>
                        <a:t>(</a:t>
                      </a:r>
                      <a:r>
                        <a:rPr lang="ru-RU" sz="1600" dirty="0" err="1" smtClean="0"/>
                        <a:t>уставка</a:t>
                      </a:r>
                      <a:r>
                        <a:rPr lang="ru-RU" sz="1600" dirty="0" smtClean="0"/>
                        <a:t> электромагнитного </a:t>
                      </a:r>
                      <a:r>
                        <a:rPr lang="ru-RU" sz="1600" dirty="0" err="1" smtClean="0"/>
                        <a:t>расцепителя</a:t>
                      </a:r>
                      <a:r>
                        <a:rPr lang="ru-RU" sz="1600" dirty="0" smtClean="0"/>
                        <a:t> от 3 до 5 значений номинального тока)</a:t>
                      </a:r>
                      <a:endParaRPr lang="ru-RU" sz="1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solidFill>
                            <a:srgbClr val="C00000"/>
                          </a:solidFill>
                        </a:rPr>
                        <a:t>ТИП C </a:t>
                      </a:r>
                    </a:p>
                    <a:p>
                      <a:pPr marL="0" marR="0" indent="0" algn="ctr" defTabSz="914400" rtl="0" eaLnBrk="1" fontAlgn="auto" latinLnBrk="0" hangingPunct="1">
                        <a:lnSpc>
                          <a:spcPct val="100000"/>
                        </a:lnSpc>
                        <a:spcBef>
                          <a:spcPts val="0"/>
                        </a:spcBef>
                        <a:spcAft>
                          <a:spcPts val="0"/>
                        </a:spcAft>
                        <a:buClrTx/>
                        <a:buSzTx/>
                        <a:buFontTx/>
                        <a:buNone/>
                        <a:tabLst/>
                        <a:defRPr/>
                      </a:pPr>
                      <a:r>
                        <a:rPr lang="ru-RU" sz="1600" dirty="0" smtClean="0"/>
                        <a:t>(</a:t>
                      </a:r>
                      <a:r>
                        <a:rPr lang="ru-RU" sz="1600" dirty="0" err="1" smtClean="0"/>
                        <a:t>уставка</a:t>
                      </a:r>
                      <a:r>
                        <a:rPr lang="ru-RU" sz="1600" dirty="0" smtClean="0"/>
                        <a:t> электромагнитного </a:t>
                      </a:r>
                      <a:r>
                        <a:rPr lang="ru-RU" sz="1600" dirty="0" err="1" smtClean="0"/>
                        <a:t>расцепителя</a:t>
                      </a:r>
                      <a:r>
                        <a:rPr lang="ru-RU" sz="1600" dirty="0" smtClean="0"/>
                        <a:t> от 5 до10 значений номинального тока)</a:t>
                      </a:r>
                      <a:endParaRPr lang="ru-RU" sz="1600" b="1" dirty="0">
                        <a:solidFill>
                          <a:schemeClr val="tx1"/>
                        </a:solidFill>
                      </a:endParaRPr>
                    </a:p>
                  </a:txBody>
                  <a:tcPr/>
                </a:tc>
                <a:tc>
                  <a:txBody>
                    <a:bodyPr/>
                    <a:lstStyle/>
                    <a:p>
                      <a:pPr algn="ctr"/>
                      <a:r>
                        <a:rPr lang="ru-RU" sz="1600" dirty="0" smtClean="0">
                          <a:solidFill>
                            <a:srgbClr val="C00000"/>
                          </a:solidFill>
                        </a:rPr>
                        <a:t>ТИП D</a:t>
                      </a:r>
                    </a:p>
                    <a:p>
                      <a:pPr algn="ctr"/>
                      <a:r>
                        <a:rPr lang="ru-RU" sz="1600" dirty="0" smtClean="0"/>
                        <a:t> (</a:t>
                      </a:r>
                      <a:r>
                        <a:rPr lang="ru-RU" sz="1600" dirty="0" err="1" smtClean="0"/>
                        <a:t>уставка</a:t>
                      </a:r>
                      <a:r>
                        <a:rPr lang="ru-RU" sz="1600" dirty="0" smtClean="0"/>
                        <a:t> электромагнитного </a:t>
                      </a:r>
                      <a:r>
                        <a:rPr lang="ru-RU" sz="1600" dirty="0" err="1" smtClean="0"/>
                        <a:t>расцепителя</a:t>
                      </a:r>
                      <a:r>
                        <a:rPr lang="ru-RU" sz="1600" dirty="0" smtClean="0"/>
                        <a:t> от 10 до 20 значений номинального тока)</a:t>
                      </a:r>
                      <a:endParaRPr lang="ru-RU" sz="1600" b="1" dirty="0">
                        <a:solidFill>
                          <a:schemeClr val="tx1"/>
                        </a:solidFill>
                      </a:endParaRPr>
                    </a:p>
                  </a:txBody>
                  <a:tcPr/>
                </a:tc>
              </a:tr>
              <a:tr h="42324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t>применяются для защиты цепей с большой протяженностью электропроводки и для защиты полупроводниковых устройств. </a:t>
                      </a:r>
                    </a:p>
                    <a:p>
                      <a:pPr algn="ctr"/>
                      <a:endParaRPr lang="ru-RU" sz="1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t>применяются для защиты цепей с малым значением кратности пускового тока с преимущественно активной нагрузкой (лампы накаливания, обогреватели, печи, осветительные электросети общего назначения). Показаны для применения в квартирах и жилых зданиях.</a:t>
                      </a:r>
                      <a:endParaRPr lang="ru-RU" sz="1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t>применяются для защиты цепей установок с умеренными пусковыми токами — кондиционеры, холодильники, домашние и офисные розеточные группы, газоразрядные лампы с повышенным пусковым током. </a:t>
                      </a:r>
                    </a:p>
                    <a:p>
                      <a:pPr algn="ctr"/>
                      <a:endParaRPr lang="ru-RU" sz="1600" b="1"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600" b="1" dirty="0" smtClean="0"/>
                        <a:t>применяются для защиты цепей, питающих электроустановки с высокими пусковыми токами (компрессоры, подъемные механизмы, насосы, станки). Устанавливаются, в основном, в производственных помещениях. </a:t>
                      </a:r>
                    </a:p>
                    <a:p>
                      <a:pPr algn="ctr"/>
                      <a:endParaRPr lang="ru-RU" sz="1600" b="1" dirty="0">
                        <a:solidFill>
                          <a:schemeClr val="tx1"/>
                        </a:solidFill>
                      </a:endParaRPr>
                    </a:p>
                  </a:txBody>
                  <a:tcPr/>
                </a:tc>
              </a:tr>
            </a:tbl>
          </a:graphicData>
        </a:graphic>
      </p:graphicFrame>
      <p:sp>
        <p:nvSpPr>
          <p:cNvPr id="3" name="Заголовок 2"/>
          <p:cNvSpPr>
            <a:spLocks noGrp="1"/>
          </p:cNvSpPr>
          <p:nvPr>
            <p:ph type="title"/>
          </p:nvPr>
        </p:nvSpPr>
        <p:spPr>
          <a:xfrm>
            <a:off x="395536" y="116632"/>
            <a:ext cx="8496944" cy="504056"/>
          </a:xfrm>
        </p:spPr>
        <p:txBody>
          <a:bodyPr/>
          <a:lstStyle/>
          <a:p>
            <a:r>
              <a:rPr lang="ru-RU" sz="2400" b="1" dirty="0">
                <a:solidFill>
                  <a:srgbClr val="C00000"/>
                </a:solidFill>
              </a:rPr>
              <a:t>ТИПЫ ВРЕМЯ-ТОКОВЫХ ХАРАКТЕРИСТИК</a:t>
            </a:r>
            <a:endParaRPr lang="ru-RU" sz="2400" dirty="0"/>
          </a:p>
        </p:txBody>
      </p:sp>
      <p:sp>
        <p:nvSpPr>
          <p:cNvPr id="2" name="TextBox 1"/>
          <p:cNvSpPr txBox="1"/>
          <p:nvPr/>
        </p:nvSpPr>
        <p:spPr>
          <a:xfrm>
            <a:off x="5925353" y="6237312"/>
            <a:ext cx="3024336" cy="523220"/>
          </a:xfrm>
          <a:prstGeom prst="rect">
            <a:avLst/>
          </a:prstGeom>
          <a:solidFill>
            <a:schemeClr val="bg1"/>
          </a:solidFill>
        </p:spPr>
        <p:txBody>
          <a:bodyPr wrap="square" rtlCol="0">
            <a:spAutoFit/>
          </a:bodyPr>
          <a:lstStyle/>
          <a:p>
            <a:r>
              <a:rPr lang="ru-RU" sz="1400" dirty="0" smtClean="0"/>
              <a:t>Задание №6 Заполнить таблицу 3 в рабочем листе</a:t>
            </a:r>
            <a:endParaRPr lang="ru-RU" sz="1400" dirty="0"/>
          </a:p>
        </p:txBody>
      </p:sp>
    </p:spTree>
    <p:extLst>
      <p:ext uri="{BB962C8B-B14F-4D97-AF65-F5344CB8AC3E}">
        <p14:creationId xmlns:p14="http://schemas.microsoft.com/office/powerpoint/2010/main" val="1521080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23528" y="116632"/>
            <a:ext cx="8568952" cy="1800200"/>
          </a:xfrm>
        </p:spPr>
        <p:txBody>
          <a:bodyPr/>
          <a:lstStyle/>
          <a:p>
            <a:r>
              <a:rPr lang="ru-RU" sz="1400" dirty="0"/>
              <a:t>После буквенного значения идет цифра, определяющая номинал автоматического </a:t>
            </a:r>
            <a:r>
              <a:rPr lang="ru-RU" sz="1400" dirty="0" smtClean="0"/>
              <a:t>выключателя.</a:t>
            </a:r>
            <a:r>
              <a:rPr lang="ru-RU" sz="1400" b="1" dirty="0" smtClean="0">
                <a:solidFill>
                  <a:srgbClr val="C00000"/>
                </a:solidFill>
              </a:rPr>
              <a:t/>
            </a:r>
            <a:br>
              <a:rPr lang="ru-RU" sz="1400" b="1" dirty="0" smtClean="0">
                <a:solidFill>
                  <a:srgbClr val="C00000"/>
                </a:solidFill>
              </a:rPr>
            </a:br>
            <a:r>
              <a:rPr lang="ru-RU" sz="2000" b="1" dirty="0" smtClean="0">
                <a:solidFill>
                  <a:srgbClr val="C00000"/>
                </a:solidFill>
              </a:rPr>
              <a:t>Номинальный ток </a:t>
            </a:r>
            <a:r>
              <a:rPr lang="ru-RU" sz="2000" b="1" dirty="0"/>
              <a:t>определяет максимальное значение тока, который может постоянно проходить без срабатывания автоматического выключателя. </a:t>
            </a:r>
            <a:r>
              <a:rPr lang="ru-RU" sz="2000" b="1" dirty="0" smtClean="0"/>
              <a:t>Значение </a:t>
            </a:r>
            <a:r>
              <a:rPr lang="ru-RU" sz="2000" b="1" dirty="0"/>
              <a:t>номинального тока указывается для определенной температуры окружающей среды + 30 градусов</a:t>
            </a:r>
            <a:r>
              <a:rPr lang="ru-RU" sz="2000" b="1" dirty="0" smtClean="0"/>
              <a:t>.</a:t>
            </a:r>
            <a:endParaRPr lang="ru-RU" b="1"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772816"/>
            <a:ext cx="8496944"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60232" y="1860848"/>
            <a:ext cx="2232248" cy="707886"/>
          </a:xfrm>
          <a:prstGeom prst="rect">
            <a:avLst/>
          </a:prstGeom>
          <a:solidFill>
            <a:schemeClr val="bg1"/>
          </a:solidFill>
        </p:spPr>
        <p:txBody>
          <a:bodyPr wrap="square" rtlCol="0">
            <a:spAutoFit/>
          </a:bodyPr>
          <a:lstStyle/>
          <a:p>
            <a:r>
              <a:rPr lang="ru-RU" sz="1000" b="1" dirty="0"/>
              <a:t>Задание </a:t>
            </a:r>
            <a:r>
              <a:rPr lang="ru-RU" sz="1000" b="1" dirty="0" smtClean="0"/>
              <a:t>5 </a:t>
            </a:r>
            <a:endParaRPr lang="ru-RU" sz="1000" dirty="0"/>
          </a:p>
          <a:p>
            <a:r>
              <a:rPr lang="ru-RU" sz="1000" b="1" dirty="0"/>
              <a:t>Отразить </a:t>
            </a:r>
            <a:r>
              <a:rPr lang="ru-RU" sz="1000" b="1" dirty="0" smtClean="0"/>
              <a:t>определение </a:t>
            </a:r>
            <a:r>
              <a:rPr lang="ru-RU" sz="1000" b="1" dirty="0"/>
              <a:t>в таблице </a:t>
            </a:r>
            <a:r>
              <a:rPr lang="ru-RU" sz="1000" b="1" dirty="0" smtClean="0"/>
              <a:t>2 </a:t>
            </a:r>
            <a:r>
              <a:rPr lang="ru-RU" sz="1000" b="1" dirty="0"/>
              <a:t>«</a:t>
            </a:r>
            <a:r>
              <a:rPr lang="ru-RU" sz="1000" b="1" dirty="0" smtClean="0"/>
              <a:t>Характеристики автоматических</a:t>
            </a:r>
            <a:endParaRPr lang="ru-RU" sz="1000" dirty="0"/>
          </a:p>
          <a:p>
            <a:r>
              <a:rPr lang="ru-RU" sz="1000" b="1" dirty="0"/>
              <a:t> выключателей</a:t>
            </a:r>
            <a:r>
              <a:rPr lang="ru-RU" sz="1000" b="1" dirty="0" smtClean="0"/>
              <a:t>»</a:t>
            </a:r>
            <a:endParaRPr lang="ru-RU" sz="1000" dirty="0"/>
          </a:p>
        </p:txBody>
      </p:sp>
    </p:spTree>
    <p:extLst>
      <p:ext uri="{BB962C8B-B14F-4D97-AF65-F5344CB8AC3E}">
        <p14:creationId xmlns:p14="http://schemas.microsoft.com/office/powerpoint/2010/main" val="14992388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404664"/>
            <a:ext cx="7992888" cy="5978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67097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260648"/>
            <a:ext cx="9036496" cy="1363758"/>
          </a:xfrm>
        </p:spPr>
        <p:txBody>
          <a:bodyPr/>
          <a:lstStyle/>
          <a:p>
            <a:r>
              <a:rPr lang="ru-RU" sz="2000" b="1" dirty="0" smtClean="0">
                <a:solidFill>
                  <a:srgbClr val="C00000"/>
                </a:solidFill>
              </a:rPr>
              <a:t>НОМИНАЛЬНОЕ НАПРЯЖЕНИЕ</a:t>
            </a:r>
            <a:br>
              <a:rPr lang="ru-RU" sz="2000" b="1" dirty="0" smtClean="0">
                <a:solidFill>
                  <a:srgbClr val="C00000"/>
                </a:solidFill>
              </a:rPr>
            </a:br>
            <a:r>
              <a:rPr lang="ru-RU" sz="2000" b="1" dirty="0" smtClean="0"/>
              <a:t>Показатель </a:t>
            </a:r>
            <a:r>
              <a:rPr lang="ru-RU" sz="2000" b="1" dirty="0"/>
              <a:t>номинального напряжения отображается в Вольтах (В/V), и может быть постоянным («-») или переменным </a:t>
            </a:r>
            <a:r>
              <a:rPr lang="ru-RU" sz="2000" b="1" dirty="0" smtClean="0"/>
              <a:t>(«~»)</a:t>
            </a:r>
            <a:br>
              <a:rPr lang="ru-RU" sz="2000" b="1" dirty="0" smtClean="0"/>
            </a:br>
            <a:r>
              <a:rPr lang="ru-RU" sz="2000" b="1" dirty="0"/>
              <a:t>Значение номинального напряжения определяет, для каких сетей предусмотрено устройство. </a:t>
            </a:r>
          </a:p>
        </p:txBody>
      </p:sp>
      <p:pic>
        <p:nvPicPr>
          <p:cNvPr id="4" name="Объект 3" descr="номинальное напряжение АВ iek"/>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772816"/>
            <a:ext cx="7632848" cy="4824536"/>
          </a:xfrm>
          <a:prstGeom prst="rect">
            <a:avLst/>
          </a:prstGeom>
          <a:noFill/>
          <a:ln>
            <a:noFill/>
          </a:ln>
        </p:spPr>
      </p:pic>
      <p:sp>
        <p:nvSpPr>
          <p:cNvPr id="5" name="TextBox 4"/>
          <p:cNvSpPr txBox="1"/>
          <p:nvPr/>
        </p:nvSpPr>
        <p:spPr>
          <a:xfrm>
            <a:off x="35496" y="6133910"/>
            <a:ext cx="2232248" cy="707886"/>
          </a:xfrm>
          <a:prstGeom prst="rect">
            <a:avLst/>
          </a:prstGeom>
          <a:solidFill>
            <a:schemeClr val="bg1"/>
          </a:solidFill>
        </p:spPr>
        <p:txBody>
          <a:bodyPr wrap="square" rtlCol="0">
            <a:spAutoFit/>
          </a:bodyPr>
          <a:lstStyle/>
          <a:p>
            <a:r>
              <a:rPr lang="ru-RU" sz="1000" b="1" dirty="0"/>
              <a:t>Задание </a:t>
            </a:r>
            <a:r>
              <a:rPr lang="ru-RU" sz="1000" b="1" dirty="0" smtClean="0"/>
              <a:t>5 </a:t>
            </a:r>
            <a:endParaRPr lang="ru-RU" sz="1000" dirty="0"/>
          </a:p>
          <a:p>
            <a:r>
              <a:rPr lang="ru-RU" sz="1000" b="1" dirty="0"/>
              <a:t>Отразить </a:t>
            </a:r>
            <a:r>
              <a:rPr lang="ru-RU" sz="1000" b="1" dirty="0" smtClean="0"/>
              <a:t>определение </a:t>
            </a:r>
            <a:r>
              <a:rPr lang="ru-RU" sz="1000" b="1" dirty="0"/>
              <a:t>в таблице </a:t>
            </a:r>
            <a:r>
              <a:rPr lang="ru-RU" sz="1000" b="1" dirty="0" smtClean="0"/>
              <a:t>2 </a:t>
            </a:r>
            <a:r>
              <a:rPr lang="ru-RU" sz="1000" b="1" dirty="0"/>
              <a:t>«</a:t>
            </a:r>
            <a:r>
              <a:rPr lang="ru-RU" sz="1000" b="1" dirty="0" smtClean="0"/>
              <a:t>Характеристики автоматических</a:t>
            </a:r>
            <a:endParaRPr lang="ru-RU" sz="1000" dirty="0"/>
          </a:p>
          <a:p>
            <a:r>
              <a:rPr lang="ru-RU" sz="1000" b="1" dirty="0"/>
              <a:t> выключателей</a:t>
            </a:r>
            <a:r>
              <a:rPr lang="ru-RU" sz="1000" b="1" dirty="0" smtClean="0"/>
              <a:t>»</a:t>
            </a:r>
            <a:endParaRPr lang="ru-RU" sz="1000" dirty="0"/>
          </a:p>
        </p:txBody>
      </p:sp>
    </p:spTree>
    <p:extLst>
      <p:ext uri="{BB962C8B-B14F-4D97-AF65-F5344CB8AC3E}">
        <p14:creationId xmlns:p14="http://schemas.microsoft.com/office/powerpoint/2010/main" val="1277055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692696"/>
            <a:ext cx="8280920" cy="2427023"/>
          </a:xfrm>
        </p:spPr>
        <p:txBody>
          <a:bodyPr/>
          <a:lstStyle/>
          <a:p>
            <a:r>
              <a:rPr lang="ru-RU" sz="3200" b="1" dirty="0">
                <a:solidFill>
                  <a:schemeClr val="accent1">
                    <a:lumMod val="75000"/>
                  </a:schemeClr>
                </a:solidFill>
              </a:rPr>
              <a:t>ТЕМА:</a:t>
            </a:r>
            <a:r>
              <a:rPr lang="ru-RU" sz="3200" b="1" dirty="0">
                <a:solidFill>
                  <a:srgbClr val="C00000"/>
                </a:solidFill>
              </a:rPr>
              <a:t> </a:t>
            </a:r>
            <a:br>
              <a:rPr lang="ru-RU" sz="3200" b="1" dirty="0">
                <a:solidFill>
                  <a:srgbClr val="C00000"/>
                </a:solidFill>
              </a:rPr>
            </a:br>
            <a:r>
              <a:rPr lang="ru-RU" sz="3200" b="1" dirty="0">
                <a:solidFill>
                  <a:srgbClr val="C00000"/>
                </a:solidFill>
              </a:rPr>
              <a:t>Автоматические выключатели (АВ)</a:t>
            </a:r>
            <a:r>
              <a:rPr lang="ru-RU" sz="3200" dirty="0"/>
              <a:t/>
            </a:r>
            <a:br>
              <a:rPr lang="ru-RU" sz="3200" dirty="0"/>
            </a:br>
            <a:endParaRPr lang="ru-RU" sz="3200" dirty="0"/>
          </a:p>
        </p:txBody>
      </p:sp>
      <p:sp>
        <p:nvSpPr>
          <p:cNvPr id="3" name="Подзаголовок 2"/>
          <p:cNvSpPr>
            <a:spLocks noGrp="1"/>
          </p:cNvSpPr>
          <p:nvPr>
            <p:ph type="subTitle" idx="1"/>
          </p:nvPr>
        </p:nvSpPr>
        <p:spPr/>
        <p:txBody>
          <a:bodyPr/>
          <a:lstStyle/>
          <a:p>
            <a:endParaRPr lang="ru-RU" dirty="0"/>
          </a:p>
        </p:txBody>
      </p:sp>
      <p:pic>
        <p:nvPicPr>
          <p:cNvPr id="4" name="Picture 2" descr="E:\ОТКРЫТЫЙ УРОК 85\Фото\Автоматы (вид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000" y="3320711"/>
            <a:ext cx="4121984" cy="291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39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a:xfrm>
            <a:off x="107504" y="188640"/>
            <a:ext cx="8784976" cy="1656184"/>
          </a:xfrm>
        </p:spPr>
        <p:txBody>
          <a:bodyPr/>
          <a:lstStyle/>
          <a:p>
            <a:endParaRPr lang="ru-RU" dirty="0"/>
          </a:p>
        </p:txBody>
      </p:sp>
      <p:pic>
        <p:nvPicPr>
          <p:cNvPr id="12290" name="Picture 2" descr="C:\К уроку\СЛАЙД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16961"/>
            <a:ext cx="8712968" cy="5424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116632"/>
            <a:ext cx="8856984" cy="1200329"/>
          </a:xfrm>
          <a:prstGeom prst="rect">
            <a:avLst/>
          </a:prstGeom>
          <a:noFill/>
        </p:spPr>
        <p:txBody>
          <a:bodyPr wrap="square" rtlCol="0">
            <a:spAutoFit/>
          </a:bodyPr>
          <a:lstStyle/>
          <a:p>
            <a:r>
              <a:rPr lang="ru-RU" b="1" i="1" u="sng" dirty="0" smtClean="0"/>
              <a:t>ПРЕДЕЛЬНАЯ ИЛИ МАКСИМАЛЬНАЯ КОММУТАЦИОННАЯ СПОСОБНОСТЬ </a:t>
            </a:r>
            <a:r>
              <a:rPr lang="ru-RU" b="1" dirty="0" smtClean="0"/>
              <a:t>автоматического </a:t>
            </a:r>
            <a:r>
              <a:rPr lang="ru-RU" b="1" dirty="0"/>
              <a:t>выключателя </a:t>
            </a:r>
            <a:r>
              <a:rPr lang="ru-RU" b="1" dirty="0" smtClean="0"/>
              <a:t>(ПКС</a:t>
            </a:r>
            <a:r>
              <a:rPr lang="ru-RU" b="1" dirty="0"/>
              <a:t>) определяется максимальным током, при </a:t>
            </a:r>
            <a:r>
              <a:rPr lang="ru-RU" b="1" dirty="0" err="1"/>
              <a:t>сработке</a:t>
            </a:r>
            <a:r>
              <a:rPr lang="ru-RU" b="1" dirty="0"/>
              <a:t> от которого автомат не выйдет из строя (отсутствие </a:t>
            </a:r>
            <a:r>
              <a:rPr lang="ru-RU" b="1" dirty="0" err="1"/>
              <a:t>подгораний</a:t>
            </a:r>
            <a:r>
              <a:rPr lang="ru-RU" b="1" dirty="0"/>
              <a:t>, спаек контактов, повреждений корпуса и пр.).</a:t>
            </a:r>
          </a:p>
        </p:txBody>
      </p:sp>
      <p:sp>
        <p:nvSpPr>
          <p:cNvPr id="6" name="TextBox 5"/>
          <p:cNvSpPr txBox="1"/>
          <p:nvPr/>
        </p:nvSpPr>
        <p:spPr>
          <a:xfrm>
            <a:off x="323528" y="1412776"/>
            <a:ext cx="8568952" cy="1200329"/>
          </a:xfrm>
          <a:prstGeom prst="rect">
            <a:avLst/>
          </a:prstGeom>
          <a:noFill/>
        </p:spPr>
        <p:txBody>
          <a:bodyPr wrap="square" rtlCol="0">
            <a:spAutoFit/>
          </a:bodyPr>
          <a:lstStyle/>
          <a:p>
            <a:r>
              <a:rPr lang="ru-RU" b="1" i="1" dirty="0"/>
              <a:t>Предельный ток отключения </a:t>
            </a:r>
            <a:r>
              <a:rPr lang="ru-RU" b="1" dirty="0"/>
              <a:t>– ток короткого замыкания, который способен пропустить через себя автомат и отключится, не теряя своей работоспособности (без риска выхода из строя).</a:t>
            </a:r>
            <a:endParaRPr lang="ru-RU" dirty="0"/>
          </a:p>
          <a:p>
            <a:endParaRPr lang="ru-RU" dirty="0"/>
          </a:p>
        </p:txBody>
      </p:sp>
      <p:sp>
        <p:nvSpPr>
          <p:cNvPr id="7" name="TextBox 6"/>
          <p:cNvSpPr txBox="1"/>
          <p:nvPr/>
        </p:nvSpPr>
        <p:spPr>
          <a:xfrm>
            <a:off x="6757510" y="6033482"/>
            <a:ext cx="2232248" cy="707886"/>
          </a:xfrm>
          <a:prstGeom prst="rect">
            <a:avLst/>
          </a:prstGeom>
          <a:solidFill>
            <a:schemeClr val="bg1"/>
          </a:solidFill>
        </p:spPr>
        <p:txBody>
          <a:bodyPr wrap="square" rtlCol="0">
            <a:spAutoFit/>
          </a:bodyPr>
          <a:lstStyle/>
          <a:p>
            <a:r>
              <a:rPr lang="ru-RU" sz="1000" b="1" dirty="0"/>
              <a:t>Задание </a:t>
            </a:r>
            <a:r>
              <a:rPr lang="ru-RU" sz="1000" b="1" dirty="0" smtClean="0"/>
              <a:t>5 </a:t>
            </a:r>
            <a:endParaRPr lang="ru-RU" sz="1000" dirty="0"/>
          </a:p>
          <a:p>
            <a:r>
              <a:rPr lang="ru-RU" sz="1000" b="1" dirty="0"/>
              <a:t>Отразить </a:t>
            </a:r>
            <a:r>
              <a:rPr lang="ru-RU" sz="1000" b="1" dirty="0" smtClean="0"/>
              <a:t>определение </a:t>
            </a:r>
            <a:r>
              <a:rPr lang="ru-RU" sz="1000" b="1" dirty="0"/>
              <a:t>в таблице </a:t>
            </a:r>
            <a:r>
              <a:rPr lang="ru-RU" sz="1000" b="1" dirty="0" smtClean="0"/>
              <a:t>2 </a:t>
            </a:r>
            <a:r>
              <a:rPr lang="ru-RU" sz="1000" b="1" dirty="0"/>
              <a:t>«</a:t>
            </a:r>
            <a:r>
              <a:rPr lang="ru-RU" sz="1000" b="1" dirty="0" smtClean="0"/>
              <a:t>Характеристики автоматических</a:t>
            </a:r>
            <a:endParaRPr lang="ru-RU" sz="1000" dirty="0"/>
          </a:p>
          <a:p>
            <a:r>
              <a:rPr lang="ru-RU" sz="1000" b="1" dirty="0"/>
              <a:t> выключателей</a:t>
            </a:r>
            <a:r>
              <a:rPr lang="ru-RU" sz="1000" b="1" dirty="0" smtClean="0"/>
              <a:t>»</a:t>
            </a:r>
            <a:endParaRPr lang="ru-RU" sz="1000" dirty="0"/>
          </a:p>
        </p:txBody>
      </p:sp>
    </p:spTree>
    <p:extLst>
      <p:ext uri="{BB962C8B-B14F-4D97-AF65-F5344CB8AC3E}">
        <p14:creationId xmlns:p14="http://schemas.microsoft.com/office/powerpoint/2010/main" val="4128535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8424936"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5796136" y="5949280"/>
            <a:ext cx="295232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405359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7504" y="188640"/>
            <a:ext cx="8843637" cy="1486298"/>
          </a:xfrm>
        </p:spPr>
        <p:txBody>
          <a:bodyPr/>
          <a:lstStyle/>
          <a:p>
            <a:r>
              <a:rPr lang="ru-RU" sz="2000" b="1" dirty="0">
                <a:solidFill>
                  <a:srgbClr val="C00000"/>
                </a:solidFill>
              </a:rPr>
              <a:t>ПРЕДЕЛЬНАЯ ИЛИ </a:t>
            </a:r>
            <a:r>
              <a:rPr lang="ru-RU" sz="2000" b="1" dirty="0" smtClean="0">
                <a:solidFill>
                  <a:srgbClr val="C00000"/>
                </a:solidFill>
              </a:rPr>
              <a:t>МАКСИМАЛЬНАЯ</a:t>
            </a:r>
            <a:br>
              <a:rPr lang="ru-RU" sz="2000" b="1" dirty="0" smtClean="0">
                <a:solidFill>
                  <a:srgbClr val="C00000"/>
                </a:solidFill>
              </a:rPr>
            </a:br>
            <a:r>
              <a:rPr lang="ru-RU" sz="2000" b="1" dirty="0" smtClean="0">
                <a:solidFill>
                  <a:srgbClr val="C00000"/>
                </a:solidFill>
              </a:rPr>
              <a:t> </a:t>
            </a:r>
            <a:r>
              <a:rPr lang="ru-RU" sz="2000" b="1" dirty="0">
                <a:solidFill>
                  <a:srgbClr val="C00000"/>
                </a:solidFill>
              </a:rPr>
              <a:t>КОММУТАЦИОННАЯ </a:t>
            </a:r>
            <a:r>
              <a:rPr lang="ru-RU" sz="2000" b="1" dirty="0" smtClean="0">
                <a:solidFill>
                  <a:srgbClr val="C00000"/>
                </a:solidFill>
              </a:rPr>
              <a:t>СПОСОБНОСТЬ</a:t>
            </a:r>
            <a:br>
              <a:rPr lang="ru-RU" sz="2000" b="1" dirty="0" smtClean="0">
                <a:solidFill>
                  <a:srgbClr val="C00000"/>
                </a:solidFill>
              </a:rPr>
            </a:br>
            <a:r>
              <a:rPr lang="ru-RU" sz="2000" b="1" dirty="0" smtClean="0">
                <a:solidFill>
                  <a:srgbClr val="C00000"/>
                </a:solidFill>
              </a:rPr>
              <a:t> (ПРЕДЕЛЬНЫЙ ТОК ОТКЛЮЧЕНИЯ) </a:t>
            </a:r>
            <a:br>
              <a:rPr lang="ru-RU" sz="2000" b="1" dirty="0" smtClean="0">
                <a:solidFill>
                  <a:srgbClr val="C00000"/>
                </a:solidFill>
              </a:rPr>
            </a:br>
            <a:r>
              <a:rPr lang="ru-RU" sz="2000" b="1" dirty="0" smtClean="0">
                <a:solidFill>
                  <a:srgbClr val="C00000"/>
                </a:solidFill>
              </a:rPr>
              <a:t>(обозначения в маркировке) </a:t>
            </a:r>
            <a:endParaRPr lang="ru-RU" sz="20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2996952"/>
            <a:ext cx="4330412"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Рисунок 3" descr="предельный ток отключения iek"/>
          <p:cNvPicPr/>
          <p:nvPr/>
        </p:nvPicPr>
        <p:blipFill>
          <a:blip r:embed="rId3">
            <a:extLst>
              <a:ext uri="{28A0092B-C50C-407E-A947-70E740481C1C}">
                <a14:useLocalDpi xmlns:a14="http://schemas.microsoft.com/office/drawing/2010/main" val="0"/>
              </a:ext>
            </a:extLst>
          </a:blip>
          <a:srcRect/>
          <a:stretch>
            <a:fillRect/>
          </a:stretch>
        </p:blipFill>
        <p:spPr bwMode="auto">
          <a:xfrm>
            <a:off x="179512" y="1916832"/>
            <a:ext cx="4286250" cy="3495675"/>
          </a:xfrm>
          <a:prstGeom prst="rect">
            <a:avLst/>
          </a:prstGeom>
          <a:noFill/>
          <a:ln>
            <a:noFill/>
          </a:ln>
        </p:spPr>
      </p:pic>
    </p:spTree>
    <p:extLst>
      <p:ext uri="{BB962C8B-B14F-4D97-AF65-F5344CB8AC3E}">
        <p14:creationId xmlns:p14="http://schemas.microsoft.com/office/powerpoint/2010/main" val="27959777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a:xfrm>
            <a:off x="107504" y="116632"/>
            <a:ext cx="8856984" cy="1080120"/>
          </a:xfrm>
        </p:spPr>
        <p:txBody>
          <a:bodyPr/>
          <a:lstStyle/>
          <a:p>
            <a:r>
              <a:rPr lang="ru-RU" sz="2000" b="1" dirty="0" smtClean="0">
                <a:solidFill>
                  <a:srgbClr val="C00000"/>
                </a:solidFill>
              </a:rPr>
              <a:t>ХАРАКТЕРИСТИКА ТОКООГРАНИЧЕНИЯ </a:t>
            </a:r>
            <a:r>
              <a:rPr lang="ru-RU" sz="2000" b="1" dirty="0" smtClean="0"/>
              <a:t>показывает</a:t>
            </a:r>
            <a:r>
              <a:rPr lang="ru-RU" sz="2000" b="1" dirty="0"/>
              <a:t>, с какой скоростью происходит гашение электрической  дуги при размыкании контактов во время короткого замыкания</a:t>
            </a:r>
            <a:r>
              <a:rPr lang="ru-RU" sz="2000" dirty="0"/>
              <a:t>. </a:t>
            </a:r>
          </a:p>
        </p:txBody>
      </p:sp>
      <p:pic>
        <p:nvPicPr>
          <p:cNvPr id="8194" name="Picture 2" descr="C:\К уроку\СЛАЙД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24744"/>
            <a:ext cx="8856983" cy="55446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6085356"/>
            <a:ext cx="4680520" cy="553998"/>
          </a:xfrm>
          <a:prstGeom prst="rect">
            <a:avLst/>
          </a:prstGeom>
          <a:solidFill>
            <a:schemeClr val="bg1"/>
          </a:solidFill>
        </p:spPr>
        <p:txBody>
          <a:bodyPr wrap="square" rtlCol="0">
            <a:spAutoFit/>
          </a:bodyPr>
          <a:lstStyle/>
          <a:p>
            <a:r>
              <a:rPr lang="ru-RU" sz="1000" b="1" dirty="0"/>
              <a:t>Задание </a:t>
            </a:r>
            <a:r>
              <a:rPr lang="ru-RU" sz="1000" b="1" dirty="0" smtClean="0"/>
              <a:t>5 </a:t>
            </a:r>
            <a:endParaRPr lang="ru-RU" sz="1000" dirty="0"/>
          </a:p>
          <a:p>
            <a:r>
              <a:rPr lang="ru-RU" sz="1000" b="1" dirty="0"/>
              <a:t>Отразить </a:t>
            </a:r>
            <a:r>
              <a:rPr lang="ru-RU" sz="1000" b="1" dirty="0" smtClean="0"/>
              <a:t>определение </a:t>
            </a:r>
            <a:r>
              <a:rPr lang="ru-RU" sz="1000" b="1" dirty="0"/>
              <a:t>в таблице </a:t>
            </a:r>
            <a:r>
              <a:rPr lang="ru-RU" sz="1000" b="1" dirty="0" smtClean="0"/>
              <a:t>2 </a:t>
            </a:r>
            <a:r>
              <a:rPr lang="ru-RU" sz="1000" b="1" dirty="0"/>
              <a:t>«</a:t>
            </a:r>
            <a:r>
              <a:rPr lang="ru-RU" sz="1000" b="1" dirty="0" smtClean="0"/>
              <a:t>Характеристики автоматических</a:t>
            </a:r>
            <a:endParaRPr lang="ru-RU" sz="1000" dirty="0"/>
          </a:p>
          <a:p>
            <a:r>
              <a:rPr lang="ru-RU" sz="1000" b="1" dirty="0"/>
              <a:t> выключателей</a:t>
            </a:r>
            <a:r>
              <a:rPr lang="ru-RU" sz="1000" b="1" dirty="0" smtClean="0"/>
              <a:t>»</a:t>
            </a:r>
            <a:endParaRPr lang="ru-RU" sz="1000" dirty="0"/>
          </a:p>
        </p:txBody>
      </p:sp>
    </p:spTree>
    <p:extLst>
      <p:ext uri="{BB962C8B-B14F-4D97-AF65-F5344CB8AC3E}">
        <p14:creationId xmlns:p14="http://schemas.microsoft.com/office/powerpoint/2010/main" val="17372900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C00000"/>
                </a:solidFill>
              </a:rPr>
              <a:t>КЛАСС </a:t>
            </a:r>
            <a:r>
              <a:rPr lang="ru-RU" sz="2800" b="1" dirty="0" smtClean="0">
                <a:solidFill>
                  <a:srgbClr val="C00000"/>
                </a:solidFill>
              </a:rPr>
              <a:t>ТОКООГРАНИЧЕНИЯ</a:t>
            </a:r>
            <a:br>
              <a:rPr lang="ru-RU" sz="2800" b="1" dirty="0" smtClean="0">
                <a:solidFill>
                  <a:srgbClr val="C00000"/>
                </a:solidFill>
              </a:rPr>
            </a:br>
            <a:r>
              <a:rPr lang="ru-RU" sz="2800" b="1" dirty="0" smtClean="0">
                <a:solidFill>
                  <a:srgbClr val="C00000"/>
                </a:solidFill>
              </a:rPr>
              <a:t>(обозначения в маркировке)</a:t>
            </a:r>
            <a:endParaRPr lang="ru-RU" sz="2800" dirty="0"/>
          </a:p>
        </p:txBody>
      </p:sp>
      <p:pic>
        <p:nvPicPr>
          <p:cNvPr id="5" name="Объект 4" descr="класс токоограничения 1"/>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755576" y="1772816"/>
            <a:ext cx="3803650" cy="3330306"/>
          </a:xfrm>
          <a:prstGeom prst="rect">
            <a:avLst/>
          </a:prstGeom>
          <a:noFill/>
          <a:ln>
            <a:noFill/>
          </a:ln>
        </p:spPr>
      </p:pic>
      <p:pic>
        <p:nvPicPr>
          <p:cNvPr id="6" name="Объект 3" descr="расшифровка маркировки автоматических выключателей"/>
          <p:cNvPicPr>
            <a:picLocks noGrp="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860032" y="2636912"/>
            <a:ext cx="3803650" cy="3240360"/>
          </a:xfrm>
          <a:prstGeom prst="rect">
            <a:avLst/>
          </a:prstGeom>
          <a:noFill/>
          <a:ln>
            <a:noFill/>
          </a:ln>
        </p:spPr>
      </p:pic>
    </p:spTree>
    <p:extLst>
      <p:ext uri="{BB962C8B-B14F-4D97-AF65-F5344CB8AC3E}">
        <p14:creationId xmlns:p14="http://schemas.microsoft.com/office/powerpoint/2010/main" val="2267083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quarter" idx="14"/>
          </p:nvPr>
        </p:nvSpPr>
        <p:spPr>
          <a:xfrm>
            <a:off x="6012160" y="404664"/>
            <a:ext cx="3024336" cy="6192688"/>
          </a:xfrm>
          <a:solidFill>
            <a:schemeClr val="bg1"/>
          </a:solidFill>
        </p:spPr>
        <p:txBody>
          <a:bodyPr>
            <a:normAutofit fontScale="92500"/>
          </a:bodyPr>
          <a:lstStyle/>
          <a:p>
            <a:pPr marL="0" indent="0">
              <a:buNone/>
            </a:pPr>
            <a:r>
              <a:rPr lang="ru-RU" b="1" i="1" dirty="0" smtClean="0">
                <a:solidFill>
                  <a:srgbClr val="C00000"/>
                </a:solidFill>
              </a:rPr>
              <a:t>Задание:</a:t>
            </a:r>
          </a:p>
          <a:p>
            <a:pPr marL="0" indent="0">
              <a:buNone/>
            </a:pPr>
            <a:r>
              <a:rPr lang="ru-RU" sz="1700" b="1" dirty="0" smtClean="0">
                <a:solidFill>
                  <a:srgbClr val="00B0F0"/>
                </a:solidFill>
              </a:rPr>
              <a:t>Заполнить таблицу 4 в рабочем листе: Расшифровать характеристики индивидуальных образцов АВ:</a:t>
            </a:r>
          </a:p>
          <a:p>
            <a:pPr marL="228600" indent="-228600">
              <a:buAutoNum type="arabicPeriod"/>
            </a:pPr>
            <a:r>
              <a:rPr lang="ru-RU" sz="1700" b="1" dirty="0" smtClean="0"/>
              <a:t>Серия аппарата</a:t>
            </a:r>
          </a:p>
          <a:p>
            <a:pPr marL="228600" indent="-228600">
              <a:buAutoNum type="arabicPeriod"/>
            </a:pPr>
            <a:r>
              <a:rPr lang="ru-RU" sz="1700" b="1" dirty="0" smtClean="0"/>
              <a:t>Диапазон тока мгновенного расцепления (время-токовая характеристика)</a:t>
            </a:r>
          </a:p>
          <a:p>
            <a:pPr marL="228600" indent="-228600">
              <a:buAutoNum type="arabicPeriod"/>
            </a:pPr>
            <a:r>
              <a:rPr lang="ru-RU" sz="1700" b="1" dirty="0" smtClean="0"/>
              <a:t>Номинальный ток, А</a:t>
            </a:r>
          </a:p>
          <a:p>
            <a:pPr marL="228600" indent="-228600">
              <a:buAutoNum type="arabicPeriod"/>
            </a:pPr>
            <a:r>
              <a:rPr lang="ru-RU" sz="1700" b="1" dirty="0" smtClean="0"/>
              <a:t>Номинальное напряжение</a:t>
            </a:r>
          </a:p>
          <a:p>
            <a:pPr marL="228600" indent="-228600">
              <a:buAutoNum type="arabicPeriod"/>
            </a:pPr>
            <a:r>
              <a:rPr lang="ru-RU" sz="1700" b="1" dirty="0" smtClean="0"/>
              <a:t>Номинальная наибольшая отключающая способность (предельно допустимые величины токов отключения при коротком замыкании)</a:t>
            </a:r>
          </a:p>
          <a:p>
            <a:pPr marL="228600" indent="-228600">
              <a:buAutoNum type="arabicPeriod"/>
            </a:pPr>
            <a:r>
              <a:rPr lang="ru-RU" sz="1700" b="1" dirty="0" smtClean="0"/>
              <a:t>Класс </a:t>
            </a:r>
            <a:r>
              <a:rPr lang="ru-RU" sz="1700" b="1" dirty="0" err="1" smtClean="0"/>
              <a:t>токоограничения</a:t>
            </a:r>
            <a:endParaRPr lang="ru-RU" sz="1700" b="1" dirty="0" smtClean="0"/>
          </a:p>
          <a:p>
            <a:pPr marL="228600" indent="-228600">
              <a:buAutoNum type="arabicPeriod"/>
            </a:pPr>
            <a:r>
              <a:rPr lang="ru-RU" sz="1700" b="1" dirty="0" smtClean="0"/>
              <a:t>Условное графическое изображение</a:t>
            </a:r>
          </a:p>
          <a:p>
            <a:pPr marL="228600" indent="-228600">
              <a:buAutoNum type="arabicPeriod"/>
            </a:pPr>
            <a:endParaRPr lang="ru-RU" sz="1200" dirty="0"/>
          </a:p>
        </p:txBody>
      </p:sp>
      <p:pic>
        <p:nvPicPr>
          <p:cNvPr id="5"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23528" y="961653"/>
            <a:ext cx="5688632"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23528" y="332656"/>
            <a:ext cx="5688632" cy="646331"/>
          </a:xfrm>
          <a:prstGeom prst="rect">
            <a:avLst/>
          </a:prstGeom>
          <a:solidFill>
            <a:schemeClr val="bg1"/>
          </a:solidFill>
        </p:spPr>
        <p:txBody>
          <a:bodyPr wrap="square" rtlCol="0">
            <a:spAutoFit/>
          </a:bodyPr>
          <a:lstStyle/>
          <a:p>
            <a:pPr algn="ctr"/>
            <a:r>
              <a:rPr lang="ru-RU" b="1" dirty="0" smtClean="0">
                <a:solidFill>
                  <a:srgbClr val="C00000"/>
                </a:solidFill>
              </a:rPr>
              <a:t>ПРИМЕР МАРКИРОВКИ АВТОМАТИЧЕСКОГО ВЫКЛЮЧАТЕЛЯ ПО ГОСТ Р  50345-2010</a:t>
            </a:r>
            <a:endParaRPr lang="ru-RU" dirty="0"/>
          </a:p>
        </p:txBody>
      </p:sp>
    </p:spTree>
    <p:extLst>
      <p:ext uri="{BB962C8B-B14F-4D97-AF65-F5344CB8AC3E}">
        <p14:creationId xmlns:p14="http://schemas.microsoft.com/office/powerpoint/2010/main" val="1667556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9218" name="Picture 2" descr="C:\К уроку\СЛАЙД 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95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23554" name="Picture 2" descr="C:\К уроку\слайд 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03953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b="1" dirty="0">
                <a:solidFill>
                  <a:srgbClr val="C00000"/>
                </a:solidFill>
              </a:rPr>
              <a:t>РЕКОМЕНДАЦИИ ПО ВЫБОРУ АВТОМАТИЧЕСКИХ ВЫКЛЮЧАТЕЛЕЙ</a:t>
            </a:r>
            <a:endParaRPr lang="ru-RU"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700808"/>
            <a:ext cx="8784975"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4121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764704"/>
            <a:ext cx="6777318" cy="1731982"/>
          </a:xfrm>
        </p:spPr>
        <p:txBody>
          <a:bodyPr/>
          <a:lstStyle/>
          <a:p>
            <a:r>
              <a:rPr lang="ru-RU" sz="3600" dirty="0" smtClean="0">
                <a:solidFill>
                  <a:srgbClr val="C00000"/>
                </a:solidFill>
              </a:rPr>
              <a:t>Подведение итогов занятия</a:t>
            </a:r>
            <a:endParaRPr lang="ru-RU" sz="3600" dirty="0">
              <a:solidFill>
                <a:srgbClr val="C00000"/>
              </a:solidFill>
            </a:endParaRPr>
          </a:p>
        </p:txBody>
      </p:sp>
      <p:sp>
        <p:nvSpPr>
          <p:cNvPr id="3" name="Подзаголовок 2"/>
          <p:cNvSpPr>
            <a:spLocks noGrp="1"/>
          </p:cNvSpPr>
          <p:nvPr>
            <p:ph type="subTitle" idx="1"/>
          </p:nvPr>
        </p:nvSpPr>
        <p:spPr>
          <a:xfrm>
            <a:off x="467544" y="2564904"/>
            <a:ext cx="8280920" cy="1152128"/>
          </a:xfrm>
          <a:solidFill>
            <a:schemeClr val="bg1"/>
          </a:solidFill>
        </p:spPr>
        <p:txBody>
          <a:bodyPr>
            <a:normAutofit/>
          </a:bodyPr>
          <a:lstStyle/>
          <a:p>
            <a:r>
              <a:rPr lang="ru-RU" sz="3200" b="1" dirty="0" smtClean="0">
                <a:solidFill>
                  <a:schemeClr val="accent5">
                    <a:lumMod val="50000"/>
                  </a:schemeClr>
                </a:solidFill>
              </a:rPr>
              <a:t>Тема:</a:t>
            </a:r>
            <a:r>
              <a:rPr lang="ru-RU" sz="3200" b="1" dirty="0" smtClean="0"/>
              <a:t> </a:t>
            </a:r>
            <a:r>
              <a:rPr lang="ru-RU" sz="3200" b="1" dirty="0" smtClean="0">
                <a:solidFill>
                  <a:schemeClr val="accent5">
                    <a:lumMod val="50000"/>
                  </a:schemeClr>
                </a:solidFill>
              </a:rPr>
              <a:t>Автоматические выключатели</a:t>
            </a:r>
            <a:endParaRPr lang="ru-RU" sz="3200" b="1" dirty="0">
              <a:solidFill>
                <a:schemeClr val="accent5">
                  <a:lumMod val="50000"/>
                </a:schemeClr>
              </a:solidFill>
            </a:endParaRPr>
          </a:p>
        </p:txBody>
      </p:sp>
      <p:pic>
        <p:nvPicPr>
          <p:cNvPr id="4" name="Picture 2" descr="E:\ОТКРЫТЫЙ УРОК 85\Фото\Автоматы (вид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789040"/>
            <a:ext cx="3168352" cy="2244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878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467544" y="2348880"/>
            <a:ext cx="8229600" cy="1828800"/>
          </a:xfrm>
        </p:spPr>
        <p:txBody>
          <a:bodyPr/>
          <a:lstStyle/>
          <a:p>
            <a:pPr marL="514350" indent="-514350">
              <a:buAutoNum type="arabicPeriod"/>
            </a:pPr>
            <a:r>
              <a:rPr lang="ru-RU" b="1" dirty="0" smtClean="0"/>
              <a:t>Конструкция и принцип работы</a:t>
            </a:r>
          </a:p>
          <a:p>
            <a:pPr marL="514350" indent="-514350">
              <a:buAutoNum type="arabicPeriod"/>
            </a:pPr>
            <a:r>
              <a:rPr lang="ru-RU" b="1" dirty="0" smtClean="0"/>
              <a:t>Характеристики, критерии выбора и маркировка АВ</a:t>
            </a:r>
          </a:p>
          <a:p>
            <a:pPr marL="514350" indent="-514350">
              <a:buAutoNum type="arabicPeriod"/>
            </a:pPr>
            <a:r>
              <a:rPr lang="ru-RU" b="1" dirty="0" smtClean="0"/>
              <a:t>Схемы подключения АВ</a:t>
            </a:r>
          </a:p>
          <a:p>
            <a:pPr marL="514350" indent="-514350">
              <a:buAutoNum type="arabicPeriod"/>
            </a:pPr>
            <a:r>
              <a:rPr lang="ru-RU" b="1" dirty="0" smtClean="0"/>
              <a:t>Рекомендации по выбору АВ</a:t>
            </a:r>
          </a:p>
          <a:p>
            <a:pPr marL="514350" indent="-514350">
              <a:buAutoNum type="arabicPeriod"/>
            </a:pPr>
            <a:endParaRPr lang="ru-RU" dirty="0" smtClean="0"/>
          </a:p>
          <a:p>
            <a:pPr marL="514350" indent="-514350">
              <a:buAutoNum type="arabicPeriod"/>
            </a:pPr>
            <a:endParaRPr lang="ru-RU" dirty="0"/>
          </a:p>
        </p:txBody>
      </p:sp>
      <p:sp>
        <p:nvSpPr>
          <p:cNvPr id="2" name="Заголовок 1"/>
          <p:cNvSpPr>
            <a:spLocks noGrp="1"/>
          </p:cNvSpPr>
          <p:nvPr>
            <p:ph type="title"/>
          </p:nvPr>
        </p:nvSpPr>
        <p:spPr>
          <a:xfrm>
            <a:off x="467544" y="692696"/>
            <a:ext cx="8229600" cy="562074"/>
          </a:xfrm>
        </p:spPr>
        <p:txBody>
          <a:bodyPr>
            <a:normAutofit fontScale="90000"/>
          </a:bodyPr>
          <a:lstStyle/>
          <a:p>
            <a:r>
              <a:rPr lang="ru-RU" b="1" dirty="0" smtClean="0">
                <a:solidFill>
                  <a:srgbClr val="C00000"/>
                </a:solidFill>
              </a:rPr>
              <a:t/>
            </a:r>
            <a:br>
              <a:rPr lang="ru-RU" b="1" dirty="0" smtClean="0">
                <a:solidFill>
                  <a:srgbClr val="C00000"/>
                </a:solidFill>
              </a:rPr>
            </a:br>
            <a:r>
              <a:rPr lang="ru-RU" sz="4400" b="1" dirty="0" smtClean="0">
                <a:solidFill>
                  <a:srgbClr val="C00000"/>
                </a:solidFill>
              </a:rPr>
              <a:t>Основные </a:t>
            </a:r>
            <a:r>
              <a:rPr lang="ru-RU" sz="4400" b="1" dirty="0">
                <a:solidFill>
                  <a:srgbClr val="C00000"/>
                </a:solidFill>
              </a:rPr>
              <a:t>вопросы</a:t>
            </a:r>
            <a:br>
              <a:rPr lang="ru-RU" sz="4400" b="1" dirty="0">
                <a:solidFill>
                  <a:srgbClr val="C00000"/>
                </a:solidFill>
              </a:rPr>
            </a:br>
            <a:endParaRPr lang="ru-RU" sz="4400" dirty="0"/>
          </a:p>
        </p:txBody>
      </p:sp>
    </p:spTree>
    <p:extLst>
      <p:ext uri="{BB962C8B-B14F-4D97-AF65-F5344CB8AC3E}">
        <p14:creationId xmlns:p14="http://schemas.microsoft.com/office/powerpoint/2010/main" val="350066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692696"/>
            <a:ext cx="8712968" cy="6048672"/>
          </a:xfrm>
          <a:solidFill>
            <a:schemeClr val="bg1"/>
          </a:solidFill>
        </p:spPr>
        <p:txBody>
          <a:bodyPr>
            <a:noAutofit/>
          </a:bodyPr>
          <a:lstStyle/>
          <a:p>
            <a:pPr marL="0" indent="0">
              <a:buNone/>
            </a:pPr>
            <a:r>
              <a:rPr lang="ru-RU" sz="1600" b="1" dirty="0" smtClean="0">
                <a:solidFill>
                  <a:schemeClr val="tx1"/>
                </a:solidFill>
              </a:rPr>
              <a:t>1. </a:t>
            </a:r>
            <a:r>
              <a:rPr lang="ru-RU" sz="1800" b="1" dirty="0" smtClean="0">
                <a:solidFill>
                  <a:srgbClr val="0070C0"/>
                </a:solidFill>
              </a:rPr>
              <a:t>Какую роль в электрической цепи выполняют автоматические выключатели?</a:t>
            </a:r>
          </a:p>
          <a:p>
            <a:pPr marL="0" indent="0">
              <a:buNone/>
            </a:pPr>
            <a:r>
              <a:rPr lang="ru-RU" sz="1800" b="1" dirty="0" smtClean="0">
                <a:solidFill>
                  <a:schemeClr val="tx1"/>
                </a:solidFill>
              </a:rPr>
              <a:t>АВ обеспечивают включение </a:t>
            </a:r>
            <a:r>
              <a:rPr lang="ru-RU" sz="1800" b="1" dirty="0">
                <a:solidFill>
                  <a:schemeClr val="tx1"/>
                </a:solidFill>
              </a:rPr>
              <a:t>и </a:t>
            </a:r>
            <a:r>
              <a:rPr lang="ru-RU" sz="1800" b="1" dirty="0" smtClean="0">
                <a:solidFill>
                  <a:schemeClr val="tx1"/>
                </a:solidFill>
              </a:rPr>
              <a:t>отключение </a:t>
            </a:r>
            <a:r>
              <a:rPr lang="ru-RU" sz="1800" b="1" dirty="0">
                <a:solidFill>
                  <a:schemeClr val="tx1"/>
                </a:solidFill>
              </a:rPr>
              <a:t>электрической цепи, </a:t>
            </a:r>
            <a:r>
              <a:rPr lang="ru-RU" sz="1800" b="1" dirty="0" smtClean="0">
                <a:solidFill>
                  <a:schemeClr val="tx1"/>
                </a:solidFill>
              </a:rPr>
              <a:t>защиту </a:t>
            </a:r>
            <a:r>
              <a:rPr lang="ru-RU" sz="1800" b="1" dirty="0">
                <a:solidFill>
                  <a:schemeClr val="tx1"/>
                </a:solidFill>
              </a:rPr>
              <a:t>кабелей, проводов и </a:t>
            </a:r>
            <a:r>
              <a:rPr lang="ru-RU" sz="1800" b="1" dirty="0" smtClean="0">
                <a:solidFill>
                  <a:schemeClr val="tx1"/>
                </a:solidFill>
              </a:rPr>
              <a:t>электрических приборов </a:t>
            </a:r>
            <a:r>
              <a:rPr lang="ru-RU" sz="1800" b="1" dirty="0">
                <a:solidFill>
                  <a:schemeClr val="tx1"/>
                </a:solidFill>
              </a:rPr>
              <a:t>от токов перегрузки и от токов короткого замыкания.</a:t>
            </a:r>
          </a:p>
          <a:p>
            <a:pPr marL="0" indent="0">
              <a:buNone/>
            </a:pPr>
            <a:r>
              <a:rPr lang="ru-RU" sz="1800" b="1" dirty="0" smtClean="0">
                <a:solidFill>
                  <a:schemeClr val="tx1"/>
                </a:solidFill>
              </a:rPr>
              <a:t>2. </a:t>
            </a:r>
            <a:r>
              <a:rPr lang="ru-RU" sz="1800" b="1" dirty="0" smtClean="0">
                <a:solidFill>
                  <a:srgbClr val="0070C0"/>
                </a:solidFill>
              </a:rPr>
              <a:t>Из </a:t>
            </a:r>
            <a:r>
              <a:rPr lang="ru-RU" sz="1800" b="1" dirty="0">
                <a:solidFill>
                  <a:srgbClr val="0070C0"/>
                </a:solidFill>
              </a:rPr>
              <a:t>каких основных элементов состоят автоматы</a:t>
            </a:r>
            <a:r>
              <a:rPr lang="ru-RU" sz="1800" b="1" dirty="0" smtClean="0">
                <a:solidFill>
                  <a:srgbClr val="0070C0"/>
                </a:solidFill>
              </a:rPr>
              <a:t>?</a:t>
            </a:r>
          </a:p>
          <a:p>
            <a:pPr marL="0" indent="0">
              <a:buNone/>
            </a:pPr>
            <a:r>
              <a:rPr lang="ru-RU" sz="1800" b="1" dirty="0" smtClean="0">
                <a:solidFill>
                  <a:schemeClr val="tx1"/>
                </a:solidFill>
              </a:rPr>
              <a:t>Основные элементы АВ: электромагнитный </a:t>
            </a:r>
            <a:r>
              <a:rPr lang="ru-RU" sz="1800" b="1" dirty="0" err="1" smtClean="0">
                <a:solidFill>
                  <a:schemeClr val="tx1"/>
                </a:solidFill>
              </a:rPr>
              <a:t>расцепитель</a:t>
            </a:r>
            <a:r>
              <a:rPr lang="ru-RU" sz="1800" b="1" dirty="0" smtClean="0">
                <a:solidFill>
                  <a:schemeClr val="tx1"/>
                </a:solidFill>
              </a:rPr>
              <a:t>; биметаллический </a:t>
            </a:r>
            <a:r>
              <a:rPr lang="ru-RU" sz="1800" b="1" dirty="0">
                <a:solidFill>
                  <a:schemeClr val="tx1"/>
                </a:solidFill>
              </a:rPr>
              <a:t>(тепловой ) </a:t>
            </a:r>
            <a:r>
              <a:rPr lang="ru-RU" sz="1800" b="1" dirty="0" err="1" smtClean="0">
                <a:solidFill>
                  <a:schemeClr val="tx1"/>
                </a:solidFill>
              </a:rPr>
              <a:t>расцепитель</a:t>
            </a:r>
            <a:r>
              <a:rPr lang="ru-RU" sz="1800" b="1" dirty="0" smtClean="0">
                <a:solidFill>
                  <a:schemeClr val="tx1"/>
                </a:solidFill>
              </a:rPr>
              <a:t>; дугогасящая </a:t>
            </a:r>
            <a:r>
              <a:rPr lang="ru-RU" sz="1800" b="1" dirty="0">
                <a:solidFill>
                  <a:schemeClr val="tx1"/>
                </a:solidFill>
              </a:rPr>
              <a:t>камера</a:t>
            </a:r>
          </a:p>
          <a:p>
            <a:pPr marL="0" lvl="0" indent="0">
              <a:buNone/>
            </a:pPr>
            <a:r>
              <a:rPr lang="ru-RU" sz="1800" b="1" dirty="0" smtClean="0">
                <a:solidFill>
                  <a:schemeClr val="tx1"/>
                </a:solidFill>
              </a:rPr>
              <a:t>3. </a:t>
            </a:r>
            <a:r>
              <a:rPr lang="ru-RU" sz="1800" b="1" dirty="0" smtClean="0">
                <a:solidFill>
                  <a:srgbClr val="0070C0"/>
                </a:solidFill>
              </a:rPr>
              <a:t>Когда </a:t>
            </a:r>
            <a:r>
              <a:rPr lang="ru-RU" sz="1800" b="1" dirty="0">
                <a:solidFill>
                  <a:srgbClr val="0070C0"/>
                </a:solidFill>
              </a:rPr>
              <a:t>срабатывает тепловой </a:t>
            </a:r>
            <a:r>
              <a:rPr lang="ru-RU" sz="1800" b="1" dirty="0" err="1">
                <a:solidFill>
                  <a:srgbClr val="0070C0"/>
                </a:solidFill>
              </a:rPr>
              <a:t>расцепитель</a:t>
            </a:r>
            <a:r>
              <a:rPr lang="ru-RU" sz="1800" b="1" dirty="0" smtClean="0">
                <a:solidFill>
                  <a:srgbClr val="0070C0"/>
                </a:solidFill>
              </a:rPr>
              <a:t>?</a:t>
            </a:r>
          </a:p>
          <a:p>
            <a:pPr marL="0" lvl="0" indent="0">
              <a:buNone/>
            </a:pPr>
            <a:r>
              <a:rPr lang="ru-RU" sz="1800" b="1" dirty="0" smtClean="0">
                <a:solidFill>
                  <a:schemeClr val="tx1"/>
                </a:solidFill>
              </a:rPr>
              <a:t>Тепловой </a:t>
            </a:r>
            <a:r>
              <a:rPr lang="ru-RU" sz="1800" b="1" dirty="0" err="1">
                <a:solidFill>
                  <a:schemeClr val="tx1"/>
                </a:solidFill>
              </a:rPr>
              <a:t>расцепитель</a:t>
            </a:r>
            <a:r>
              <a:rPr lang="ru-RU" sz="1800" b="1" dirty="0">
                <a:solidFill>
                  <a:schemeClr val="tx1"/>
                </a:solidFill>
              </a:rPr>
              <a:t> </a:t>
            </a:r>
            <a:r>
              <a:rPr lang="ru-RU" sz="1800" b="1" dirty="0" smtClean="0">
                <a:solidFill>
                  <a:schemeClr val="tx1"/>
                </a:solidFill>
              </a:rPr>
              <a:t> срабатывает при </a:t>
            </a:r>
            <a:r>
              <a:rPr lang="ru-RU" sz="1800" b="1" dirty="0">
                <a:solidFill>
                  <a:schemeClr val="tx1"/>
                </a:solidFill>
              </a:rPr>
              <a:t>повышении температуры биметаллической пластины</a:t>
            </a:r>
          </a:p>
          <a:p>
            <a:pPr marL="0" lvl="0" indent="0">
              <a:buNone/>
            </a:pPr>
            <a:r>
              <a:rPr lang="ru-RU" sz="1800" b="1" dirty="0" smtClean="0">
                <a:solidFill>
                  <a:schemeClr val="tx1"/>
                </a:solidFill>
              </a:rPr>
              <a:t>4. </a:t>
            </a:r>
            <a:r>
              <a:rPr lang="ru-RU" sz="1800" b="1" dirty="0" smtClean="0">
                <a:solidFill>
                  <a:srgbClr val="0070C0"/>
                </a:solidFill>
              </a:rPr>
              <a:t>Для </a:t>
            </a:r>
            <a:r>
              <a:rPr lang="ru-RU" sz="1800" b="1" dirty="0">
                <a:solidFill>
                  <a:srgbClr val="0070C0"/>
                </a:solidFill>
              </a:rPr>
              <a:t>чего необходима </a:t>
            </a:r>
            <a:r>
              <a:rPr lang="ru-RU" sz="1800" b="1" dirty="0" err="1">
                <a:solidFill>
                  <a:srgbClr val="0070C0"/>
                </a:solidFill>
              </a:rPr>
              <a:t>дугогасительная</a:t>
            </a:r>
            <a:r>
              <a:rPr lang="ru-RU" sz="1800" b="1" dirty="0">
                <a:solidFill>
                  <a:srgbClr val="0070C0"/>
                </a:solidFill>
              </a:rPr>
              <a:t> камера</a:t>
            </a:r>
            <a:r>
              <a:rPr lang="ru-RU" sz="1800" b="1" dirty="0" smtClean="0">
                <a:solidFill>
                  <a:srgbClr val="0070C0"/>
                </a:solidFill>
              </a:rPr>
              <a:t>?</a:t>
            </a:r>
          </a:p>
          <a:p>
            <a:pPr marL="0" lvl="0" indent="0">
              <a:buNone/>
            </a:pPr>
            <a:r>
              <a:rPr lang="ru-RU" sz="1800" b="1" dirty="0" err="1" smtClean="0">
                <a:solidFill>
                  <a:schemeClr val="tx1"/>
                </a:solidFill>
              </a:rPr>
              <a:t>Дугогасительная</a:t>
            </a:r>
            <a:r>
              <a:rPr lang="ru-RU" sz="1800" b="1" dirty="0" smtClean="0">
                <a:solidFill>
                  <a:schemeClr val="tx1"/>
                </a:solidFill>
              </a:rPr>
              <a:t> </a:t>
            </a:r>
            <a:r>
              <a:rPr lang="ru-RU" sz="1800" b="1" dirty="0">
                <a:solidFill>
                  <a:schemeClr val="tx1"/>
                </a:solidFill>
              </a:rPr>
              <a:t>камера </a:t>
            </a:r>
            <a:r>
              <a:rPr lang="ru-RU" sz="1800" b="1" dirty="0" smtClean="0">
                <a:solidFill>
                  <a:schemeClr val="tx1"/>
                </a:solidFill>
              </a:rPr>
              <a:t> необходима для </a:t>
            </a:r>
            <a:r>
              <a:rPr lang="ru-RU" sz="1800" b="1" dirty="0">
                <a:solidFill>
                  <a:schemeClr val="tx1"/>
                </a:solidFill>
              </a:rPr>
              <a:t>защиты контактов при размыкании под нагрузкой</a:t>
            </a:r>
          </a:p>
          <a:p>
            <a:pPr marL="0" lvl="0" indent="0">
              <a:buNone/>
            </a:pPr>
            <a:r>
              <a:rPr lang="ru-RU" sz="1800" b="1" dirty="0" smtClean="0">
                <a:solidFill>
                  <a:schemeClr val="tx1"/>
                </a:solidFill>
              </a:rPr>
              <a:t>5. </a:t>
            </a:r>
            <a:r>
              <a:rPr lang="ru-RU" sz="1800" b="1" dirty="0" smtClean="0">
                <a:solidFill>
                  <a:srgbClr val="0070C0"/>
                </a:solidFill>
              </a:rPr>
              <a:t>Какой </a:t>
            </a:r>
            <a:r>
              <a:rPr lang="ru-RU" sz="1800" b="1" dirty="0">
                <a:solidFill>
                  <a:srgbClr val="0070C0"/>
                </a:solidFill>
              </a:rPr>
              <a:t>элемент автоматического выключателя обеспечивает быстродействие всего устройства</a:t>
            </a:r>
            <a:r>
              <a:rPr lang="ru-RU" sz="1800" b="1" dirty="0" smtClean="0">
                <a:solidFill>
                  <a:srgbClr val="0070C0"/>
                </a:solidFill>
              </a:rPr>
              <a:t>?</a:t>
            </a:r>
          </a:p>
          <a:p>
            <a:pPr marL="0" indent="0">
              <a:buNone/>
            </a:pPr>
            <a:r>
              <a:rPr lang="ru-RU" sz="1800" b="1" dirty="0" smtClean="0">
                <a:solidFill>
                  <a:schemeClr val="tx1"/>
                </a:solidFill>
              </a:rPr>
              <a:t>Быстродействие </a:t>
            </a:r>
            <a:r>
              <a:rPr lang="ru-RU" sz="1800" b="1" dirty="0">
                <a:solidFill>
                  <a:schemeClr val="tx1"/>
                </a:solidFill>
              </a:rPr>
              <a:t>всего устройства </a:t>
            </a:r>
            <a:r>
              <a:rPr lang="ru-RU" sz="1800" b="1" dirty="0" smtClean="0">
                <a:solidFill>
                  <a:schemeClr val="tx1"/>
                </a:solidFill>
              </a:rPr>
              <a:t> обеспечивает электромагнитный </a:t>
            </a:r>
            <a:r>
              <a:rPr lang="ru-RU" sz="1800" b="1" dirty="0" err="1">
                <a:solidFill>
                  <a:schemeClr val="tx1"/>
                </a:solidFill>
              </a:rPr>
              <a:t>расцепитель</a:t>
            </a:r>
            <a:endParaRPr lang="ru-RU" sz="1800" b="1" dirty="0">
              <a:solidFill>
                <a:schemeClr val="tx1"/>
              </a:solidFill>
            </a:endParaRPr>
          </a:p>
          <a:p>
            <a:pPr marL="0" lvl="0" indent="0">
              <a:buNone/>
            </a:pPr>
            <a:r>
              <a:rPr lang="ru-RU" sz="1800" b="1" dirty="0" smtClean="0">
                <a:solidFill>
                  <a:schemeClr val="tx1"/>
                </a:solidFill>
              </a:rPr>
              <a:t>6. </a:t>
            </a:r>
            <a:r>
              <a:rPr lang="ru-RU" sz="1800" b="1" dirty="0" smtClean="0">
                <a:solidFill>
                  <a:srgbClr val="0070C0"/>
                </a:solidFill>
              </a:rPr>
              <a:t>Что отражает время-токовая </a:t>
            </a:r>
            <a:r>
              <a:rPr lang="ru-RU" sz="1800" b="1" dirty="0">
                <a:solidFill>
                  <a:srgbClr val="0070C0"/>
                </a:solidFill>
              </a:rPr>
              <a:t>характеристика автоматического </a:t>
            </a:r>
            <a:r>
              <a:rPr lang="ru-RU" sz="1800" b="1" dirty="0" smtClean="0">
                <a:solidFill>
                  <a:srgbClr val="0070C0"/>
                </a:solidFill>
              </a:rPr>
              <a:t>выключателя?</a:t>
            </a:r>
          </a:p>
          <a:p>
            <a:pPr marL="0" indent="0">
              <a:buNone/>
            </a:pPr>
            <a:r>
              <a:rPr lang="ru-RU" sz="1800" b="1" dirty="0"/>
              <a:t>Зависимость времени срабатывания автомата от силы тока, протекающего через </a:t>
            </a:r>
            <a:r>
              <a:rPr lang="ru-RU" sz="1800" b="1" dirty="0" smtClean="0"/>
              <a:t>автомат</a:t>
            </a:r>
            <a:endParaRPr lang="ru-RU" sz="1600" b="1" dirty="0">
              <a:solidFill>
                <a:schemeClr val="tx1"/>
              </a:solidFill>
            </a:endParaRPr>
          </a:p>
        </p:txBody>
      </p:sp>
      <p:sp>
        <p:nvSpPr>
          <p:cNvPr id="3" name="Заголовок 2"/>
          <p:cNvSpPr>
            <a:spLocks noGrp="1"/>
          </p:cNvSpPr>
          <p:nvPr>
            <p:ph type="title"/>
          </p:nvPr>
        </p:nvSpPr>
        <p:spPr>
          <a:xfrm>
            <a:off x="179512" y="116632"/>
            <a:ext cx="8856984" cy="576064"/>
          </a:xfrm>
        </p:spPr>
        <p:txBody>
          <a:bodyPr/>
          <a:lstStyle/>
          <a:p>
            <a:r>
              <a:rPr lang="ru-RU" sz="2000" b="1" dirty="0" smtClean="0">
                <a:solidFill>
                  <a:srgbClr val="C00000"/>
                </a:solidFill>
              </a:rPr>
              <a:t>КОНТРОЛЬНЫЕ ВОПРОСЫ</a:t>
            </a:r>
            <a:br>
              <a:rPr lang="ru-RU" sz="2000" b="1" dirty="0" smtClean="0">
                <a:solidFill>
                  <a:srgbClr val="C00000"/>
                </a:solidFill>
              </a:rPr>
            </a:br>
            <a:r>
              <a:rPr lang="ru-RU" sz="2000" b="1" dirty="0" smtClean="0">
                <a:solidFill>
                  <a:srgbClr val="C00000"/>
                </a:solidFill>
              </a:rPr>
              <a:t> по теме «Автоматические выключатели»</a:t>
            </a:r>
            <a:endParaRPr lang="ru-RU" sz="2000" b="1" dirty="0">
              <a:solidFill>
                <a:srgbClr val="C00000"/>
              </a:solidFill>
            </a:endParaRPr>
          </a:p>
        </p:txBody>
      </p:sp>
    </p:spTree>
    <p:extLst>
      <p:ext uri="{BB962C8B-B14F-4D97-AF65-F5344CB8AC3E}">
        <p14:creationId xmlns:p14="http://schemas.microsoft.com/office/powerpoint/2010/main" val="2751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fade">
                                      <p:cBhvr>
                                        <p:cTn id="63" dur="1000"/>
                                        <p:tgtEl>
                                          <p:spTgt spid="2">
                                            <p:txEl>
                                              <p:pRg st="8" end="8"/>
                                            </p:txEl>
                                          </p:spTgt>
                                        </p:tgtEl>
                                      </p:cBhvr>
                                    </p:animEffect>
                                    <p:anim calcmode="lin" valueType="num">
                                      <p:cBhvr>
                                        <p:cTn id="6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
                                            <p:txEl>
                                              <p:pRg st="9" end="9"/>
                                            </p:txEl>
                                          </p:spTgt>
                                        </p:tgtEl>
                                        <p:attrNameLst>
                                          <p:attrName>style.visibility</p:attrName>
                                        </p:attrNameLst>
                                      </p:cBhvr>
                                      <p:to>
                                        <p:strVal val="visible"/>
                                      </p:to>
                                    </p:set>
                                    <p:animEffect transition="in" filter="fade">
                                      <p:cBhvr>
                                        <p:cTn id="70" dur="1000"/>
                                        <p:tgtEl>
                                          <p:spTgt spid="2">
                                            <p:txEl>
                                              <p:pRg st="9" end="9"/>
                                            </p:txEl>
                                          </p:spTgt>
                                        </p:tgtEl>
                                      </p:cBhvr>
                                    </p:animEffect>
                                    <p:anim calcmode="lin" valueType="num">
                                      <p:cBhvr>
                                        <p:cTn id="71"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
                                            <p:txEl>
                                              <p:pRg st="11" end="11"/>
                                            </p:txEl>
                                          </p:spTgt>
                                        </p:tgtEl>
                                        <p:attrNameLst>
                                          <p:attrName>style.visibility</p:attrName>
                                        </p:attrNameLst>
                                      </p:cBhvr>
                                      <p:to>
                                        <p:strVal val="visible"/>
                                      </p:to>
                                    </p:set>
                                    <p:anim calcmode="lin" valueType="num">
                                      <p:cBhvr additive="base">
                                        <p:cTn id="84"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59632" y="1052736"/>
            <a:ext cx="6777318" cy="698831"/>
          </a:xfrm>
        </p:spPr>
        <p:txBody>
          <a:bodyPr/>
          <a:lstStyle/>
          <a:p>
            <a:r>
              <a:rPr lang="ru-RU" b="1" dirty="0">
                <a:solidFill>
                  <a:schemeClr val="accent5">
                    <a:lumMod val="75000"/>
                  </a:schemeClr>
                </a:solidFill>
              </a:rPr>
              <a:t>ТЕСТ</a:t>
            </a:r>
            <a:endParaRPr lang="ru-RU" dirty="0"/>
          </a:p>
        </p:txBody>
      </p:sp>
      <p:sp>
        <p:nvSpPr>
          <p:cNvPr id="3" name="Подзаголовок 2"/>
          <p:cNvSpPr>
            <a:spLocks noGrp="1"/>
          </p:cNvSpPr>
          <p:nvPr>
            <p:ph type="subTitle" idx="1"/>
          </p:nvPr>
        </p:nvSpPr>
        <p:spPr>
          <a:xfrm>
            <a:off x="395536" y="1700808"/>
            <a:ext cx="8352928" cy="1752600"/>
          </a:xfrm>
          <a:solidFill>
            <a:schemeClr val="bg1"/>
          </a:solidFill>
        </p:spPr>
        <p:txBody>
          <a:bodyPr>
            <a:normAutofit fontScale="92500" lnSpcReduction="10000"/>
          </a:bodyPr>
          <a:lstStyle/>
          <a:p>
            <a:r>
              <a:rPr lang="ru-RU" b="1" dirty="0"/>
              <a:t/>
            </a:r>
            <a:br>
              <a:rPr lang="ru-RU" b="1" dirty="0"/>
            </a:br>
            <a:r>
              <a:rPr lang="ru-RU" sz="4400" b="1" dirty="0">
                <a:solidFill>
                  <a:schemeClr val="accent5">
                    <a:lumMod val="75000"/>
                  </a:schemeClr>
                </a:solidFill>
              </a:rPr>
              <a:t>«</a:t>
            </a:r>
            <a:r>
              <a:rPr lang="ru-RU" sz="4400" b="1" dirty="0" smtClean="0">
                <a:solidFill>
                  <a:schemeClr val="accent5">
                    <a:lumMod val="75000"/>
                  </a:schemeClr>
                </a:solidFill>
              </a:rPr>
              <a:t>Автоматические</a:t>
            </a:r>
          </a:p>
          <a:p>
            <a:r>
              <a:rPr lang="ru-RU" sz="4400" b="1" dirty="0" smtClean="0">
                <a:solidFill>
                  <a:schemeClr val="accent5">
                    <a:lumMod val="75000"/>
                  </a:schemeClr>
                </a:solidFill>
              </a:rPr>
              <a:t> выключатели»</a:t>
            </a:r>
            <a:endParaRPr lang="ru-RU" sz="4400" dirty="0"/>
          </a:p>
        </p:txBody>
      </p:sp>
      <p:pic>
        <p:nvPicPr>
          <p:cNvPr id="4" name="Picture 2" descr="E:\ОТКРЫТЫЙ УРОК 85\Фото\Автоматы (виды).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3429000"/>
            <a:ext cx="3528392" cy="2499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222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6865" y="620688"/>
            <a:ext cx="6798735" cy="720080"/>
          </a:xfrm>
        </p:spPr>
        <p:txBody>
          <a:bodyPr>
            <a:noAutofit/>
          </a:bodyPr>
          <a:lstStyle/>
          <a:p>
            <a:r>
              <a:rPr lang="ru-RU" sz="3200" b="1" dirty="0" smtClean="0">
                <a:solidFill>
                  <a:schemeClr val="accent5">
                    <a:lumMod val="75000"/>
                  </a:schemeClr>
                </a:solidFill>
              </a:rPr>
              <a:t>Правильные варианты ответов</a:t>
            </a:r>
            <a:endParaRPr lang="ru-RU" sz="3200" dirty="0">
              <a:solidFill>
                <a:schemeClr val="accent5">
                  <a:lumMod val="7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84367145"/>
              </p:ext>
            </p:extLst>
          </p:nvPr>
        </p:nvGraphicFramePr>
        <p:xfrm>
          <a:off x="899592" y="1556792"/>
          <a:ext cx="7488832" cy="2656840"/>
        </p:xfrm>
        <a:graphic>
          <a:graphicData uri="http://schemas.openxmlformats.org/drawingml/2006/table">
            <a:tbl>
              <a:tblPr firstRow="1" bandRow="1">
                <a:tableStyleId>{5C22544A-7EE6-4342-B048-85BDC9FD1C3A}</a:tableStyleId>
              </a:tblPr>
              <a:tblGrid>
                <a:gridCol w="1872208"/>
                <a:gridCol w="1872208"/>
                <a:gridCol w="1872208"/>
                <a:gridCol w="1872208"/>
              </a:tblGrid>
              <a:tr h="370840">
                <a:tc gridSpan="2">
                  <a:txBody>
                    <a:bodyPr/>
                    <a:lstStyle/>
                    <a:p>
                      <a:pPr algn="ctr"/>
                      <a:r>
                        <a:rPr lang="ru-RU" dirty="0" smtClean="0"/>
                        <a:t>1 вариант</a:t>
                      </a:r>
                      <a:endParaRPr lang="ru-RU" dirty="0"/>
                    </a:p>
                  </a:txBody>
                  <a:tcPr/>
                </a:tc>
                <a:tc hMerge="1">
                  <a:txBody>
                    <a:bodyPr/>
                    <a:lstStyle/>
                    <a:p>
                      <a:endParaRPr lang="ru-RU" dirty="0"/>
                    </a:p>
                  </a:txBody>
                  <a:tcPr/>
                </a:tc>
                <a:tc gridSpan="2">
                  <a:txBody>
                    <a:bodyPr/>
                    <a:lstStyle/>
                    <a:p>
                      <a:pPr algn="ctr"/>
                      <a:r>
                        <a:rPr lang="ru-RU" dirty="0" smtClean="0"/>
                        <a:t>2 вариант</a:t>
                      </a:r>
                      <a:endParaRPr lang="ru-RU" dirty="0"/>
                    </a:p>
                  </a:txBody>
                  <a:tcPr/>
                </a:tc>
                <a:tc hMerge="1">
                  <a:txBody>
                    <a:bodyPr/>
                    <a:lstStyle/>
                    <a:p>
                      <a:endParaRPr lang="ru-RU" dirty="0"/>
                    </a:p>
                  </a:txBody>
                  <a:tcPr/>
                </a:tc>
              </a:tr>
              <a:tr h="370840">
                <a:tc>
                  <a:txBody>
                    <a:bodyPr/>
                    <a:lstStyle/>
                    <a:p>
                      <a:pPr algn="ctr"/>
                      <a:r>
                        <a:rPr lang="ru-RU" sz="2400" b="1" dirty="0" smtClean="0"/>
                        <a:t>1 вопрос</a:t>
                      </a:r>
                      <a:endParaRPr lang="ru-RU" sz="2400" b="1" dirty="0"/>
                    </a:p>
                  </a:txBody>
                  <a:tcPr/>
                </a:tc>
                <a:tc>
                  <a:txBody>
                    <a:bodyPr/>
                    <a:lstStyle/>
                    <a:p>
                      <a:pPr algn="ctr"/>
                      <a:r>
                        <a:rPr lang="ru-RU" sz="2400" b="1" dirty="0" smtClean="0"/>
                        <a:t>А</a:t>
                      </a:r>
                      <a:endParaRPr lang="ru-RU" sz="2400" b="1" dirty="0"/>
                    </a:p>
                  </a:txBody>
                  <a:tcPr/>
                </a:tc>
                <a:tc>
                  <a:txBody>
                    <a:bodyPr/>
                    <a:lstStyle/>
                    <a:p>
                      <a:pPr algn="ctr"/>
                      <a:r>
                        <a:rPr lang="ru-RU" sz="2400" b="1" dirty="0" smtClean="0"/>
                        <a:t>1 вопрос</a:t>
                      </a:r>
                      <a:endParaRPr lang="ru-RU" sz="2400" b="1" dirty="0"/>
                    </a:p>
                  </a:txBody>
                  <a:tcPr/>
                </a:tc>
                <a:tc>
                  <a:txBody>
                    <a:bodyPr/>
                    <a:lstStyle/>
                    <a:p>
                      <a:pPr algn="ctr"/>
                      <a:r>
                        <a:rPr lang="ru-RU" sz="2400" b="1" dirty="0" smtClean="0"/>
                        <a:t>А</a:t>
                      </a:r>
                      <a:endParaRPr lang="ru-RU" sz="2400" b="1"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2400" b="1" dirty="0" smtClean="0"/>
                        <a:t>2 вопрос</a:t>
                      </a:r>
                      <a:endParaRPr lang="ru-RU" sz="2400" b="1" dirty="0"/>
                    </a:p>
                  </a:txBody>
                  <a:tcPr/>
                </a:tc>
                <a:tc>
                  <a:txBody>
                    <a:bodyPr/>
                    <a:lstStyle/>
                    <a:p>
                      <a:pPr algn="ctr"/>
                      <a:r>
                        <a:rPr lang="ru-RU" sz="2400" b="1" dirty="0" smtClean="0"/>
                        <a:t>Б</a:t>
                      </a:r>
                      <a:endParaRPr lang="ru-RU" sz="24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2400" b="1" dirty="0" smtClean="0"/>
                        <a:t>2 вопрос</a:t>
                      </a:r>
                      <a:endParaRPr lang="ru-RU" sz="2400" b="1" dirty="0"/>
                    </a:p>
                  </a:txBody>
                  <a:tcPr/>
                </a:tc>
                <a:tc>
                  <a:txBody>
                    <a:bodyPr/>
                    <a:lstStyle/>
                    <a:p>
                      <a:pPr algn="ctr"/>
                      <a:r>
                        <a:rPr lang="ru-RU" sz="2400" b="1" dirty="0" smtClean="0"/>
                        <a:t>В</a:t>
                      </a:r>
                      <a:endParaRPr lang="ru-RU" sz="2400" b="1"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2400" b="1" dirty="0" smtClean="0"/>
                        <a:t>3 вопрос</a:t>
                      </a:r>
                      <a:endParaRPr lang="ru-RU" sz="2400" b="1" dirty="0"/>
                    </a:p>
                  </a:txBody>
                  <a:tcPr/>
                </a:tc>
                <a:tc>
                  <a:txBody>
                    <a:bodyPr/>
                    <a:lstStyle/>
                    <a:p>
                      <a:pPr algn="ctr"/>
                      <a:r>
                        <a:rPr lang="ru-RU" sz="2400" b="1" dirty="0" smtClean="0"/>
                        <a:t>В</a:t>
                      </a:r>
                      <a:endParaRPr lang="ru-RU" sz="24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2400" b="1" dirty="0" smtClean="0"/>
                        <a:t>3 вопрос</a:t>
                      </a:r>
                      <a:endParaRPr lang="ru-RU" sz="2400" b="1" dirty="0"/>
                    </a:p>
                  </a:txBody>
                  <a:tcPr/>
                </a:tc>
                <a:tc>
                  <a:txBody>
                    <a:bodyPr/>
                    <a:lstStyle/>
                    <a:p>
                      <a:pPr algn="ctr"/>
                      <a:r>
                        <a:rPr lang="ru-RU" sz="2400" b="1" dirty="0" smtClean="0"/>
                        <a:t>В</a:t>
                      </a:r>
                      <a:endParaRPr lang="ru-RU" sz="2400" b="1"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2400" b="1" dirty="0" smtClean="0"/>
                        <a:t>4 вопрос</a:t>
                      </a:r>
                      <a:endParaRPr lang="ru-RU" sz="2400" b="1" dirty="0"/>
                    </a:p>
                  </a:txBody>
                  <a:tcPr/>
                </a:tc>
                <a:tc>
                  <a:txBody>
                    <a:bodyPr/>
                    <a:lstStyle/>
                    <a:p>
                      <a:pPr algn="ctr"/>
                      <a:r>
                        <a:rPr lang="ru-RU" sz="2400" b="1" dirty="0" smtClean="0"/>
                        <a:t>Б</a:t>
                      </a:r>
                      <a:endParaRPr lang="ru-RU" sz="24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2400" b="1" dirty="0" smtClean="0"/>
                        <a:t>4 вопрос</a:t>
                      </a:r>
                      <a:endParaRPr lang="ru-RU" sz="2400" b="1" dirty="0"/>
                    </a:p>
                  </a:txBody>
                  <a:tcPr/>
                </a:tc>
                <a:tc>
                  <a:txBody>
                    <a:bodyPr/>
                    <a:lstStyle/>
                    <a:p>
                      <a:pPr algn="ctr"/>
                      <a:r>
                        <a:rPr lang="ru-RU" sz="2400" b="1" dirty="0" smtClean="0"/>
                        <a:t>Б</a:t>
                      </a:r>
                      <a:endParaRPr lang="ru-RU" sz="2400" b="1" dirty="0"/>
                    </a:p>
                  </a:txBody>
                  <a:tcPr/>
                </a:tc>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2400" b="1" dirty="0" smtClean="0"/>
                        <a:t>5 вопрос</a:t>
                      </a:r>
                      <a:endParaRPr lang="ru-RU" sz="2400" b="1" dirty="0"/>
                    </a:p>
                  </a:txBody>
                  <a:tcPr/>
                </a:tc>
                <a:tc>
                  <a:txBody>
                    <a:bodyPr/>
                    <a:lstStyle/>
                    <a:p>
                      <a:pPr algn="ctr"/>
                      <a:r>
                        <a:rPr lang="ru-RU" sz="2400" b="1" dirty="0" smtClean="0"/>
                        <a:t>Б</a:t>
                      </a:r>
                      <a:endParaRPr lang="ru-RU" sz="24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ru-RU" sz="2400" b="1" dirty="0" smtClean="0"/>
                        <a:t>5 вопрос</a:t>
                      </a:r>
                      <a:endParaRPr lang="ru-RU" sz="2400" b="1" dirty="0"/>
                    </a:p>
                  </a:txBody>
                  <a:tcPr/>
                </a:tc>
                <a:tc>
                  <a:txBody>
                    <a:bodyPr/>
                    <a:lstStyle/>
                    <a:p>
                      <a:pPr algn="ctr"/>
                      <a:r>
                        <a:rPr lang="ru-RU" sz="2400" b="1" dirty="0" smtClean="0"/>
                        <a:t>В</a:t>
                      </a:r>
                      <a:endParaRPr lang="ru-RU" sz="2400" b="1" dirty="0"/>
                    </a:p>
                  </a:txBody>
                  <a:tcPr/>
                </a:tc>
              </a:tr>
            </a:tbl>
          </a:graphicData>
        </a:graphic>
      </p:graphicFrame>
      <p:sp>
        <p:nvSpPr>
          <p:cNvPr id="4" name="Прямоугольник 3"/>
          <p:cNvSpPr/>
          <p:nvPr/>
        </p:nvSpPr>
        <p:spPr>
          <a:xfrm>
            <a:off x="1176865" y="4005064"/>
            <a:ext cx="7416824" cy="2677656"/>
          </a:xfrm>
          <a:prstGeom prst="rect">
            <a:avLst/>
          </a:prstGeom>
        </p:spPr>
        <p:txBody>
          <a:bodyPr wrap="square">
            <a:spAutoFit/>
          </a:bodyPr>
          <a:lstStyle/>
          <a:p>
            <a:pPr algn="ctr"/>
            <a:endParaRPr lang="ru-RU" sz="2400" b="1" u="sng" dirty="0" smtClean="0">
              <a:solidFill>
                <a:schemeClr val="accent5">
                  <a:lumMod val="50000"/>
                </a:schemeClr>
              </a:solidFill>
            </a:endParaRPr>
          </a:p>
          <a:p>
            <a:pPr algn="ctr"/>
            <a:r>
              <a:rPr lang="ru-RU" sz="2400" b="1" u="sng" dirty="0" smtClean="0">
                <a:solidFill>
                  <a:schemeClr val="accent5">
                    <a:lumMod val="50000"/>
                  </a:schemeClr>
                </a:solidFill>
              </a:rPr>
              <a:t>Критерии </a:t>
            </a:r>
            <a:r>
              <a:rPr lang="ru-RU" sz="2400" b="1" u="sng" dirty="0">
                <a:solidFill>
                  <a:schemeClr val="accent5">
                    <a:lumMod val="50000"/>
                  </a:schemeClr>
                </a:solidFill>
              </a:rPr>
              <a:t>оценок</a:t>
            </a:r>
            <a:r>
              <a:rPr lang="ru-RU" sz="2400" b="1" u="sng" dirty="0" smtClean="0">
                <a:solidFill>
                  <a:schemeClr val="accent5">
                    <a:lumMod val="50000"/>
                  </a:schemeClr>
                </a:solidFill>
              </a:rPr>
              <a:t>:</a:t>
            </a:r>
          </a:p>
          <a:p>
            <a:r>
              <a:rPr lang="ru-RU" sz="2400" b="1" dirty="0" smtClean="0">
                <a:solidFill>
                  <a:schemeClr val="accent5">
                    <a:lumMod val="50000"/>
                  </a:schemeClr>
                </a:solidFill>
              </a:rPr>
              <a:t>Оценка </a:t>
            </a:r>
            <a:r>
              <a:rPr lang="ru-RU" sz="2400" b="1" dirty="0"/>
              <a:t>«5» - ошибок нет</a:t>
            </a:r>
            <a:br>
              <a:rPr lang="ru-RU" sz="2400" b="1" dirty="0"/>
            </a:br>
            <a:r>
              <a:rPr lang="ru-RU" sz="2400" b="1" dirty="0">
                <a:solidFill>
                  <a:srgbClr val="D97828">
                    <a:lumMod val="50000"/>
                  </a:srgbClr>
                </a:solidFill>
              </a:rPr>
              <a:t>Оценка </a:t>
            </a:r>
            <a:r>
              <a:rPr lang="ru-RU" sz="2400" b="1" dirty="0"/>
              <a:t>«4» - 1 ошибка</a:t>
            </a:r>
            <a:br>
              <a:rPr lang="ru-RU" sz="2400" b="1" dirty="0"/>
            </a:br>
            <a:r>
              <a:rPr lang="ru-RU" sz="2400" b="1" dirty="0">
                <a:solidFill>
                  <a:srgbClr val="D97828">
                    <a:lumMod val="50000"/>
                  </a:srgbClr>
                </a:solidFill>
              </a:rPr>
              <a:t>Оценка </a:t>
            </a:r>
            <a:r>
              <a:rPr lang="ru-RU" sz="2400" b="1" dirty="0"/>
              <a:t>«3» - 2 ошибки</a:t>
            </a:r>
            <a:br>
              <a:rPr lang="ru-RU" sz="2400" b="1" dirty="0"/>
            </a:br>
            <a:r>
              <a:rPr lang="ru-RU" sz="2400" b="1" dirty="0">
                <a:solidFill>
                  <a:srgbClr val="D97828">
                    <a:lumMod val="50000"/>
                  </a:srgbClr>
                </a:solidFill>
              </a:rPr>
              <a:t>Оценка </a:t>
            </a:r>
            <a:r>
              <a:rPr lang="ru-RU" sz="2400" b="1" dirty="0"/>
              <a:t>«2» - 4-5 ошибок (не справился с заданием)</a:t>
            </a:r>
            <a:br>
              <a:rPr lang="ru-RU" sz="2400" b="1" dirty="0"/>
            </a:br>
            <a:endParaRPr lang="ru-RU" sz="2400" dirty="0"/>
          </a:p>
        </p:txBody>
      </p:sp>
    </p:spTree>
    <p:extLst>
      <p:ext uri="{BB962C8B-B14F-4D97-AF65-F5344CB8AC3E}">
        <p14:creationId xmlns:p14="http://schemas.microsoft.com/office/powerpoint/2010/main" val="3133461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348880"/>
            <a:ext cx="7988424" cy="3384376"/>
          </a:xfr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lstStyle/>
          <a:p>
            <a:pPr algn="l"/>
            <a:r>
              <a:rPr lang="ru-RU" b="1" dirty="0" smtClean="0">
                <a:solidFill>
                  <a:srgbClr val="FF0000"/>
                </a:solidFill>
              </a:rPr>
              <a:t/>
            </a:r>
            <a:br>
              <a:rPr lang="ru-RU" b="1" dirty="0" smtClean="0">
                <a:solidFill>
                  <a:srgbClr val="FF0000"/>
                </a:solidFill>
              </a:rPr>
            </a:br>
            <a:r>
              <a:rPr lang="ru-RU" b="1" dirty="0">
                <a:solidFill>
                  <a:srgbClr val="FF0000"/>
                </a:solidFill>
              </a:rPr>
              <a:t/>
            </a:r>
            <a:br>
              <a:rPr lang="ru-RU" b="1" dirty="0">
                <a:solidFill>
                  <a:srgbClr val="FF0000"/>
                </a:solidFill>
              </a:rPr>
            </a:br>
            <a:r>
              <a:rPr lang="ru-RU" sz="3200" b="1" dirty="0" smtClean="0">
                <a:solidFill>
                  <a:srgbClr val="C00000"/>
                </a:solidFill>
              </a:rPr>
              <a:t>ДОМАШНЕЕ ЗАДАНИЕ:</a:t>
            </a:r>
            <a:br>
              <a:rPr lang="ru-RU" sz="3200" b="1" dirty="0" smtClean="0">
                <a:solidFill>
                  <a:srgbClr val="C00000"/>
                </a:solidFill>
              </a:rPr>
            </a:br>
            <a:r>
              <a:rPr lang="ru-RU" b="1" dirty="0" smtClean="0"/>
              <a:t/>
            </a:r>
            <a:br>
              <a:rPr lang="ru-RU" b="1" dirty="0" smtClean="0"/>
            </a:br>
            <a:r>
              <a:rPr lang="ru-RU" sz="2800" b="1" cap="none" dirty="0" smtClean="0">
                <a:solidFill>
                  <a:schemeClr val="accent2">
                    <a:lumMod val="50000"/>
                  </a:schemeClr>
                </a:solidFill>
              </a:rPr>
              <a:t>1 </a:t>
            </a:r>
            <a:r>
              <a:rPr lang="ru-RU" sz="2800" b="1" cap="none" dirty="0" smtClean="0">
                <a:solidFill>
                  <a:srgbClr val="0070C0"/>
                </a:solidFill>
              </a:rPr>
              <a:t>уровень (оценка «3»)</a:t>
            </a:r>
            <a:br>
              <a:rPr lang="ru-RU" sz="2800" b="1" cap="none" dirty="0" smtClean="0">
                <a:solidFill>
                  <a:srgbClr val="0070C0"/>
                </a:solidFill>
              </a:rPr>
            </a:br>
            <a:r>
              <a:rPr lang="ru-RU" sz="2800" b="1" cap="none" dirty="0" smtClean="0">
                <a:solidFill>
                  <a:schemeClr val="accent2">
                    <a:lumMod val="50000"/>
                  </a:schemeClr>
                </a:solidFill>
              </a:rPr>
              <a:t> Составить конспект «Основные элементы АВ»</a:t>
            </a:r>
            <a:br>
              <a:rPr lang="ru-RU" sz="2800" b="1" cap="none" dirty="0" smtClean="0">
                <a:solidFill>
                  <a:schemeClr val="accent2">
                    <a:lumMod val="50000"/>
                  </a:schemeClr>
                </a:solidFill>
              </a:rPr>
            </a:br>
            <a:r>
              <a:rPr lang="ru-RU" sz="2800" b="1" dirty="0" smtClean="0">
                <a:solidFill>
                  <a:schemeClr val="accent2">
                    <a:lumMod val="50000"/>
                  </a:schemeClr>
                </a:solidFill>
              </a:rPr>
              <a:t>2 </a:t>
            </a:r>
            <a:r>
              <a:rPr lang="ru-RU" sz="2800" b="1" dirty="0" smtClean="0">
                <a:solidFill>
                  <a:srgbClr val="0070C0"/>
                </a:solidFill>
              </a:rPr>
              <a:t>уровень (оценка «4») </a:t>
            </a:r>
            <a:br>
              <a:rPr lang="ru-RU" sz="2800" b="1" dirty="0" smtClean="0">
                <a:solidFill>
                  <a:srgbClr val="0070C0"/>
                </a:solidFill>
              </a:rPr>
            </a:br>
            <a:r>
              <a:rPr lang="ru-RU" sz="2800" b="1" dirty="0" smtClean="0">
                <a:solidFill>
                  <a:schemeClr val="accent2">
                    <a:lumMod val="50000"/>
                  </a:schemeClr>
                </a:solidFill>
              </a:rPr>
              <a:t>Подготовить презентацию на тему «Автоматические выключатели»</a:t>
            </a:r>
            <a:br>
              <a:rPr lang="ru-RU" sz="2800" b="1" dirty="0" smtClean="0">
                <a:solidFill>
                  <a:schemeClr val="accent2">
                    <a:lumMod val="50000"/>
                  </a:schemeClr>
                </a:solidFill>
              </a:rPr>
            </a:br>
            <a:r>
              <a:rPr lang="ru-RU" sz="2800" b="1" dirty="0" smtClean="0">
                <a:solidFill>
                  <a:schemeClr val="accent2">
                    <a:lumMod val="50000"/>
                  </a:schemeClr>
                </a:solidFill>
              </a:rPr>
              <a:t>3 </a:t>
            </a:r>
            <a:r>
              <a:rPr lang="ru-RU" sz="2800" b="1" dirty="0" smtClean="0">
                <a:solidFill>
                  <a:srgbClr val="0070C0"/>
                </a:solidFill>
              </a:rPr>
              <a:t>уровень (оценка «5») </a:t>
            </a:r>
            <a:br>
              <a:rPr lang="ru-RU" sz="2800" b="1" dirty="0" smtClean="0">
                <a:solidFill>
                  <a:srgbClr val="0070C0"/>
                </a:solidFill>
              </a:rPr>
            </a:br>
            <a:r>
              <a:rPr lang="ru-RU" sz="2800" b="1" dirty="0" smtClean="0">
                <a:solidFill>
                  <a:schemeClr val="accent2">
                    <a:lumMod val="50000"/>
                  </a:schemeClr>
                </a:solidFill>
              </a:rPr>
              <a:t>Составить тест из 10 вопросов и кроссворд по теме: «Автоматические выключатели»</a:t>
            </a:r>
            <a:endParaRPr lang="ru-RU" sz="2800" b="1" cap="none" dirty="0">
              <a:solidFill>
                <a:schemeClr val="accent2">
                  <a:lumMod val="50000"/>
                </a:schemeClr>
              </a:solidFill>
            </a:endParaRP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76672"/>
            <a:ext cx="1368152" cy="1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292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2050" name="Picture 2" descr="C:\К уроку\СЛАЙД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5301208"/>
            <a:ext cx="8928992" cy="648072"/>
          </a:xfrm>
          <a:prstGeom prst="rect">
            <a:avLst/>
          </a:prstGeom>
          <a:solidFill>
            <a:srgbClr val="0070C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5" name="TextBox 4"/>
          <p:cNvSpPr txBox="1"/>
          <p:nvPr/>
        </p:nvSpPr>
        <p:spPr>
          <a:xfrm>
            <a:off x="726747" y="673914"/>
            <a:ext cx="7704856" cy="830997"/>
          </a:xfrm>
          <a:prstGeom prst="rect">
            <a:avLst/>
          </a:prstGeom>
          <a:noFill/>
        </p:spPr>
        <p:txBody>
          <a:bodyPr wrap="square" rtlCol="0">
            <a:spAutoFit/>
          </a:bodyPr>
          <a:lstStyle/>
          <a:p>
            <a:pPr algn="ctr"/>
            <a:r>
              <a:rPr lang="ru-RU" sz="2400" b="1" dirty="0" smtClean="0"/>
              <a:t>это </a:t>
            </a:r>
            <a:r>
              <a:rPr lang="ru-RU" sz="2400" b="1" dirty="0"/>
              <a:t>контактный коммутационный </a:t>
            </a:r>
            <a:r>
              <a:rPr lang="ru-RU" sz="2400" b="1" dirty="0" smtClean="0"/>
              <a:t>аппарат.</a:t>
            </a:r>
          </a:p>
          <a:p>
            <a:pPr algn="ctr"/>
            <a:r>
              <a:rPr lang="ru-RU" sz="2400" b="1" u="sng" dirty="0" smtClean="0">
                <a:solidFill>
                  <a:schemeClr val="bg2">
                    <a:lumMod val="10000"/>
                  </a:schemeClr>
                </a:solidFill>
              </a:rPr>
              <a:t>Назначение АВ:</a:t>
            </a:r>
            <a:endParaRPr lang="ru-RU" sz="2400" b="1" u="sng" dirty="0">
              <a:solidFill>
                <a:schemeClr val="bg2">
                  <a:lumMod val="10000"/>
                </a:schemeClr>
              </a:solidFill>
            </a:endParaRPr>
          </a:p>
        </p:txBody>
      </p:sp>
      <p:sp>
        <p:nvSpPr>
          <p:cNvPr id="6" name="TextBox 5"/>
          <p:cNvSpPr txBox="1"/>
          <p:nvPr/>
        </p:nvSpPr>
        <p:spPr>
          <a:xfrm>
            <a:off x="2123728" y="5579948"/>
            <a:ext cx="5472608" cy="738664"/>
          </a:xfrm>
          <a:prstGeom prst="rect">
            <a:avLst/>
          </a:prstGeom>
          <a:solidFill>
            <a:schemeClr val="bg1"/>
          </a:solidFill>
        </p:spPr>
        <p:txBody>
          <a:bodyPr wrap="square" rtlCol="0">
            <a:spAutoFit/>
          </a:bodyPr>
          <a:lstStyle/>
          <a:p>
            <a:r>
              <a:rPr lang="ru-RU" sz="1400" b="1" dirty="0"/>
              <a:t>Задание 1  </a:t>
            </a:r>
            <a:endParaRPr lang="ru-RU" sz="1400" dirty="0"/>
          </a:p>
          <a:p>
            <a:r>
              <a:rPr lang="ru-RU" sz="1400" b="1" i="1" dirty="0"/>
              <a:t>Дайте определение понятию «автоматический выключатель». Отразите его </a:t>
            </a:r>
            <a:r>
              <a:rPr lang="ru-RU" sz="1400" b="1" i="1" dirty="0" smtClean="0"/>
              <a:t>назначение в рабочем листе.</a:t>
            </a:r>
            <a:endParaRPr lang="ru-RU" sz="1400" dirty="0"/>
          </a:p>
        </p:txBody>
      </p:sp>
    </p:spTree>
    <p:extLst>
      <p:ext uri="{BB962C8B-B14F-4D97-AF65-F5344CB8AC3E}">
        <p14:creationId xmlns:p14="http://schemas.microsoft.com/office/powerpoint/2010/main" val="88412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descr="C:\К уроку\СЛАЙД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95936" y="5445224"/>
            <a:ext cx="5040560" cy="4320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09353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pic>
        <p:nvPicPr>
          <p:cNvPr id="1026" name="Picture 2" descr="C:\ Открытый урок 85 итог\слайд.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59832" y="6348956"/>
            <a:ext cx="2304256" cy="369332"/>
          </a:xfrm>
          <a:prstGeom prst="rect">
            <a:avLst/>
          </a:prstGeom>
          <a:solidFill>
            <a:schemeClr val="bg1"/>
          </a:solidFill>
        </p:spPr>
        <p:txBody>
          <a:bodyPr wrap="square" rtlCol="0">
            <a:spAutoFit/>
          </a:bodyPr>
          <a:lstStyle/>
          <a:p>
            <a:r>
              <a:rPr lang="ru-RU" b="1" i="1" dirty="0"/>
              <a:t>от 800 А до 6 300 </a:t>
            </a:r>
            <a:r>
              <a:rPr lang="ru-RU" b="1" i="1" dirty="0" smtClean="0"/>
              <a:t>А</a:t>
            </a:r>
            <a:endParaRPr lang="ru-RU" dirty="0"/>
          </a:p>
        </p:txBody>
      </p:sp>
    </p:spTree>
    <p:extLst>
      <p:ext uri="{BB962C8B-B14F-4D97-AF65-F5344CB8AC3E}">
        <p14:creationId xmlns:p14="http://schemas.microsoft.com/office/powerpoint/2010/main" val="2937618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3074" name="Picture 2" descr="C:\К уроку\СЛАЙД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9" y="-4587"/>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07660" y="6021288"/>
            <a:ext cx="2304256" cy="369332"/>
          </a:xfrm>
          <a:prstGeom prst="rect">
            <a:avLst/>
          </a:prstGeom>
          <a:solidFill>
            <a:schemeClr val="bg1"/>
          </a:solidFill>
        </p:spPr>
        <p:txBody>
          <a:bodyPr wrap="square" rtlCol="0">
            <a:spAutoFit/>
          </a:bodyPr>
          <a:lstStyle/>
          <a:p>
            <a:r>
              <a:rPr lang="ru-RU" b="1" i="1" dirty="0"/>
              <a:t>от 10 А до 2500 </a:t>
            </a:r>
            <a:r>
              <a:rPr lang="ru-RU" b="1" i="1" dirty="0" smtClean="0"/>
              <a:t>А</a:t>
            </a:r>
            <a:endParaRPr lang="ru-RU" dirty="0"/>
          </a:p>
        </p:txBody>
      </p:sp>
    </p:spTree>
    <p:extLst>
      <p:ext uri="{BB962C8B-B14F-4D97-AF65-F5344CB8AC3E}">
        <p14:creationId xmlns:p14="http://schemas.microsoft.com/office/powerpoint/2010/main" val="29313691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endParaRPr lang="ru-RU" dirty="0"/>
          </a:p>
        </p:txBody>
      </p:sp>
      <p:sp>
        <p:nvSpPr>
          <p:cNvPr id="2" name="Заголовок 1"/>
          <p:cNvSpPr>
            <a:spLocks noGrp="1"/>
          </p:cNvSpPr>
          <p:nvPr>
            <p:ph type="title"/>
          </p:nvPr>
        </p:nvSpPr>
        <p:spPr/>
        <p:txBody>
          <a:bodyPr/>
          <a:lstStyle/>
          <a:p>
            <a:endParaRPr lang="ru-RU"/>
          </a:p>
        </p:txBody>
      </p:sp>
      <p:pic>
        <p:nvPicPr>
          <p:cNvPr id="4098" name="Picture 2" descr="C:\К уроку\СЛАЙД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5373216"/>
            <a:ext cx="8928992" cy="79208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p:cNvSpPr txBox="1"/>
          <p:nvPr/>
        </p:nvSpPr>
        <p:spPr>
          <a:xfrm>
            <a:off x="2843808" y="5517232"/>
            <a:ext cx="3168352" cy="369332"/>
          </a:xfrm>
          <a:prstGeom prst="rect">
            <a:avLst/>
          </a:prstGeom>
          <a:solidFill>
            <a:schemeClr val="bg1"/>
          </a:solidFill>
        </p:spPr>
        <p:txBody>
          <a:bodyPr wrap="square" rtlCol="0">
            <a:spAutoFit/>
          </a:bodyPr>
          <a:lstStyle/>
          <a:p>
            <a:pPr algn="ctr"/>
            <a:r>
              <a:rPr lang="ru-RU" b="1" i="1" dirty="0"/>
              <a:t>от 0,5 А до 125 А.</a:t>
            </a:r>
            <a:endParaRPr lang="ru-RU" dirty="0"/>
          </a:p>
        </p:txBody>
      </p:sp>
    </p:spTree>
    <p:extLst>
      <p:ext uri="{BB962C8B-B14F-4D97-AF65-F5344CB8AC3E}">
        <p14:creationId xmlns:p14="http://schemas.microsoft.com/office/powerpoint/2010/main" val="2088844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665</TotalTime>
  <Words>900</Words>
  <Application>Microsoft Office PowerPoint</Application>
  <PresentationFormat>Экран (4:3)</PresentationFormat>
  <Paragraphs>150</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Твердый переплет</vt:lpstr>
      <vt:lpstr>МДК.01.03  Электрическое и электромеханическое оборудование</vt:lpstr>
      <vt:lpstr>Презентация PowerPoint</vt:lpstr>
      <vt:lpstr>ТЕМА:  Автоматические выключатели (АВ) </vt:lpstr>
      <vt:lpstr> Основные вопросы </vt:lpstr>
      <vt:lpstr>Презентация PowerPoint</vt:lpstr>
      <vt:lpstr>Презентация PowerPoint</vt:lpstr>
      <vt:lpstr>Презентация PowerPoint</vt:lpstr>
      <vt:lpstr>Презентация PowerPoint</vt:lpstr>
      <vt:lpstr>Презентация PowerPoint</vt:lpstr>
      <vt:lpstr>Устройство автоматического выключателя</vt:lpstr>
      <vt:lpstr>КИНЕМАТИЧЕСКАЯ СХЕМА АВТОМАТИЧЕСКОГО ВЫКЛЮЧАТЕЛЯ В СОПОСТАВЛЕНИИ С ЕГО УСТРОЙСТВОМ</vt:lpstr>
      <vt:lpstr>ОСНОВНЫЕ ЭЛЕМЕНТЫ АВТОМАТИЧЕСКОГО ВЫКЛЮЧАТЕЛЯ</vt:lpstr>
      <vt:lpstr>ЭЛЕКТРОМАГНИТНЫЙ РАСЦЕПИТЕЛЬ</vt:lpstr>
      <vt:lpstr>БИМЕТАЛЛИЧЕСКИЙ (ТЕПЛОВОЙ ) РАСЦЕПИТЕЛЬ</vt:lpstr>
      <vt:lpstr>ДУГОГАСЯЩАЯ КАМЕРА</vt:lpstr>
      <vt:lpstr>Презентация PowerPoint</vt:lpstr>
      <vt:lpstr>РАЗНОВИДНОСТИ  АВ ПО ЧИСЛУ ПОЛЮСОВ ГЛАВНОЙ ЦЕПИ</vt:lpstr>
      <vt:lpstr>ИЗОБРАЖЕНИЯ  АВТОМАТИЧЕСКИХ  ВЫКЛЮЧАТЕЛЕЙ  НА  ПРИНЦИПИАЛЬНЫХ  ЭЛЕКТРИЧЕСКИХ  СХЕМАХ</vt:lpstr>
      <vt:lpstr>Презентация PowerPoint</vt:lpstr>
      <vt:lpstr>ХАРАКТЕРИСТИКИ И КРИТЕРИИ ВЫБОРА МОДУЛЬНОГО АВТОМАТИЧЕСКОГО ВЫКЛЮЧАТЕЛЯ</vt:lpstr>
      <vt:lpstr>Презентация PowerPoint</vt:lpstr>
      <vt:lpstr>Зависимость времени срабатывания автомата от силы тока, протекающего через автомат определяется время - токовой характеристикой автоматического выключателя</vt:lpstr>
      <vt:lpstr>Презентация PowerPoint</vt:lpstr>
      <vt:lpstr>Презентация PowerPoint</vt:lpstr>
      <vt:lpstr> ВРЕМЯ-ТОКОВАЯ ХАРАКТЕРИСТИКА АВ  типа: С</vt:lpstr>
      <vt:lpstr>ТИПЫ ВРЕМЯ-ТОКОВЫХ ХАРАКТЕРИСТИК</vt:lpstr>
      <vt:lpstr>После буквенного значения идет цифра, определяющая номинал автоматического выключателя. Номинальный ток определяет максимальное значение тока, который может постоянно проходить без срабатывания автоматического выключателя. Значение номинального тока указывается для определенной температуры окружающей среды + 30 градусов.</vt:lpstr>
      <vt:lpstr>Презентация PowerPoint</vt:lpstr>
      <vt:lpstr>НОМИНАЛЬНОЕ НАПРЯЖЕНИЕ Показатель номинального напряжения отображается в Вольтах (В/V), и может быть постоянным («-») или переменным («~») Значение номинального напряжения определяет, для каких сетей предусмотрено устройство. </vt:lpstr>
      <vt:lpstr>Презентация PowerPoint</vt:lpstr>
      <vt:lpstr>Презентация PowerPoint</vt:lpstr>
      <vt:lpstr>ПРЕДЕЛЬНАЯ ИЛИ МАКСИМАЛЬНАЯ  КОММУТАЦИОННАЯ СПОСОБНОСТЬ  (ПРЕДЕЛЬНЫЙ ТОК ОТКЛЮЧЕНИЯ)  (обозначения в маркировке) </vt:lpstr>
      <vt:lpstr>ХАРАКТЕРИСТИКА ТОКООГРАНИЧЕНИЯ показывает, с какой скоростью происходит гашение электрической  дуги при размыкании контактов во время короткого замыкания. </vt:lpstr>
      <vt:lpstr>КЛАСС ТОКООГРАНИЧЕНИЯ (обозначения в маркировке)</vt:lpstr>
      <vt:lpstr>Презентация PowerPoint</vt:lpstr>
      <vt:lpstr>Презентация PowerPoint</vt:lpstr>
      <vt:lpstr>Презентация PowerPoint</vt:lpstr>
      <vt:lpstr>РЕКОМЕНДАЦИИ ПО ВЫБОРУ АВТОМАТИЧЕСКИХ ВЫКЛЮЧАТЕЛЕЙ</vt:lpstr>
      <vt:lpstr>Подведение итогов занятия</vt:lpstr>
      <vt:lpstr>КОНТРОЛЬНЫЕ ВОПРОСЫ  по теме «Автоматические выключатели»</vt:lpstr>
      <vt:lpstr>ТЕСТ</vt:lpstr>
      <vt:lpstr>Правильные варианты ответов</vt:lpstr>
      <vt:lpstr>  ДОМАШНЕЕ ЗАДАНИЕ:  1 уровень (оценка «3»)  Составить конспект «Основные элементы АВ» 2 уровень (оценка «4»)  Подготовить презентацию на тему «Автоматические выключатели» 3 уровень (оценка «5»)  Составить тест из 10 вопросов и кроссворд по теме: «Автоматические выключатели»</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143</cp:revision>
  <dcterms:created xsi:type="dcterms:W3CDTF">2017-03-24T01:31:45Z</dcterms:created>
  <dcterms:modified xsi:type="dcterms:W3CDTF">2018-03-12T15:43:46Z</dcterms:modified>
</cp:coreProperties>
</file>