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72" r:id="rId6"/>
    <p:sldId id="259" r:id="rId7"/>
    <p:sldId id="260" r:id="rId8"/>
    <p:sldId id="265" r:id="rId9"/>
    <p:sldId id="262" r:id="rId10"/>
    <p:sldId id="263" r:id="rId11"/>
    <p:sldId id="264" r:id="rId12"/>
    <p:sldId id="273" r:id="rId13"/>
    <p:sldId id="266" r:id="rId14"/>
    <p:sldId id="277" r:id="rId15"/>
    <p:sldId id="279" r:id="rId16"/>
    <p:sldId id="280" r:id="rId17"/>
    <p:sldId id="269" r:id="rId18"/>
    <p:sldId id="267" r:id="rId19"/>
    <p:sldId id="268" r:id="rId20"/>
    <p:sldId id="270" r:id="rId21"/>
    <p:sldId id="271" r:id="rId22"/>
    <p:sldId id="276" r:id="rId23"/>
    <p:sldId id="278" r:id="rId24"/>
    <p:sldId id="275" r:id="rId25"/>
    <p:sldId id="274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42" autoAdjust="0"/>
    <p:restoredTop sz="94660"/>
  </p:normalViewPr>
  <p:slideViewPr>
    <p:cSldViewPr>
      <p:cViewPr varScale="1">
        <p:scale>
          <a:sx n="69" d="100"/>
          <a:sy n="69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33263E5-5F0D-41A8-9678-5DBD1C79CF62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D7C28AB-E8E8-439F-8EAE-60FAC3BCB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63E5-5F0D-41A8-9678-5DBD1C79CF62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C28AB-E8E8-439F-8EAE-60FAC3BCB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63E5-5F0D-41A8-9678-5DBD1C79CF62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C28AB-E8E8-439F-8EAE-60FAC3BCB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33263E5-5F0D-41A8-9678-5DBD1C79CF62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C28AB-E8E8-439F-8EAE-60FAC3BCB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33263E5-5F0D-41A8-9678-5DBD1C79CF62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D7C28AB-E8E8-439F-8EAE-60FAC3BCBED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3263E5-5F0D-41A8-9678-5DBD1C79CF62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7C28AB-E8E8-439F-8EAE-60FAC3BCB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33263E5-5F0D-41A8-9678-5DBD1C79CF62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D7C28AB-E8E8-439F-8EAE-60FAC3BCB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63E5-5F0D-41A8-9678-5DBD1C79CF62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C28AB-E8E8-439F-8EAE-60FAC3BCB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3263E5-5F0D-41A8-9678-5DBD1C79CF62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7C28AB-E8E8-439F-8EAE-60FAC3BCB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33263E5-5F0D-41A8-9678-5DBD1C79CF62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D7C28AB-E8E8-439F-8EAE-60FAC3BCB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33263E5-5F0D-41A8-9678-5DBD1C79CF62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D7C28AB-E8E8-439F-8EAE-60FAC3BCB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33263E5-5F0D-41A8-9678-5DBD1C79CF62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D7C28AB-E8E8-439F-8EAE-60FAC3BCB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ru.wikipedia.org/wiki/%D0%A4%D0%B0%D0%B9%D0%BB:UN_System_russian.sv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ru-RU" sz="3200" dirty="0" smtClean="0"/>
              <a:t>Геополитический статус РБ. Система </a:t>
            </a:r>
            <a:r>
              <a:rPr lang="ru-RU" sz="3200" dirty="0"/>
              <a:t>м</a:t>
            </a:r>
            <a:r>
              <a:rPr lang="ru-RU" sz="3200" dirty="0" smtClean="0"/>
              <a:t>еждународных отношений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герб Р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428868"/>
            <a:ext cx="4857784" cy="42453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Международное право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Международное право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система договорных, юридически закрепленных норм и принципов, которые регулируют отношения между государствами и другими участниками международных отношений.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Право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930252"/>
            <a:ext cx="4038600" cy="211033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Международные организации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Международные организации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объединения межгосударственного или негосударственного характера, созданные на основе соглашений для достижения определенных целей. 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his.1september.ru/2005/12/38-1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214554"/>
            <a:ext cx="762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his.1september.ru/2005/12/38-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876"/>
            <a:ext cx="762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ВПС.gif"/>
          <p:cNvPicPr/>
          <p:nvPr/>
        </p:nvPicPr>
        <p:blipFill>
          <a:blip r:embed="rId4"/>
          <a:stretch>
            <a:fillRect/>
          </a:stretch>
        </p:blipFill>
        <p:spPr>
          <a:xfrm>
            <a:off x="2000232" y="3500438"/>
            <a:ext cx="704850" cy="614104"/>
          </a:xfrm>
          <a:prstGeom prst="rect">
            <a:avLst/>
          </a:prstGeom>
        </p:spPr>
      </p:pic>
      <p:pic>
        <p:nvPicPr>
          <p:cNvPr id="9" name="Рисунок 8" descr="http://his.1september.ru/2005/12/38-3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3214686"/>
            <a:ext cx="7620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his.1september.ru/2005/12/38-7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52" y="4857760"/>
            <a:ext cx="762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his.1september.ru/2005/12/39-1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50" y="4786322"/>
            <a:ext cx="762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his.1september.ru/2005/12/39-2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14612" y="2214554"/>
            <a:ext cx="64294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Международные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Межправительственные международные организации - </a:t>
            </a:r>
            <a:r>
              <a:rPr lang="ru-RU" dirty="0" smtClean="0"/>
              <a:t>объединения государств или государственных институций, созданные на основе международного договора между государствами или их уполномоченными институциями.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Неправительственные международные организации - </a:t>
            </a:r>
            <a:r>
              <a:rPr lang="ru-RU" dirty="0" smtClean="0"/>
              <a:t>объединения, членами которых являются субъекты из разных стран и зарегистрированные в государстве, </a:t>
            </a:r>
            <a:r>
              <a:rPr lang="ru-RU" dirty="0" smtClean="0"/>
              <a:t>законодательство которого позволяет иностранным физическим </a:t>
            </a:r>
            <a:r>
              <a:rPr lang="ru-RU" dirty="0" smtClean="0"/>
              <a:t>(юр. </a:t>
            </a:r>
            <a:r>
              <a:rPr lang="ru-RU" dirty="0" smtClean="0"/>
              <a:t>л</a:t>
            </a:r>
            <a:r>
              <a:rPr lang="ru-RU" dirty="0" smtClean="0"/>
              <a:t>ицам) </a:t>
            </a:r>
            <a:r>
              <a:rPr lang="ru-RU" dirty="0" smtClean="0"/>
              <a:t>создавать общественные организации и быть избранными в состав руководящего органа такой организации.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4294967295"/>
          </p:nvPr>
        </p:nvGraphicFramePr>
        <p:xfrm>
          <a:off x="500034" y="357167"/>
          <a:ext cx="8229600" cy="607587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357718"/>
                <a:gridCol w="3871882"/>
              </a:tblGrid>
              <a:tr h="955238"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Межправительственные международные организации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Неправительственные международные организации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5554"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Азиатско-Тихоокеанский форум экономического сотрудничества (АТЭС)</a:t>
                      </a:r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 </a:t>
                      </a:r>
                      <a:r>
                        <a:rPr lang="ru-RU" sz="1600" dirty="0"/>
                        <a:t>Ассоциация стран Юго-Восточной Азии (АСЕАН</a:t>
                      </a:r>
                      <a:r>
                        <a:rPr lang="ru-RU" sz="1600" dirty="0" smtClean="0"/>
                        <a:t>),</a:t>
                      </a:r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Европейский </a:t>
                      </a:r>
                      <a:r>
                        <a:rPr lang="ru-RU" sz="1600" dirty="0"/>
                        <a:t>Союз (ЕС</a:t>
                      </a:r>
                      <a:r>
                        <a:rPr lang="ru-RU" sz="1600" dirty="0" smtClean="0"/>
                        <a:t>)</a:t>
                      </a:r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Лига </a:t>
                      </a:r>
                      <a:r>
                        <a:rPr lang="ru-RU" sz="1600" dirty="0"/>
                        <a:t>Арабских Государств (ЛАГ), Организация Африканского Единства  (ОАЕ</a:t>
                      </a:r>
                      <a:r>
                        <a:rPr lang="ru-RU" sz="1600" dirty="0" smtClean="0"/>
                        <a:t>)</a:t>
                      </a:r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 </a:t>
                      </a:r>
                      <a:r>
                        <a:rPr lang="ru-RU" sz="1600" dirty="0"/>
                        <a:t>Организация стран-экспортеров нефти (ОПЕК), </a:t>
                      </a:r>
                      <a:endParaRPr lang="ru-RU" sz="1600" dirty="0" smtClean="0"/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Организация </a:t>
                      </a:r>
                      <a:r>
                        <a:rPr lang="ru-RU" sz="1600" dirty="0"/>
                        <a:t>Североатлантического договора (</a:t>
                      </a:r>
                      <a:r>
                        <a:rPr lang="ru-RU" sz="1600" dirty="0" smtClean="0"/>
                        <a:t>НАТО)</a:t>
                      </a:r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СНГ</a:t>
                      </a:r>
                      <a:endParaRPr lang="ru-RU" sz="1600" dirty="0"/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 </a:t>
                      </a:r>
                      <a:r>
                        <a:rPr lang="ru-RU" sz="1600" dirty="0"/>
                        <a:t>Совет Европы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Гринпис</a:t>
                      </a:r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Международная амнистия </a:t>
                      </a:r>
                      <a:r>
                        <a:rPr lang="ru-RU" sz="1800" dirty="0"/>
                        <a:t>Международный комитет Красного Креста (МККК</a:t>
                      </a:r>
                      <a:r>
                        <a:rPr lang="ru-RU" sz="1800" dirty="0" smtClean="0"/>
                        <a:t>)</a:t>
                      </a:r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  </a:t>
                      </a:r>
                      <a:r>
                        <a:rPr lang="ru-RU" sz="1800" dirty="0"/>
                        <a:t>Международная организация криминальной полиции (</a:t>
                      </a:r>
                      <a:r>
                        <a:rPr lang="ru-RU" sz="1800" dirty="0" smtClean="0"/>
                        <a:t>Интерпол)</a:t>
                      </a:r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Международный </a:t>
                      </a:r>
                      <a:r>
                        <a:rPr lang="ru-RU" sz="1800" dirty="0"/>
                        <a:t>олимпийский комитет (</a:t>
                      </a:r>
                      <a:r>
                        <a:rPr lang="ru-RU" sz="1800" dirty="0" smtClean="0"/>
                        <a:t>МОК)</a:t>
                      </a:r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Всемирный </a:t>
                      </a:r>
                      <a:r>
                        <a:rPr lang="ru-RU" sz="1800" dirty="0"/>
                        <a:t>совет </a:t>
                      </a:r>
                      <a:r>
                        <a:rPr lang="ru-RU" sz="1800" dirty="0" smtClean="0"/>
                        <a:t>церквей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Межгосударственные объединения, в которые входит РБ: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6"/>
            <a:r>
              <a:rPr lang="ru-RU" sz="2300" b="1" dirty="0" smtClean="0">
                <a:solidFill>
                  <a:srgbClr val="C00000"/>
                </a:solidFill>
              </a:rPr>
              <a:t>1. СНГ</a:t>
            </a:r>
            <a:r>
              <a:rPr lang="ru-RU" sz="2300" b="1" dirty="0" smtClean="0">
                <a:solidFill>
                  <a:srgbClr val="C00000"/>
                </a:solidFill>
              </a:rPr>
              <a:t>.    </a:t>
            </a:r>
            <a:endParaRPr lang="ru-RU" sz="2300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8 декабря 1991 г.  подписано Беловежское соглашение о создании СНГ.</a:t>
            </a:r>
            <a:endParaRPr lang="ru-RU" sz="2000" dirty="0" smtClean="0"/>
          </a:p>
          <a:p>
            <a:r>
              <a:rPr lang="ru-RU" sz="3200" dirty="0" smtClean="0"/>
              <a:t> 21 декабря 1991 г. в </a:t>
            </a:r>
            <a:r>
              <a:rPr lang="ru-RU" sz="3200" dirty="0" err="1" smtClean="0"/>
              <a:t>Алматы</a:t>
            </a:r>
            <a:r>
              <a:rPr lang="ru-RU" sz="3200" dirty="0" smtClean="0"/>
              <a:t> главы 11 суверенных государств подписали протокол к этому соглашению, где подчеркнуто, сто оно создано на  равноправных началах.</a:t>
            </a:r>
            <a:endParaRPr lang="ru-RU" sz="2000" dirty="0" smtClean="0"/>
          </a:p>
          <a:p>
            <a:r>
              <a:rPr lang="ru-RU" sz="3200" dirty="0" smtClean="0"/>
              <a:t>Место пребывания Исполнительного комитета СНГ - Минск, Межпарламентской Ассамблеи - Санкт-Петербург.</a:t>
            </a:r>
            <a:endParaRPr lang="ru-RU" sz="2000" dirty="0" smtClean="0"/>
          </a:p>
          <a:p>
            <a:pPr lvl="6"/>
            <a:r>
              <a:rPr lang="ru-RU" sz="2300" b="1" dirty="0" smtClean="0">
                <a:solidFill>
                  <a:srgbClr val="C00000"/>
                </a:solidFill>
              </a:rPr>
              <a:t>2.  </a:t>
            </a:r>
            <a:r>
              <a:rPr lang="ru-RU" sz="2300" b="1" dirty="0" smtClean="0">
                <a:solidFill>
                  <a:srgbClr val="C00000"/>
                </a:solidFill>
              </a:rPr>
              <a:t>Союзное государство Беларуси и России.</a:t>
            </a:r>
            <a:endParaRPr lang="ru-RU" sz="2300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1999 г. - подписан Договор о создании Союзного государства Беларуси и России.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Межгосударственные объединения, в которые входит РБ: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6"/>
            <a:r>
              <a:rPr lang="ru-RU" sz="2100" b="1" dirty="0" smtClean="0">
                <a:solidFill>
                  <a:srgbClr val="C00000"/>
                </a:solidFill>
              </a:rPr>
              <a:t>3. Евразийское </a:t>
            </a:r>
            <a:r>
              <a:rPr lang="ru-RU" sz="2100" b="1" dirty="0" smtClean="0">
                <a:solidFill>
                  <a:srgbClr val="C00000"/>
                </a:solidFill>
              </a:rPr>
              <a:t>экономическое сообщество (</a:t>
            </a:r>
            <a:r>
              <a:rPr lang="ru-RU" sz="2100" b="1" dirty="0" err="1" smtClean="0">
                <a:solidFill>
                  <a:srgbClr val="C00000"/>
                </a:solidFill>
              </a:rPr>
              <a:t>ЕврАзЭС</a:t>
            </a:r>
            <a:r>
              <a:rPr lang="ru-RU" sz="2100" b="1" dirty="0" smtClean="0">
                <a:solidFill>
                  <a:srgbClr val="C00000"/>
                </a:solidFill>
              </a:rPr>
              <a:t>)</a:t>
            </a:r>
            <a:endParaRPr lang="ru-RU" sz="2100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 Было образовано в 2000 г. РБ входит в его состав наряду с Россией, Казахстаном, Кыргызстаном и Таджикистаном.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lvl="6"/>
            <a:r>
              <a:rPr lang="ru-RU" sz="1900" b="1" dirty="0" smtClean="0">
                <a:solidFill>
                  <a:srgbClr val="C00000"/>
                </a:solidFill>
              </a:rPr>
              <a:t>4. Организация </a:t>
            </a:r>
            <a:r>
              <a:rPr lang="ru-RU" sz="1900" b="1" dirty="0" smtClean="0">
                <a:solidFill>
                  <a:srgbClr val="C00000"/>
                </a:solidFill>
              </a:rPr>
              <a:t>договора о коллективной безопасности (ОДКБ).</a:t>
            </a:r>
            <a:endParaRPr lang="ru-RU" sz="1900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  Была создана в 2003 г. на постсоветском пространстве для обеспечения безопасности. В нее входят 6 государств, в  т.ч. и РБ.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Межгосударственные объединения, в которые входит РБ: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6"/>
            <a:r>
              <a:rPr lang="ru-RU" sz="1900" b="1" dirty="0" smtClean="0">
                <a:solidFill>
                  <a:srgbClr val="C00000"/>
                </a:solidFill>
              </a:rPr>
              <a:t>5. НАТО</a:t>
            </a:r>
            <a:r>
              <a:rPr lang="ru-RU" sz="1900" b="1" dirty="0" smtClean="0">
                <a:solidFill>
                  <a:srgbClr val="C00000"/>
                </a:solidFill>
              </a:rPr>
              <a:t>.</a:t>
            </a:r>
            <a:endParaRPr lang="ru-RU" sz="1900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РБ взаимодействует с НАТО в рамках Совета Евроатлантического партнерства и программы «Партнерство ради мира».</a:t>
            </a:r>
            <a:endParaRPr lang="ru-RU" sz="2000" dirty="0" smtClean="0"/>
          </a:p>
          <a:p>
            <a:pPr lvl="6"/>
            <a:r>
              <a:rPr lang="ru-RU" sz="1900" b="1" dirty="0" smtClean="0">
                <a:solidFill>
                  <a:srgbClr val="C00000"/>
                </a:solidFill>
              </a:rPr>
              <a:t>6. Организация </a:t>
            </a:r>
            <a:r>
              <a:rPr lang="ru-RU" sz="1900" b="1" dirty="0" smtClean="0">
                <a:solidFill>
                  <a:srgbClr val="C00000"/>
                </a:solidFill>
              </a:rPr>
              <a:t>по безопасности и сотрудничеству в Европе (ОБСЕ)</a:t>
            </a:r>
            <a:endParaRPr lang="ru-RU" sz="1900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РБ </a:t>
            </a:r>
            <a:r>
              <a:rPr lang="ru-RU" sz="3200" dirty="0" smtClean="0"/>
              <a:t>вступила </a:t>
            </a:r>
            <a:r>
              <a:rPr lang="ru-RU" sz="3200" dirty="0" smtClean="0"/>
              <a:t>в нее в 1992 г. и  осуществляет с ней активное сотрудничество.  При вступлении РБ присоединилась к Хельсинкскому заключительному акту (1975 г.).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Система международных отношений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6685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257412"/>
                <a:gridCol w="4357718"/>
                <a:gridCol w="16144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появления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Хар-ка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Вестфальская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После окончания Тридцатилетней войны 1618-1648 гг.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/>
                        <a:t>Венская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После наполеоновских войн. Была закреплена Венским Конгрессом 1814-1815 гг.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Версальско-Вашингтонская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/>
                        <a:t>Существовала между двумя мировыми войнами.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Ялтинско-Потсдамская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Создана после ВМВ, закреплена договорами Ялтинской и Потсдамской конференций.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Новый этап международных отношений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1991 г. - подписание Беловежского соглашения. Радикальные изменения в странах Вост. Европы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ООН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Играет ведущую роль в системе международных отношений.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Является глобальной организацией, насчитывает 192 государства-члена.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Официально существует с 24 октября 1945 г.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цели: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Поддержание межгосударственного мира и безопасности.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Развитие дружеских отношений между нациями.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Осуществление сотрудничества в разрешении международных проблем.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Согласование действий наций в достижении общих целей.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his.1september.ru/2005/12/38-1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500306"/>
            <a:ext cx="3143272" cy="3071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Структура ООН</a:t>
            </a:r>
            <a:endParaRPr lang="ru-RU" dirty="0"/>
          </a:p>
        </p:txBody>
      </p:sp>
      <p:pic>
        <p:nvPicPr>
          <p:cNvPr id="7" name="Содержимое 6" descr="UN System russian.sv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882775"/>
            <a:ext cx="7643865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Геополитика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Геополитика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теория, утверждающая зависимость политики государства от географических факторов (климат, природные ресурсы, территория, население и т.д.) или учение о географической обусловленности политических явлений.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Термин ввел шведский историк и политолог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Р.Челлен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рассматривающий государство как  географический организм.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беларусь, карт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34686"/>
            <a:ext cx="4038600" cy="3501466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ООН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ООН:</a:t>
            </a:r>
            <a:endParaRPr lang="ru-RU" dirty="0" smtClean="0"/>
          </a:p>
          <a:p>
            <a:pPr lvl="0"/>
            <a:r>
              <a:rPr lang="ru-RU" dirty="0" smtClean="0"/>
              <a:t> Играет ведущую роль в системе международных отношений.</a:t>
            </a:r>
          </a:p>
          <a:p>
            <a:pPr lvl="0"/>
            <a:r>
              <a:rPr lang="ru-RU" dirty="0" smtClean="0"/>
              <a:t> Является глобальной организацией, насчитывает 192 государства-члена.</a:t>
            </a:r>
          </a:p>
          <a:p>
            <a:pPr lvl="0"/>
            <a:r>
              <a:rPr lang="ru-RU" dirty="0" smtClean="0"/>
              <a:t>Официально существует с 24 октября 1945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Основные цели ООН: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2"/>
            <a:r>
              <a:rPr lang="ru-RU" dirty="0" smtClean="0"/>
              <a:t>Поддержание </a:t>
            </a:r>
            <a:r>
              <a:rPr lang="ru-RU" dirty="0" smtClean="0"/>
              <a:t>межгосударственного мира и безопасности.</a:t>
            </a:r>
            <a:endParaRPr lang="ru-RU" sz="1600" dirty="0" smtClean="0"/>
          </a:p>
          <a:p>
            <a:pPr lvl="2"/>
            <a:r>
              <a:rPr lang="ru-RU" dirty="0" smtClean="0"/>
              <a:t> Развитие дружеских отношений между нациями.</a:t>
            </a:r>
            <a:endParaRPr lang="ru-RU" sz="1600" dirty="0" smtClean="0"/>
          </a:p>
          <a:p>
            <a:pPr lvl="2"/>
            <a:r>
              <a:rPr lang="ru-RU" dirty="0" smtClean="0"/>
              <a:t>Осуществление сотрудничества в разрешении международных проблем.</a:t>
            </a:r>
            <a:endParaRPr lang="ru-RU" sz="1600" dirty="0" smtClean="0"/>
          </a:p>
          <a:p>
            <a:pPr lvl="2"/>
            <a:r>
              <a:rPr lang="ru-RU" dirty="0" smtClean="0"/>
              <a:t> Согласование действий наций в достижении общих целей.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Деятельность РБ в ООН: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Является одним из соучредителей ООН.</a:t>
            </a:r>
          </a:p>
          <a:p>
            <a:pPr lvl="0"/>
            <a:r>
              <a:rPr lang="ru-RU" dirty="0" smtClean="0"/>
              <a:t> Является членом специализированных учреждений ООН, в том числе ЮНЕСКО, МОТ, ВОЗ, ЮНИДО (ООН по промышленному развитию), МАГАТЭ и др.</a:t>
            </a:r>
          </a:p>
          <a:p>
            <a:pPr lvl="0"/>
            <a:r>
              <a:rPr lang="ru-RU" dirty="0" smtClean="0"/>
              <a:t>С 1993 г. в Минске действует Отделение ООН - Программа развития ООН (ПРООН). Она  осуществляет проекты технической помощи РБ и оказывает консультативное содействие в области рыночных преобразований.</a:t>
            </a:r>
          </a:p>
          <a:p>
            <a:pPr lvl="0"/>
            <a:r>
              <a:rPr lang="ru-RU" dirty="0" smtClean="0"/>
              <a:t> В Минске открыто отделение ЮНИСЕФ для осуществления программы по защите материнства и детства.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РБ с системе международных отношений: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Поддерживает дипломатические отношений со 166 странами мира.</a:t>
            </a:r>
          </a:p>
          <a:p>
            <a:pPr lvl="0"/>
            <a:r>
              <a:rPr lang="ru-RU" dirty="0" smtClean="0"/>
              <a:t>Заключила более 3000 международных договоров.</a:t>
            </a:r>
          </a:p>
          <a:p>
            <a:pPr lvl="0"/>
            <a:r>
              <a:rPr lang="ru-RU" dirty="0" smtClean="0"/>
              <a:t> Имеет 60 дипломатических представительств в разных странах.</a:t>
            </a:r>
          </a:p>
          <a:p>
            <a:pPr lvl="0"/>
            <a:r>
              <a:rPr lang="ru-RU" dirty="0" smtClean="0"/>
              <a:t> Активно сотрудничает с ООН.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Средства, используемые в международном сотрудничестве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4"/>
          <a:ext cx="8229600" cy="454662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828784"/>
                <a:gridCol w="6400816"/>
              </a:tblGrid>
              <a:tr h="409252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</a:tr>
              <a:tr h="2522786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Политические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Дипломатия - официальная деятельность государств при помощи специальных институтов, мероприятий, методов, допустимых с позиций международного права.</a:t>
                      </a:r>
                    </a:p>
                    <a:p>
                      <a:r>
                        <a:rPr kumimoji="0" lang="ru-RU" sz="1800" kern="1200" dirty="0" smtClean="0"/>
                        <a:t> Осуществляется в виде переговоров, конференций, совещаний, встреч, дипломатической переписки, участия в работе международных организаций, подготовки и заключения различных соглашений.</a:t>
                      </a:r>
                      <a:endParaRPr lang="ru-RU" dirty="0"/>
                    </a:p>
                  </a:txBody>
                  <a:tcPr/>
                </a:tc>
              </a:tr>
              <a:tr h="161458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Экономичес-кие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Использование экономического потенциала стран для достижения политических целей. Если государство сильно экономически, значит,  оно занимает прочное положение на международной арене.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Средства, используемые в международном сотрудничестве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000240"/>
          <a:ext cx="8229600" cy="435771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43098"/>
                <a:gridCol w="6186502"/>
              </a:tblGrid>
              <a:tr h="415021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</a:t>
                      </a:r>
                      <a:endParaRPr lang="ru-RU" dirty="0"/>
                    </a:p>
                  </a:txBody>
                  <a:tcPr/>
                </a:tc>
              </a:tr>
              <a:tr h="1660083">
                <a:tc>
                  <a:txBody>
                    <a:bodyPr/>
                    <a:lstStyle/>
                    <a:p>
                      <a:r>
                        <a:rPr lang="ru-RU" dirty="0" smtClean="0"/>
                        <a:t>Военные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К ним  относится военная мощь государства. Военные средства используются как прямо (война, интервенция, блокада),  так и косвенно (испытание новых видов оружия, учения, маневры, угроза применения силы).</a:t>
                      </a:r>
                      <a:endParaRPr lang="ru-RU" dirty="0"/>
                    </a:p>
                  </a:txBody>
                  <a:tcPr/>
                </a:tc>
              </a:tr>
              <a:tr h="228261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Пропагандис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тские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Это СМИ, пропаганды и агитации, которые используются для укрепления авторитета государства на международной арене, способствуют обеспечению доверия со стороны союзников и возможных партнеров</a:t>
                      </a:r>
                    </a:p>
                    <a:p>
                      <a:r>
                        <a:rPr kumimoji="0" lang="ru-RU" sz="1800" kern="1200" dirty="0" smtClean="0"/>
                        <a:t> При помощи СМИ формируется  определенный имидж  (образ) государства.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Спасибо за урок!</a:t>
            </a:r>
            <a:endParaRPr lang="ru-RU" dirty="0"/>
          </a:p>
        </p:txBody>
      </p:sp>
      <p:pic>
        <p:nvPicPr>
          <p:cNvPr id="4" name="Содержимое 3" descr="Колокольчики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000239"/>
            <a:ext cx="6215106" cy="464970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Наша справка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3"/>
          <a:ext cx="8229600" cy="479469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328850"/>
                <a:gridCol w="5900750"/>
              </a:tblGrid>
              <a:tr h="3752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</a:tr>
              <a:tr h="694046"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Протяженность территории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С севера на юг - 560 км, с запада на восток - 600 км.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0531"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 С кем граничит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 5 странами. На севере и востоке - с РФ, на юге - с Украиной, на западе - с Польшей, на северо-западе - с Литвой и Латвией. </a:t>
                      </a:r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Литва, Латвия и Польша входят в ЕС.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4335"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Общая протяженность  границ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2969 км.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727"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Направления внешней политики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/>
                        <a:t>Многовекторность</a:t>
                      </a:r>
                      <a:r>
                        <a:rPr lang="ru-RU" sz="1400" dirty="0"/>
                        <a:t> (разносторонность). Ограниченность ресурсов и сырья обусловливают умение налаживать многосторонние отношения с разными странами. Главный рынок сбыта белорусской продукции  и  поставщик энергоносителей - РФ.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Геополитический аспект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западу и северу от РБ находятся страны ЕС (Польша, Чехия, Словакия, Венгрия, страны Балтии).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 югу - страны Черноморского бассейна (Украина, Молдова, Румыния, Болгария, Турция).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  востоку - РФ.</a:t>
            </a:r>
          </a:p>
          <a:p>
            <a:endParaRPr lang="ru-RU" dirty="0"/>
          </a:p>
        </p:txBody>
      </p:sp>
      <p:pic>
        <p:nvPicPr>
          <p:cNvPr id="12" name="Содержимое 11" descr="Европа и Беларусь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 r="14544"/>
          <a:stretch>
            <a:fillRect/>
          </a:stretch>
        </p:blipFill>
        <p:spPr>
          <a:xfrm>
            <a:off x="3286116" y="3714752"/>
            <a:ext cx="5143536" cy="257176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Плюсы и минусы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8" cy="46934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400552"/>
                <a:gridCol w="3829056"/>
              </a:tblGrid>
              <a:tr h="5460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+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158166" marR="15816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-</a:t>
                      </a:r>
                    </a:p>
                    <a:p>
                      <a:endParaRPr lang="ru-RU" dirty="0"/>
                    </a:p>
                  </a:txBody>
                  <a:tcPr marL="158166" marR="158166"/>
                </a:tc>
              </a:tr>
              <a:tr h="3901000"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1. РБ находится на пересечении транспортных путей с севера на юг и с запада на восток. </a:t>
                      </a:r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2. РБ - транзитный коридор для энергоносителей и автомобильного транспорта.</a:t>
                      </a:r>
                    </a:p>
                    <a:p>
                      <a:endParaRPr lang="ru-RU" dirty="0"/>
                    </a:p>
                  </a:txBody>
                  <a:tcPr marL="158166" marR="158166"/>
                </a:tc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1.  Нелегальная миграция.</a:t>
                      </a:r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2. Загрязнение атмосферы.</a:t>
                      </a:r>
                    </a:p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 3. Отсутствие выхода к морю.</a:t>
                      </a:r>
                    </a:p>
                    <a:p>
                      <a:endParaRPr lang="ru-RU" dirty="0"/>
                    </a:p>
                  </a:txBody>
                  <a:tcPr marL="158166" marR="158166"/>
                </a:tc>
              </a:tr>
            </a:tbl>
          </a:graphicData>
        </a:graphic>
      </p:graphicFrame>
      <p:pic>
        <p:nvPicPr>
          <p:cNvPr id="7" name="Рисунок 6" descr="автобу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4857760"/>
            <a:ext cx="2069151" cy="1544966"/>
          </a:xfrm>
          <a:prstGeom prst="rect">
            <a:avLst/>
          </a:prstGeom>
        </p:spPr>
      </p:pic>
      <p:pic>
        <p:nvPicPr>
          <p:cNvPr id="8" name="Рисунок 7" descr="Экологи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000504"/>
            <a:ext cx="2071702" cy="23802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РБ на стыке цивилизаций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Находится на границе западной и восточной цивилизаций.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(+)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Формирует поликультурное общество, закладывает культуру национальной и языковой толерантности, уважения к другим народам.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(-)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поликультурном обществе существует опасность конфликтов, вызванных несхожестью культурных типов живущих в нем людей.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РБ 3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2283" y="2500306"/>
            <a:ext cx="4151126" cy="307183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Внешняя политика и ее принципы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Внешняя политика государства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общий курс государства за пределами его территории, направленный на реализацию национальных интересов.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Принципы внешней политики РБ: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Налаживание взаимовыгодного сотрудничества со всеми регионами мира.</a:t>
            </a:r>
          </a:p>
          <a:p>
            <a:pPr lvl="0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Многовекторность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развитие сотрудничества со всеми регионами мира.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Особая роль отводится России и странам СНГ, что объясняется причинами военно-стратегического и экономического характера.</a:t>
            </a:r>
          </a:p>
          <a:p>
            <a:endParaRPr lang="ru-RU" dirty="0"/>
          </a:p>
        </p:txBody>
      </p:sp>
      <p:pic>
        <p:nvPicPr>
          <p:cNvPr id="7" name="Рисунок 6" descr="Лукашенко и Медведе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494" y="1857364"/>
            <a:ext cx="3317687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Международные отношения</a:t>
            </a:r>
            <a:endParaRPr lang="ru-RU" dirty="0"/>
          </a:p>
        </p:txBody>
      </p:sp>
      <p:pic>
        <p:nvPicPr>
          <p:cNvPr id="5" name="Содержимое 4" descr="0003500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5691" y="2643182"/>
            <a:ext cx="3999178" cy="264320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Международные отношения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совокупность политических, экономических, идеологических, правовых, дипломатических, военных, культурных и иных связей между государствами, организациями,  народами и отдельными личностями.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Виды международных отношений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82773"/>
          <a:ext cx="8229600" cy="454662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614602"/>
                <a:gridCol w="5614998"/>
              </a:tblGrid>
              <a:tr h="4069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Сферы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</a:t>
                      </a:r>
                      <a:endParaRPr lang="ru-RU" dirty="0"/>
                    </a:p>
                  </a:txBody>
                  <a:tcPr/>
                </a:tc>
              </a:tr>
              <a:tr h="752660"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 сферам общественной жизни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 Политические, экономические, военно-стратегические, культурные, идеологические и т.д.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8989"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По участникам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Межгосударственные, межпартийные, взаимные отношения международных организаций, транснациональных корпораций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2660"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По расстановке сил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Однополюсный, мир, биполярный мир, многополярный  мир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5319"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По степени напряженности международных отношений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698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Мирное сосуществование, сотрудничество, неприсоединение, «холодная война», состояние стабильности  и нестабильности, доверия и вражды, сотрудничества и конфликта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128</TotalTime>
  <Words>1369</Words>
  <Application>Microsoft Office PowerPoint</Application>
  <PresentationFormat>Экран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Яркая</vt:lpstr>
      <vt:lpstr>Геополитический статус РБ. Система международных отношений</vt:lpstr>
      <vt:lpstr>Геополитика</vt:lpstr>
      <vt:lpstr>Наша справка</vt:lpstr>
      <vt:lpstr>Геополитический аспект</vt:lpstr>
      <vt:lpstr>Плюсы и минусы</vt:lpstr>
      <vt:lpstr>РБ на стыке цивилизаций</vt:lpstr>
      <vt:lpstr>Внешняя политика и ее принципы</vt:lpstr>
      <vt:lpstr>Международные отношения</vt:lpstr>
      <vt:lpstr>Виды международных отношений</vt:lpstr>
      <vt:lpstr>Международное право</vt:lpstr>
      <vt:lpstr>Международные организации</vt:lpstr>
      <vt:lpstr>Международные организации</vt:lpstr>
      <vt:lpstr>Слайд 13</vt:lpstr>
      <vt:lpstr>Межгосударственные объединения, в которые входит РБ:</vt:lpstr>
      <vt:lpstr>Межгосударственные объединения, в которые входит РБ:</vt:lpstr>
      <vt:lpstr>Межгосударственные объединения, в которые входит РБ:</vt:lpstr>
      <vt:lpstr>Система международных отношений</vt:lpstr>
      <vt:lpstr>ООН</vt:lpstr>
      <vt:lpstr>Структура ООН</vt:lpstr>
      <vt:lpstr>ООН</vt:lpstr>
      <vt:lpstr>Основные цели ООН:</vt:lpstr>
      <vt:lpstr>Деятельность РБ в ООН:</vt:lpstr>
      <vt:lpstr>РБ с системе международных отношений:</vt:lpstr>
      <vt:lpstr>Средства, используемые в международном сотрудничестве</vt:lpstr>
      <vt:lpstr>Средства, используемые в международном сотрудничестве</vt:lpstr>
      <vt:lpstr>Спасибо за урок!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Геополитический статус РБ. Система международных отношений</dc:title>
  <dc:creator>Артём</dc:creator>
  <cp:lastModifiedBy>Артём</cp:lastModifiedBy>
  <cp:revision>26</cp:revision>
  <dcterms:created xsi:type="dcterms:W3CDTF">2011-08-16T04:30:19Z</dcterms:created>
  <dcterms:modified xsi:type="dcterms:W3CDTF">2013-02-13T19:30:56Z</dcterms:modified>
</cp:coreProperties>
</file>