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34" r:id="rId21"/>
    <p:sldId id="342" r:id="rId22"/>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3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вт 21.12.21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вт 21.12.21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8</a:t>
            </a:fld>
            <a:endParaRPr lang="ru-RU"/>
          </a:p>
        </p:txBody>
      </p:sp>
    </p:spTree>
    <p:extLst>
      <p:ext uri="{BB962C8B-B14F-4D97-AF65-F5344CB8AC3E}">
        <p14:creationId xmlns:p14="http://schemas.microsoft.com/office/powerpoint/2010/main" val="235669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вт 21.12.21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вт 21.12.21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вт 21.12.21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вт 21.12.21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21.12.21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21.12.21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вт 21.12.21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stemsauto.ru/electric/automotive-battery.html"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2213594" y="3099447"/>
            <a:ext cx="8304807" cy="1952538"/>
            <a:chOff x="1789330" y="1842196"/>
            <a:chExt cx="6228605" cy="993336"/>
          </a:xfrm>
        </p:grpSpPr>
        <p:sp>
          <p:nvSpPr>
            <p:cNvPr id="14" name="Прямоугольник 13"/>
            <p:cNvSpPr/>
            <p:nvPr/>
          </p:nvSpPr>
          <p:spPr>
            <a:xfrm>
              <a:off x="1832413" y="2099613"/>
              <a:ext cx="6032132"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«Элементы системы </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охлаждения двигателя</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19</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55440" y="980728"/>
            <a:ext cx="432048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предпускового подогревателя">
            <a:extLst>
              <a:ext uri="{FF2B5EF4-FFF2-40B4-BE49-F238E27FC236}">
                <a16:creationId xmlns:a16="http://schemas.microsoft.com/office/drawing/2014/main" id="{145292D0-E99F-46D6-A6CE-F4334A2CCB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916832"/>
            <a:ext cx="4933554" cy="377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20673134-C882-4459-B825-16FAE2DD6CE6}"/>
              </a:ext>
            </a:extLst>
          </p:cNvPr>
          <p:cNvSpPr/>
          <p:nvPr/>
        </p:nvSpPr>
        <p:spPr>
          <a:xfrm>
            <a:off x="407378" y="24572"/>
            <a:ext cx="6480710" cy="6558719"/>
          </a:xfrm>
          <a:prstGeom prst="rect">
            <a:avLst/>
          </a:prstGeom>
        </p:spPr>
        <p:txBody>
          <a:bodyPr wrap="square">
            <a:spAutoFit/>
          </a:bodyPr>
          <a:lstStyle/>
          <a:p>
            <a:pPr indent="450215" algn="ctr">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Рисунок 2 - Схема предпускового подогревателя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воздушный патрубок;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свеча накаливания;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электронный блок управления;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вентилятор;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электродвигатель вентилятора;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топливопровод;</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выходной жидкостной патрубок;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датчик температуры охлаждающей жидкости на выходе;</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датчик температуры охлаждающей жидкости на входе;</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входной жидкостной патрубок;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теплообменник;</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камера сгорания;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сопло;</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индикатор пламени;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cs typeface="Times New Roman" panose="02020603050405020304" pitchFamily="18" charset="0"/>
              </a:rPr>
              <a:t>15. выхлопной патрубок</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3" y="116632"/>
            <a:ext cx="7536291"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Нагревательный модуль включает топливный насос, сопло, свечу накаливания, камеру сгорания, теплообменник, вентилятор. Насос обеспечивает подачу топлива в подогреватель, где оно распрыскивается, смешивается с воздухом и воспламеняется от свечи накаливания. Тепловая энергия сгорающей смеси через теплообменник нагревает охлаждающую жидкость. Продукты сгорания отводятся в выпускную систему с помощью вентилятора.</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12661A42-CA84-4D55-97CE-AADBE5A0E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1891718"/>
            <a:ext cx="3761176" cy="3522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107925"/>
            <a:ext cx="58326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F19CA719-CF87-4676-9C44-83C6C01BA6D5}"/>
              </a:ext>
            </a:extLst>
          </p:cNvPr>
          <p:cNvSpPr/>
          <p:nvPr/>
        </p:nvSpPr>
        <p:spPr>
          <a:xfrm>
            <a:off x="479376" y="188640"/>
            <a:ext cx="7351079" cy="6001643"/>
          </a:xfrm>
          <a:prstGeom prst="rect">
            <a:avLst/>
          </a:prstGeom>
        </p:spPr>
        <p:txBody>
          <a:bodyPr wrap="square">
            <a:spAutoFit/>
          </a:bodyPr>
          <a:lstStyle/>
          <a:p>
            <a:pPr algn="just"/>
            <a:r>
              <a:rPr lang="ru-RU" sz="3200" dirty="0">
                <a:latin typeface="Times New Roman" panose="02020603050405020304" pitchFamily="18" charset="0"/>
                <a:ea typeface="Calibri" panose="020F0502020204030204" pitchFamily="34" charset="0"/>
              </a:rPr>
              <a:t>	Охлаждающая жидкость циркулирует по малому кругу системы охлаждения естественным путем (снизу вверх) или принудительно (водяной насос). После того, как охлаждающая жидкость достигнет заданной температуры, реле включает вентилятор системы отопления и кондиционирования и происходит обогрев салона автомобиля. При достижении максимальной температуры подогреватель выключается.</a:t>
            </a:r>
            <a:endParaRPr lang="ru-RU" sz="3200" dirty="0"/>
          </a:p>
        </p:txBody>
      </p:sp>
      <p:pic>
        <p:nvPicPr>
          <p:cNvPr id="13" name="Рисунок 12" descr="Схема предпускового подогревателя">
            <a:extLst>
              <a:ext uri="{FF2B5EF4-FFF2-40B4-BE49-F238E27FC236}">
                <a16:creationId xmlns:a16="http://schemas.microsoft.com/office/drawing/2014/main" id="{B59490C1-BCC5-4C7B-AF7E-F35821FE25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12224" y="2060848"/>
            <a:ext cx="3799205" cy="2906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91344" y="305068"/>
            <a:ext cx="8114366" cy="6063198"/>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 разных конструкциях топливных подогревателей управление его работой может осуществляться непосредственно с помощью кнопки включения, таймера включения, пульта дистанционного управления, GSM-модуля, обеспечивающего запуск подогревателя по мобильному телефону.</a:t>
            </a:r>
          </a:p>
          <a:p>
            <a:pPr algn="just"/>
            <a:r>
              <a:rPr lang="ru-RU" sz="3200" dirty="0">
                <a:latin typeface="Times New Roman" panose="02020603050405020304" pitchFamily="18" charset="0"/>
                <a:cs typeface="Times New Roman" panose="02020603050405020304" pitchFamily="18" charset="0"/>
              </a:rPr>
              <a:t>	Ведущими производителями топливных подогревателей являются </a:t>
            </a:r>
            <a:r>
              <a:rPr lang="ru-RU" sz="3200" dirty="0" err="1">
                <a:latin typeface="Times New Roman" panose="02020603050405020304" pitchFamily="18" charset="0"/>
                <a:cs typeface="Times New Roman" panose="02020603050405020304" pitchFamily="18" charset="0"/>
              </a:rPr>
              <a:t>Webasto</a:t>
            </a:r>
            <a:r>
              <a:rPr lang="ru-RU" sz="3200" dirty="0">
                <a:latin typeface="Times New Roman" panose="02020603050405020304" pitchFamily="18" charset="0"/>
                <a:cs typeface="Times New Roman" panose="02020603050405020304" pitchFamily="18" charset="0"/>
              </a:rPr>
              <a:t> (модель </a:t>
            </a:r>
            <a:r>
              <a:rPr lang="ru-RU" sz="3200" dirty="0" err="1">
                <a:latin typeface="Times New Roman" panose="02020603050405020304" pitchFamily="18" charset="0"/>
                <a:cs typeface="Times New Roman" panose="02020603050405020304" pitchFamily="18" charset="0"/>
              </a:rPr>
              <a:t>TermoTop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Eberspacher</a:t>
            </a:r>
            <a:r>
              <a:rPr lang="ru-RU" sz="3200" dirty="0">
                <a:latin typeface="Times New Roman" panose="02020603050405020304" pitchFamily="18" charset="0"/>
                <a:cs typeface="Times New Roman" panose="02020603050405020304" pitchFamily="18" charset="0"/>
              </a:rPr>
              <a:t> (модель </a:t>
            </a:r>
            <a:r>
              <a:rPr lang="ru-RU" sz="3200" dirty="0" err="1">
                <a:latin typeface="Times New Roman" panose="02020603050405020304" pitchFamily="18" charset="0"/>
                <a:cs typeface="Times New Roman" panose="02020603050405020304" pitchFamily="18" charset="0"/>
              </a:rPr>
              <a:t>Hydronic</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Теплостар</a:t>
            </a:r>
            <a:r>
              <a:rPr lang="ru-RU" sz="3200" dirty="0">
                <a:latin typeface="Times New Roman" panose="02020603050405020304" pitchFamily="18" charset="0"/>
                <a:cs typeface="Times New Roman" panose="02020603050405020304" pitchFamily="18" charset="0"/>
              </a:rPr>
              <a:t> (модель </a:t>
            </a:r>
            <a:r>
              <a:rPr lang="ru-RU" sz="3200" dirty="0" err="1">
                <a:latin typeface="Times New Roman" panose="02020603050405020304" pitchFamily="18" charset="0"/>
                <a:cs typeface="Times New Roman" panose="02020603050405020304" pitchFamily="18" charset="0"/>
              </a:rPr>
              <a:t>Бинар</a:t>
            </a:r>
            <a:r>
              <a:rPr lang="ru-RU" sz="3200" dirty="0">
                <a:latin typeface="Times New Roman" panose="02020603050405020304" pitchFamily="18" charset="0"/>
                <a:cs typeface="Times New Roman" panose="02020603050405020304" pitchFamily="18" charset="0"/>
              </a:rPr>
              <a:t>).</a:t>
            </a:r>
            <a:endParaRPr lang="ru-RU" sz="115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9B802562-BCCE-4A9B-A941-0378BD34C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2404858"/>
            <a:ext cx="3573053" cy="2683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4707" y="449951"/>
            <a:ext cx="782296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a:latin typeface="Times New Roman" panose="02020603050405020304" pitchFamily="18" charset="0"/>
                <a:cs typeface="Times New Roman" panose="02020603050405020304" pitchFamily="18" charset="0"/>
              </a:rPr>
              <a:t>	</a:t>
            </a:r>
            <a:r>
              <a:rPr lang="ru-RU" sz="3600" b="1" i="1" u="sng" dirty="0">
                <a:latin typeface="Times New Roman" panose="02020603050405020304" pitchFamily="18" charset="0"/>
                <a:cs typeface="Times New Roman" panose="02020603050405020304" pitchFamily="18" charset="0"/>
              </a:rPr>
              <a:t>Электрический подогреватель</a:t>
            </a:r>
            <a:endParaRPr lang="ru-RU" sz="3600" b="1" dirty="0">
              <a:latin typeface="Times New Roman" panose="02020603050405020304" pitchFamily="18" charset="0"/>
              <a:cs typeface="Times New Roman" panose="02020603050405020304" pitchFamily="18" charset="0"/>
            </a:endParaRPr>
          </a:p>
          <a:p>
            <a:pPr algn="just"/>
            <a:r>
              <a:rPr lang="ru-RU" sz="3600" dirty="0">
                <a:latin typeface="Times New Roman" panose="02020603050405020304" pitchFamily="18" charset="0"/>
                <a:cs typeface="Times New Roman" panose="02020603050405020304" pitchFamily="18" charset="0"/>
              </a:rPr>
              <a:t>	Электрические подогреватели используют для подогрева охлаждающей жидкости электрическую энергию внешней сети переменного тока. Наибольшее применение электрические подогреватели нашли в северных европейских странах, вместе с тем, и в нашей стране они применяются достаточно часто.</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81525968-C482-442D-9DDD-1D580ABB3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675" y="2708920"/>
            <a:ext cx="4065441" cy="2707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3352" y="790097"/>
            <a:ext cx="746428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Основными преимуществами электрических подогревателей являются отсутствие вредных выбросов при работе, бесшумность, низкая цена, быстрота нагрева жидкости, ведь по сути это электрический кипятильник.</a:t>
            </a:r>
          </a:p>
          <a:p>
            <a:pPr algn="just"/>
            <a:r>
              <a:rPr lang="ru-RU" sz="3200" dirty="0">
                <a:latin typeface="Times New Roman" panose="02020603050405020304" pitchFamily="18" charset="0"/>
                <a:cs typeface="Times New Roman" panose="02020603050405020304" pitchFamily="18" charset="0"/>
              </a:rPr>
              <a:t>	Электрический подогреватель устанавливается непосредственно в рубашке охлаждения блока цилиндров или в одном из патрубков системы охлаждения.</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28C7AE03-82A5-4F6F-B7B8-B819AB56E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508" y="1988840"/>
            <a:ext cx="4213829" cy="3685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0871" y="260648"/>
            <a:ext cx="6715250" cy="55873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Принцип работы электрического подогревателя аналогичен топливному подогревателю. Основное отличие в способе подогрева охлаждающей жидкости. Электрический подогреватель также обеспечивает подзарядку </a:t>
            </a:r>
            <a:r>
              <a:rPr lang="ru-RU" sz="28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аккумуляторной батареи</a:t>
            </a:r>
            <a:r>
              <a:rPr lang="ru-RU" sz="2800" dirty="0">
                <a:latin typeface="Times New Roman" panose="02020603050405020304" pitchFamily="18" charset="0"/>
                <a:cs typeface="Times New Roman" panose="02020603050405020304" pitchFamily="18" charset="0"/>
              </a:rPr>
              <a:t>, что является актуальным при эксплуатации автомобиля в условиях низких температур воздуха.</a:t>
            </a:r>
          </a:p>
          <a:p>
            <a:pPr algn="just"/>
            <a:r>
              <a:rPr lang="ru-RU" sz="2800" dirty="0">
                <a:latin typeface="Times New Roman" panose="02020603050405020304" pitchFamily="18" charset="0"/>
                <a:cs typeface="Times New Roman" panose="02020603050405020304" pitchFamily="18" charset="0"/>
              </a:rPr>
              <a:t>	Ведущими производителями электрических подогревателей являются фирмы </a:t>
            </a:r>
            <a:r>
              <a:rPr lang="ru-RU" sz="2800" dirty="0" err="1">
                <a:latin typeface="Times New Roman" panose="02020603050405020304" pitchFamily="18" charset="0"/>
                <a:cs typeface="Times New Roman" panose="02020603050405020304" pitchFamily="18" charset="0"/>
              </a:rPr>
              <a:t>Defa</a:t>
            </a:r>
            <a:r>
              <a:rPr lang="ru-RU" sz="2800" dirty="0">
                <a:latin typeface="Times New Roman" panose="02020603050405020304" pitchFamily="18" charset="0"/>
                <a:cs typeface="Times New Roman" panose="02020603050405020304" pitchFamily="18" charset="0"/>
              </a:rPr>
              <a:t> (модель </a:t>
            </a:r>
            <a:r>
              <a:rPr lang="ru-RU" sz="2800" dirty="0" err="1">
                <a:latin typeface="Times New Roman" panose="02020603050405020304" pitchFamily="18" charset="0"/>
                <a:cs typeface="Times New Roman" panose="02020603050405020304" pitchFamily="18" charset="0"/>
              </a:rPr>
              <a:t>WarmUp</a:t>
            </a:r>
            <a:r>
              <a:rPr lang="ru-RU" sz="2800" dirty="0">
                <a:latin typeface="Times New Roman" panose="02020603050405020304" pitchFamily="18" charset="0"/>
                <a:cs typeface="Times New Roman" panose="02020603050405020304" pitchFamily="18" charset="0"/>
              </a:rPr>
              <a:t>), Лидер (модель </a:t>
            </a:r>
            <a:r>
              <a:rPr lang="ru-RU" sz="2800" dirty="0" err="1">
                <a:latin typeface="Times New Roman" panose="02020603050405020304" pitchFamily="18" charset="0"/>
                <a:cs typeface="Times New Roman" panose="02020603050405020304" pitchFamily="18" charset="0"/>
              </a:rPr>
              <a:t>Северс</a:t>
            </a:r>
            <a:r>
              <a:rPr lang="ru-RU" sz="2800"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D56CB8DF-F9BD-4925-B8EB-7A75BB994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06" y="2380935"/>
            <a:ext cx="4186726" cy="284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85376" y="249370"/>
            <a:ext cx="590465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 </a:t>
            </a:r>
            <a:r>
              <a:rPr lang="ru-RU" sz="3200" b="1" i="1" u="sng" dirty="0">
                <a:latin typeface="Times New Roman" panose="02020603050405020304" pitchFamily="18" charset="0"/>
                <a:cs typeface="Times New Roman" panose="02020603050405020304" pitchFamily="18" charset="0"/>
              </a:rPr>
              <a:t>Тепловой аккумулятор</a:t>
            </a:r>
            <a:endParaRPr lang="ru-RU" sz="3200" b="1"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Тепловой аккумулятор являются самым редким видом предпускового подогревателя, несмотря на то, что имеет высокую эффективность. Наряду с названием тепловой аккумулятор, уместно другое наименование – система аккумулирования тепловой энергии охлаждающей жидкости.</a:t>
            </a:r>
            <a:endParaRPr lang="ru-RU" sz="1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E6C10DA3-FC18-42BF-B0AB-2D0FF3DE6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1728994"/>
            <a:ext cx="5447928" cy="3532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08593" y="152400"/>
            <a:ext cx="6823511" cy="5447645"/>
          </a:xfrm>
          <a:prstGeom prst="rect">
            <a:avLst/>
          </a:prstGeom>
          <a:noFill/>
        </p:spPr>
        <p:txBody>
          <a:bodyPr wrap="square" rtlCol="0">
            <a:spAutoFit/>
          </a:bodyPr>
          <a:lstStyle/>
          <a:p>
            <a:r>
              <a:rPr lang="ru-RU" sz="40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Система аккумулирования тепловой энергии выполняет следующие функции:</a:t>
            </a:r>
          </a:p>
          <a:p>
            <a:pPr marL="457200" lvl="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накопление тепловой энергии;</a:t>
            </a:r>
          </a:p>
          <a:p>
            <a:pPr marL="457200" lvl="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хранение тепловой энергии;</a:t>
            </a:r>
          </a:p>
          <a:p>
            <a:pPr marL="457200" lvl="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использование энергии для подогрева</a:t>
            </a:r>
          </a:p>
          <a:p>
            <a:pPr marL="457200" lvl="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охлаждающей </a:t>
            </a:r>
            <a:r>
              <a:rPr lang="ru-RU" sz="2800" dirty="0" err="1">
                <a:latin typeface="Times New Roman" panose="02020603050405020304" pitchFamily="18" charset="0"/>
                <a:cs typeface="Times New Roman" panose="02020603050405020304" pitchFamily="18" charset="0"/>
              </a:rPr>
              <a:t>жидкости;использование</a:t>
            </a:r>
            <a:r>
              <a:rPr lang="ru-RU" sz="2800" dirty="0">
                <a:latin typeface="Times New Roman" panose="02020603050405020304" pitchFamily="18" charset="0"/>
                <a:cs typeface="Times New Roman" panose="02020603050405020304" pitchFamily="18" charset="0"/>
              </a:rPr>
              <a:t> энергии для подогрева воздуха и отопления салона.</a:t>
            </a:r>
          </a:p>
          <a:p>
            <a:r>
              <a:rPr lang="ru-RU" sz="2800" dirty="0">
                <a:latin typeface="Times New Roman" panose="02020603050405020304" pitchFamily="18" charset="0"/>
                <a:cs typeface="Times New Roman" panose="02020603050405020304" pitchFamily="18" charset="0"/>
              </a:rPr>
              <a:t>Конструкция данной системы включает: тепловой аккумулятор, насос охлаждающей жидкости, </a:t>
            </a:r>
            <a:r>
              <a:rPr lang="ru-RU" sz="2800" dirty="0" err="1">
                <a:latin typeface="Times New Roman" panose="02020603050405020304" pitchFamily="18" charset="0"/>
                <a:cs typeface="Times New Roman" panose="02020603050405020304" pitchFamily="18" charset="0"/>
              </a:rPr>
              <a:t>гидрораспределитель</a:t>
            </a:r>
            <a:r>
              <a:rPr lang="ru-RU" sz="2800" dirty="0">
                <a:latin typeface="Times New Roman" panose="02020603050405020304" pitchFamily="18" charset="0"/>
                <a:cs typeface="Times New Roman" panose="02020603050405020304" pitchFamily="18" charset="0"/>
              </a:rPr>
              <a:t> и блок управления.</a:t>
            </a:r>
            <a:endParaRPr lang="ru-RU" sz="54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18AA3248-CBBE-4ED9-8D58-F11A9B8A4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2293629"/>
            <a:ext cx="4524375"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548680"/>
            <a:ext cx="676875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2800" dirty="0"/>
              <a:t> </a:t>
            </a:r>
            <a:r>
              <a:rPr lang="ru-RU" sz="2800" dirty="0">
                <a:latin typeface="Times New Roman" panose="02020603050405020304" pitchFamily="18" charset="0"/>
                <a:cs typeface="Times New Roman" panose="02020603050405020304" pitchFamily="18" charset="0"/>
              </a:rPr>
              <a:t>Тепловой аккумулятор как элемент системы аккумулирования тепловой энергии служит для хранения нагретой охлаждающей жидкости. Он представляет собой металлический цилиндр с вакуумной изоляцией. Насос обеспечивает зарядку теплового аккумулятора нагретой охлаждающей жидкостью и его разрядку при запуске двигателя. Зарядка аккумулятора осуществляется автоматически по сигналу блока управления и периодически повторяется во время движения.</a:t>
            </a:r>
            <a:endParaRPr lang="ru-RU"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2A7B2B6-948E-4876-8B6E-9808FC33A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572" y="2228247"/>
            <a:ext cx="4307632" cy="2401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263352" y="205609"/>
            <a:ext cx="907300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200" b="1" i="1" u="sng" dirty="0">
                <a:latin typeface="Times New Roman" panose="02020603050405020304" pitchFamily="18" charset="0"/>
                <a:cs typeface="Times New Roman" panose="02020603050405020304" pitchFamily="18" charset="0"/>
              </a:rPr>
              <a:t>Отключаемый насос охлаждающей жидкости</a:t>
            </a:r>
            <a:endParaRPr lang="ru-RU" sz="3200" b="1"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На некоторых двигателях концерна </a:t>
            </a:r>
            <a:r>
              <a:rPr lang="ru-RU" sz="3200" dirty="0" err="1">
                <a:latin typeface="Times New Roman" panose="02020603050405020304" pitchFamily="18" charset="0"/>
                <a:cs typeface="Times New Roman" panose="02020603050405020304" pitchFamily="18" charset="0"/>
              </a:rPr>
              <a:t>Volkswagen</a:t>
            </a:r>
            <a:r>
              <a:rPr lang="ru-RU" sz="3200" dirty="0">
                <a:latin typeface="Times New Roman" panose="02020603050405020304" pitchFamily="18" charset="0"/>
                <a:cs typeface="Times New Roman" panose="02020603050405020304" pitchFamily="18" charset="0"/>
              </a:rPr>
              <a:t> устанавливается отключаемый насос охлаждающей жидкости. Отключаемый насос обеспечивает быстрый прогрев двигателя при запуске за счет отключения подачи охлаждающей жидкости до достижения температуры 30°С. При этом охлаждающая жидкость постоянно находится в двигателе и прогревается значительно быстрее. Помимо прогрева, применение отключаемого насоса приводит к снижению расхода топлива.</a:t>
            </a:r>
            <a:endParaRPr lang="ru-RU" sz="2000" dirty="0">
              <a:latin typeface="Times New Roman" panose="02020603050405020304" pitchFamily="18" charset="0"/>
              <a:cs typeface="Times New Roman" panose="02020603050405020304" pitchFamily="18" charset="0"/>
            </a:endParaRPr>
          </a:p>
        </p:txBody>
      </p:sp>
      <p:pic>
        <p:nvPicPr>
          <p:cNvPr id="13" name="Рисунок 12" descr="Схема предпускового подогревателя">
            <a:extLst>
              <a:ext uri="{FF2B5EF4-FFF2-40B4-BE49-F238E27FC236}">
                <a16:creationId xmlns:a16="http://schemas.microsoft.com/office/drawing/2014/main" id="{EA5D0728-405C-4979-B830-D028C4D1EA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80376" y="1988840"/>
            <a:ext cx="2476897" cy="3598904"/>
          </a:xfrm>
          <a:prstGeom prst="rect">
            <a:avLst/>
          </a:prstGeom>
          <a:noFill/>
          <a:ln>
            <a:noFill/>
          </a:ln>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548680"/>
            <a:ext cx="612068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t> </a:t>
            </a:r>
            <a:r>
              <a:rPr lang="ru-RU" sz="3200" dirty="0">
                <a:latin typeface="Times New Roman" panose="02020603050405020304" pitchFamily="18" charset="0"/>
                <a:cs typeface="Times New Roman" panose="02020603050405020304" pitchFamily="18" charset="0"/>
              </a:rPr>
              <a:t>Разряд аккумулятора производится с нажатием соответствующей кнопки, при этом включается насос и горячая жидкость нагнетается в контур малого круга системы охлаждения. </a:t>
            </a:r>
            <a:r>
              <a:rPr lang="ru-RU" sz="3200" dirty="0" err="1">
                <a:latin typeface="Times New Roman" panose="02020603050405020304" pitchFamily="18" charset="0"/>
                <a:cs typeface="Times New Roman" panose="02020603050405020304" pitchFamily="18" charset="0"/>
              </a:rPr>
              <a:t>Гидрораспределитель</a:t>
            </a:r>
            <a:r>
              <a:rPr lang="ru-RU" sz="3200" dirty="0">
                <a:latin typeface="Times New Roman" panose="02020603050405020304" pitchFamily="18" charset="0"/>
                <a:cs typeface="Times New Roman" panose="02020603050405020304" pitchFamily="18" charset="0"/>
              </a:rPr>
              <a:t> регулирует потоки охлаждающей жидкости между двигателем и </a:t>
            </a:r>
            <a:r>
              <a:rPr lang="ru-RU" sz="3200" dirty="0" err="1">
                <a:latin typeface="Times New Roman" panose="02020603050405020304" pitchFamily="18" charset="0"/>
                <a:cs typeface="Times New Roman" panose="02020603050405020304" pitchFamily="18" charset="0"/>
              </a:rPr>
              <a:t>отопителем</a:t>
            </a:r>
            <a:r>
              <a:rPr lang="ru-RU" sz="3200" dirty="0">
                <a:latin typeface="Times New Roman" panose="02020603050405020304" pitchFamily="18" charset="0"/>
                <a:cs typeface="Times New Roman" panose="02020603050405020304" pitchFamily="18" charset="0"/>
              </a:rPr>
              <a:t> салона.</a:t>
            </a:r>
          </a:p>
          <a:p>
            <a:pPr algn="just"/>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1ED35B93-A7BC-418C-9BED-F14912534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1916832"/>
            <a:ext cx="4722366" cy="393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70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447252"/>
            <a:ext cx="8402399" cy="2160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предпускового подогревателя">
            <a:extLst>
              <a:ext uri="{FF2B5EF4-FFF2-40B4-BE49-F238E27FC236}">
                <a16:creationId xmlns:a16="http://schemas.microsoft.com/office/drawing/2014/main" id="{943F45B8-2425-4AE6-AC9D-E8A4FFCDC0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5440" y="332656"/>
            <a:ext cx="4392488" cy="5688632"/>
          </a:xfrm>
          <a:prstGeom prst="rect">
            <a:avLst/>
          </a:prstGeom>
          <a:noFill/>
          <a:ln>
            <a:noFill/>
          </a:ln>
        </p:spPr>
      </p:pic>
      <p:sp>
        <p:nvSpPr>
          <p:cNvPr id="2" name="Прямоугольник 1">
            <a:extLst>
              <a:ext uri="{FF2B5EF4-FFF2-40B4-BE49-F238E27FC236}">
                <a16:creationId xmlns:a16="http://schemas.microsoft.com/office/drawing/2014/main" id="{9E378A88-B8D1-405B-BD2A-B8AC60F8342C}"/>
              </a:ext>
            </a:extLst>
          </p:cNvPr>
          <p:cNvSpPr/>
          <p:nvPr/>
        </p:nvSpPr>
        <p:spPr>
          <a:xfrm>
            <a:off x="5761767" y="1844824"/>
            <a:ext cx="6096000" cy="4093236"/>
          </a:xfrm>
          <a:prstGeom prst="rect">
            <a:avLst/>
          </a:prstGeom>
        </p:spPr>
        <p:txBody>
          <a:bodyPr>
            <a:spAutoFit/>
          </a:bodyPr>
          <a:lstStyle/>
          <a:p>
            <a:pPr indent="450215" algn="ctr">
              <a:lnSpc>
                <a:spcPct val="115000"/>
              </a:lnSpc>
              <a:spcAft>
                <a:spcPts val="0"/>
              </a:spcAft>
            </a:pPr>
            <a:r>
              <a:rPr lang="ru-RU" sz="2800" dirty="0">
                <a:latin typeface="Times New Roman" panose="02020603050405020304" pitchFamily="18" charset="0"/>
                <a:ea typeface="Calibri" panose="020F0502020204030204" pitchFamily="34" charset="0"/>
                <a:cs typeface="Times New Roman" panose="02020603050405020304" pitchFamily="18" charset="0"/>
              </a:rPr>
              <a:t>Рисунок 1 - Схема отключаемого насоса охлаждающей жидкости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рабочее колесо (крыльчатка);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вакуумная магистраль;</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мембрана;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шкив;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рычажный механизм;</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ru-RU" sz="2400" dirty="0">
                <a:latin typeface="Times New Roman" panose="02020603050405020304" pitchFamily="18" charset="0"/>
                <a:ea typeface="Calibri" panose="020F0502020204030204" pitchFamily="34" charset="0"/>
                <a:cs typeface="Times New Roman" panose="02020603050405020304" pitchFamily="18" charset="0"/>
              </a:rPr>
              <a:t>диафрагма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9376" y="674400"/>
            <a:ext cx="7503011" cy="5509200"/>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Прекращение подачи охлаждающей жидкости производится с помощью кольцевой диафрагмы (заслонки), которая перекрывает путь жидкости, крыльчатка при этом продолжает вращаться. Диафрагма рычагами соединена с мембраной, которая перемещается под действием разряжения. Полость перед диафрагмой соединена магистралью с источником разряжения - впускным коллектором.</a:t>
            </a:r>
            <a:endParaRPr lang="ru-RU" dirty="0">
              <a:latin typeface="Times New Roman" panose="02020603050405020304" pitchFamily="18" charset="0"/>
              <a:cs typeface="Times New Roman" panose="02020603050405020304" pitchFamily="18" charset="0"/>
            </a:endParaRPr>
          </a:p>
        </p:txBody>
      </p:sp>
      <p:pic>
        <p:nvPicPr>
          <p:cNvPr id="12" name="Рисунок 11" descr="Схема предпускового подогревателя">
            <a:extLst>
              <a:ext uri="{FF2B5EF4-FFF2-40B4-BE49-F238E27FC236}">
                <a16:creationId xmlns:a16="http://schemas.microsoft.com/office/drawing/2014/main" id="{39352F9B-54DC-44A7-B25A-01B89C7E8B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69686" y="2040427"/>
            <a:ext cx="3245279" cy="3872414"/>
          </a:xfrm>
          <a:prstGeom prst="rect">
            <a:avLst/>
          </a:prstGeom>
          <a:noFill/>
          <a:ln>
            <a:noFill/>
          </a:ln>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6443" y="556033"/>
            <a:ext cx="6602435" cy="6001643"/>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Вакуумный канал перекрывает регулировочный клапан, включенный в систему управления двигателем. При его открытии мембрана под действием разряжения перемещается, дезактивируется рабочее колесо насоса. При закрытии клапана мембрана под действием пружины возвращается на место, а диафрагма освобождает крыльчатку. Насос начинает работать.</a:t>
            </a:r>
            <a:endParaRPr lang="ru-RU" sz="11500" dirty="0">
              <a:latin typeface="Times New Roman" panose="02020603050405020304" pitchFamily="18" charset="0"/>
              <a:cs typeface="Times New Roman" panose="02020603050405020304" pitchFamily="18" charset="0"/>
            </a:endParaRPr>
          </a:p>
        </p:txBody>
      </p:sp>
      <p:pic>
        <p:nvPicPr>
          <p:cNvPr id="12" name="Рисунок 11" descr="Схема предпускового подогревателя">
            <a:extLst>
              <a:ext uri="{FF2B5EF4-FFF2-40B4-BE49-F238E27FC236}">
                <a16:creationId xmlns:a16="http://schemas.microsoft.com/office/drawing/2014/main" id="{B72B7024-A6A9-4E35-B8EA-2824E5A5E6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7083" y="1757068"/>
            <a:ext cx="4032448" cy="4599792"/>
          </a:xfrm>
          <a:prstGeom prst="rect">
            <a:avLst/>
          </a:prstGeom>
          <a:noFill/>
          <a:ln>
            <a:noFill/>
          </a:ln>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66871" y="188640"/>
            <a:ext cx="740133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3200" b="1" i="1" u="sng" dirty="0">
                <a:latin typeface="Times New Roman" panose="02020603050405020304" pitchFamily="18" charset="0"/>
                <a:cs typeface="Times New Roman" panose="02020603050405020304" pitchFamily="18" charset="0"/>
              </a:rPr>
              <a:t>Предпусковой подогреватель</a:t>
            </a:r>
            <a:endParaRPr lang="ru-RU" sz="3200" b="1"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Предпусковым подогревателем называется устройство, предназначенное для облегчения запуска двигателя в холодных условиях. Как правило, термином «предпусковой подогреватель» называют подогреватели охлаждающей жидкости в системе охлаждения. Вместе с тем, предпусковой подогрев двигателя обеспечивают и другие устройства: свечи накаливания, подогреватели дизельного топлива, подогреватели масла.</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A9AF36F0-6122-49BB-9EE1-7FC6C0BD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688" y="2380935"/>
            <a:ext cx="3464025" cy="2670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647738" y="524248"/>
            <a:ext cx="606488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Предпусковой подогреватель устанавливается на автомобили в качестве опции или отдельно. В зависимости от способа создания тепловой энергии различают три вида предпусковых подогревателей: топливный, электрический и тепловой аккумулятор.</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774564C0-B211-4503-9525-AEE0B0CD9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02" y="32530"/>
            <a:ext cx="5119102" cy="6825469"/>
          </a:xfrm>
          <a:prstGeom prst="rect">
            <a:avLst/>
          </a:prstGeom>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4" y="0"/>
            <a:ext cx="813690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dirty="0">
                <a:latin typeface="Times New Roman" panose="02020603050405020304" pitchFamily="18" charset="0"/>
                <a:cs typeface="Times New Roman" panose="02020603050405020304" pitchFamily="18" charset="0"/>
              </a:rPr>
              <a:t>	 </a:t>
            </a:r>
            <a:r>
              <a:rPr lang="ru-RU" sz="3200" b="1" i="1" dirty="0">
                <a:latin typeface="Times New Roman" panose="02020603050405020304" pitchFamily="18" charset="0"/>
                <a:cs typeface="Times New Roman" panose="02020603050405020304" pitchFamily="18" charset="0"/>
              </a:rPr>
              <a:t>Топливный подогреватель</a:t>
            </a:r>
            <a:endParaRPr lang="ru-RU" sz="3200" b="1"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Наибольшее применение на отечественных легковых и грузовых автомобилях нашли топливные подогреватели, использующие для подогрева охлаждающей жидкости энергию сгорания топлива (бензин, дизельное топливо, газ). Основное преимущество топливных подогревателей автономность, т.к. они используют источник энергии, находящийся на автомобиле. Поэтому другое название таких подогревателей – автономные подогреватели.</a:t>
            </a:r>
            <a:endParaRPr lang="ru-RU" sz="2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370107EA-5F2C-40A5-8128-D6E1D39E5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3684" y="2204790"/>
            <a:ext cx="3185592" cy="3185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129130"/>
            <a:ext cx="7257679"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2800" dirty="0"/>
              <a:t> </a:t>
            </a:r>
            <a:r>
              <a:rPr lang="ru-RU" sz="2800" dirty="0">
                <a:latin typeface="Times New Roman" panose="02020603050405020304" pitchFamily="18" charset="0"/>
                <a:cs typeface="Times New Roman" panose="02020603050405020304" pitchFamily="18" charset="0"/>
              </a:rPr>
              <a:t>Топливный подогреватель встраивается в штатные систему охлаждения, топливную систему и выпускную систему. Топливный обогреватель, как правило, выполняет две функции:</a:t>
            </a:r>
          </a:p>
          <a:p>
            <a:pPr lvl="0" algn="just"/>
            <a:r>
              <a:rPr lang="ru-RU" sz="2800" dirty="0">
                <a:latin typeface="Times New Roman" panose="02020603050405020304" pitchFamily="18" charset="0"/>
                <a:cs typeface="Times New Roman" panose="02020603050405020304" pitchFamily="18" charset="0"/>
              </a:rPr>
              <a:t>	1. подогрев охлаждающей жидкости,</a:t>
            </a:r>
          </a:p>
          <a:p>
            <a:pPr lvl="0" algn="just"/>
            <a:r>
              <a:rPr lang="ru-RU" sz="2800" dirty="0">
                <a:latin typeface="Times New Roman" panose="02020603050405020304" pitchFamily="18" charset="0"/>
                <a:cs typeface="Times New Roman" panose="02020603050405020304" pitchFamily="18" charset="0"/>
              </a:rPr>
              <a:t>	2. подогрев воздуха и обогрев салона.</a:t>
            </a:r>
          </a:p>
          <a:p>
            <a:pPr algn="just"/>
            <a:r>
              <a:rPr lang="ru-RU" sz="2800" dirty="0">
                <a:latin typeface="Times New Roman" panose="02020603050405020304" pitchFamily="18" charset="0"/>
                <a:cs typeface="Times New Roman" panose="02020603050405020304" pitchFamily="18" charset="0"/>
              </a:rPr>
              <a:t>	Имеются автономные подогреватели, осуществляющие только обогрев салона, т.н. </a:t>
            </a:r>
            <a:r>
              <a:rPr lang="ru-RU" sz="2800" i="1" dirty="0">
                <a:latin typeface="Times New Roman" panose="02020603050405020304" pitchFamily="18" charset="0"/>
                <a:cs typeface="Times New Roman" panose="02020603050405020304" pitchFamily="18" charset="0"/>
              </a:rPr>
              <a:t>воздушные </a:t>
            </a:r>
            <a:r>
              <a:rPr lang="ru-RU" sz="2800" i="1" dirty="0" err="1">
                <a:latin typeface="Times New Roman" panose="02020603050405020304" pitchFamily="18" charset="0"/>
                <a:cs typeface="Times New Roman" panose="02020603050405020304" pitchFamily="18" charset="0"/>
              </a:rPr>
              <a:t>отопители</a:t>
            </a:r>
            <a:r>
              <a:rPr lang="ru-RU" sz="2800"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Конструктивно топливный обогреватель объединяет нагревательный (теплообразующий) модуль и систему управления.</a:t>
            </a:r>
          </a:p>
          <a:p>
            <a:pPr algn="just"/>
            <a:endParaRPr lang="ru-RU" sz="28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B5D22413-A550-41F8-8229-DDBC8F4D7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086" y="2148874"/>
            <a:ext cx="4283534" cy="3345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TotalTime>
  <Words>87</Words>
  <Application>Microsoft Office PowerPoint</Application>
  <PresentationFormat>Широкоэкранный</PresentationFormat>
  <Paragraphs>74</Paragraphs>
  <Slides>21</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182</cp:revision>
  <cp:lastPrinted>2018-06-19T14:05:00Z</cp:lastPrinted>
  <dcterms:created xsi:type="dcterms:W3CDTF">2018-06-15T09:41:37Z</dcterms:created>
  <dcterms:modified xsi:type="dcterms:W3CDTF">2021-12-21T09:33:59Z</dcterms:modified>
</cp:coreProperties>
</file>