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3"/>
  </p:notesMasterIdLst>
  <p:sldIdLst>
    <p:sldId id="256" r:id="rId2"/>
    <p:sldId id="298" r:id="rId3"/>
    <p:sldId id="300" r:id="rId4"/>
    <p:sldId id="312" r:id="rId5"/>
    <p:sldId id="302" r:id="rId6"/>
    <p:sldId id="303" r:id="rId7"/>
    <p:sldId id="313" r:id="rId8"/>
    <p:sldId id="304" r:id="rId9"/>
    <p:sldId id="305" r:id="rId10"/>
    <p:sldId id="306" r:id="rId11"/>
    <p:sldId id="315" r:id="rId12"/>
    <p:sldId id="307" r:id="rId13"/>
    <p:sldId id="314" r:id="rId14"/>
    <p:sldId id="317" r:id="rId15"/>
    <p:sldId id="318" r:id="rId16"/>
    <p:sldId id="319" r:id="rId17"/>
    <p:sldId id="316" r:id="rId18"/>
    <p:sldId id="308" r:id="rId19"/>
    <p:sldId id="322" r:id="rId20"/>
    <p:sldId id="309" r:id="rId21"/>
    <p:sldId id="323" r:id="rId22"/>
    <p:sldId id="324" r:id="rId23"/>
    <p:sldId id="325" r:id="rId24"/>
    <p:sldId id="310" r:id="rId25"/>
    <p:sldId id="311" r:id="rId26"/>
    <p:sldId id="326" r:id="rId27"/>
    <p:sldId id="327" r:id="rId28"/>
    <p:sldId id="328" r:id="rId29"/>
    <p:sldId id="329" r:id="rId30"/>
    <p:sldId id="296" r:id="rId31"/>
    <p:sldId id="285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E684EDD-A749-4F24-8D57-6957E31D5C51}">
  <a:tblStyle styleId="{DE684EDD-A749-4F24-8D57-6957E31D5C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6" d="100"/>
          <a:sy n="96" d="100"/>
        </p:scale>
        <p:origin x="-96" y="-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435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657edcabb3_9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657edcabb3_9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07504" y="1090750"/>
            <a:ext cx="7704856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ВНУТРЕННЕЕ  ЭЛЕКТРОСНАБЖЕНИЕ  ПРОМЫШЛЕННЫХ   И  ГРАЖДАНСКИХ ЗДАНИЙ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23478"/>
            <a:ext cx="5040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Потребители реактивной мощности</a:t>
            </a:r>
            <a:endParaRPr lang="ru-RU" altLang="ru-RU" sz="2800" dirty="0">
              <a:latin typeface="Cambria" pitchFamily="18" charset="0"/>
            </a:endParaRPr>
          </a:p>
        </p:txBody>
      </p:sp>
      <p:pic>
        <p:nvPicPr>
          <p:cNvPr id="6" name="Picture 3" descr="F:\Рабочие документы\Электроснабжение\Видеоуроки\двигате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077585"/>
            <a:ext cx="2231479" cy="16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ЛЭ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218" y="1142553"/>
            <a:ext cx="208756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:\Рабочие документы\Электроснабжение\Видеоуроки\транс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490836"/>
            <a:ext cx="21812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9" y="3003798"/>
            <a:ext cx="22367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83" y="3033365"/>
            <a:ext cx="2370138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77155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В конспект Вы запишете что понимается под компенсацией реактивной мощности: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Компенсация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реактивной мощности это -  </a:t>
            </a: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снижение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реактивной мощности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, циркулирующей между источниками тока и </a:t>
            </a:r>
            <a:r>
              <a:rPr lang="ru-RU" altLang="ru-RU" sz="2800" b="1" dirty="0" err="1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электроприемниками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5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23478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А теперь давайте мы с Вами посмотрим на треугольник мощностей  </a:t>
            </a:r>
            <a:endParaRPr lang="ru-RU" altLang="ru-RU" sz="2400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80" y="957263"/>
            <a:ext cx="6586688" cy="36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2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2347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Давайте будем изменять реактивную мощность и наглядно увидим изменение </a:t>
            </a:r>
            <a:r>
              <a:rPr lang="en-US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Co</a:t>
            </a:r>
            <a:r>
              <a:rPr lang="el-GR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φ</a:t>
            </a: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  <a:endParaRPr lang="ru-RU" altLang="ru-RU" sz="24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25566"/>
            <a:ext cx="6984777" cy="33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5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618237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А теперь давайте подумаем – что даст нам уменьшение(</a:t>
            </a:r>
            <a:r>
              <a:rPr lang="ru-RU" alt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компенсация</a:t>
            </a: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) реактивной мощности?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1.</a:t>
            </a:r>
            <a:r>
              <a:rPr lang="ru-RU" alt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Увеличение</a:t>
            </a: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доли полезной активной мощности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2.</a:t>
            </a:r>
            <a:r>
              <a:rPr lang="ru-RU" alt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Уменьшение</a:t>
            </a: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сечений и стоимости кабелей, проводов и </a:t>
            </a:r>
            <a:r>
              <a:rPr lang="ru-RU" altLang="ru-RU" sz="2000" b="1" dirty="0" err="1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шинопроводов</a:t>
            </a:r>
            <a:endParaRPr lang="ru-RU" altLang="ru-RU" sz="20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3.</a:t>
            </a:r>
            <a:r>
              <a:rPr lang="ru-RU" alt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Уменьшение</a:t>
            </a: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потерь электроэнергии и снижение стоимости оплаты за неё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4.</a:t>
            </a:r>
            <a:r>
              <a:rPr lang="ru-RU" alt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Уменьшение</a:t>
            </a:r>
            <a:r>
              <a:rPr lang="ru-RU" altLang="ru-RU" sz="20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нагрузки на трансформаторы и продление срока их службы</a:t>
            </a:r>
            <a:endParaRPr lang="ru-RU" alt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4355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Давайте посмотрим небольшой видеомонтаж, выполненный фирмой-изготовителем устройств для компенсации реактивной мощности.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Вам предлагается </a:t>
            </a: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зафиксировать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и потом </a:t>
            </a: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сообщить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о неточностях в тексте сопровождения или ошибках.</a:t>
            </a:r>
          </a:p>
        </p:txBody>
      </p:sp>
    </p:spTree>
    <p:extLst>
      <p:ext uri="{BB962C8B-B14F-4D97-AF65-F5344CB8AC3E}">
        <p14:creationId xmlns:p14="http://schemas.microsoft.com/office/powerpoint/2010/main" val="40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15566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Теперь, когда Вы знаете зачем нужно компенсировать реактивную мощность надо выяснить – а как это сделать?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Подсказка: </a:t>
            </a:r>
            <a:r>
              <a:rPr lang="ru-RU" alt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надо, что бы в сети появился не потребитель, а </a:t>
            </a:r>
            <a:r>
              <a:rPr lang="ru-RU" alt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источник</a:t>
            </a:r>
            <a:r>
              <a:rPr lang="ru-RU" alt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реактивной мощности!</a:t>
            </a:r>
            <a:endParaRPr lang="ru-RU" alt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497" y="3003798"/>
            <a:ext cx="5688631" cy="1872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200" dirty="0" smtClean="0"/>
              <a:t>Попробуйте предложить промышленный способ компенсации реактивной мощности</a:t>
            </a:r>
            <a:endParaRPr lang="ru-RU" sz="32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75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2347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Конденсаторные установки</a:t>
            </a:r>
            <a:endParaRPr lang="ru-RU" altLang="ru-RU" sz="2400" dirty="0">
              <a:latin typeface="Cambria" pitchFamily="18" charset="0"/>
            </a:endParaRPr>
          </a:p>
        </p:txBody>
      </p:sp>
      <p:pic>
        <p:nvPicPr>
          <p:cNvPr id="6" name="Рисунок 3" descr="https://www.nucon.ru/upload/iblock/9f0/aukrm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8" y="843558"/>
            <a:ext cx="25781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https://www.nucon.ru/upload/iblock/007/aukrm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3558"/>
            <a:ext cx="28019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 descr="https://www.nucon.ru/upload/iblock/bc6/aukrm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43558"/>
            <a:ext cx="27003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сканер\421877-92022.jpg"/>
          <p:cNvPicPr>
            <a:picLocks noChangeAspect="1" noChangeArrowheads="1"/>
          </p:cNvPicPr>
          <p:nvPr/>
        </p:nvPicPr>
        <p:blipFill>
          <a:blip r:embed="rId2">
            <a:lum bright="50000" contrast="-80000"/>
          </a:blip>
          <a:srcRect l="3162" r="62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827584" y="87474"/>
            <a:ext cx="7488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Ну, а теперь давайте научимся рассчитывать мощность конденсаторных </a:t>
            </a: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установок</a:t>
            </a:r>
            <a:endParaRPr lang="ru-RU" altLang="ru-RU" sz="2400" b="1" dirty="0" smtClean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29835"/>
            <a:ext cx="7200800" cy="399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497" y="2859782"/>
            <a:ext cx="5688631" cy="1872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600" dirty="0" smtClean="0"/>
              <a:t>Компенсация  реактивной  мощности</a:t>
            </a:r>
            <a:endParaRPr lang="ru-RU" sz="36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596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84569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Способ  расчета мощности компенсирующей установки</a:t>
            </a:r>
            <a:endParaRPr lang="ru-RU" altLang="ru-RU" sz="2400" dirty="0"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915565"/>
            <a:ext cx="5544617" cy="415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сканер\421877-92022.jpg"/>
          <p:cNvPicPr>
            <a:picLocks noChangeAspect="1" noChangeArrowheads="1"/>
          </p:cNvPicPr>
          <p:nvPr/>
        </p:nvPicPr>
        <p:blipFill>
          <a:blip r:embed="rId2">
            <a:lum bright="50000" contrast="-80000"/>
          </a:blip>
          <a:srcRect l="3162" r="620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611560" y="87474"/>
            <a:ext cx="792088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ример расчета и выбора конденсаторной установки: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400" b="1" baseline="-25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73,5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кВт 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tgφ</a:t>
            </a:r>
            <a:r>
              <a:rPr lang="ru-RU" sz="24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/>
              <a:t> </a:t>
            </a:r>
            <a:r>
              <a:rPr lang="ru-RU" sz="2400" dirty="0" smtClean="0"/>
              <a:t>=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0,76		</a:t>
            </a:r>
            <a:r>
              <a:rPr lang="en-US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l-GR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ru-RU" sz="24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0,33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Подставим эти значения в формулу для расчета мощности конденсаторной установки: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altLang="ru-RU" sz="24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0,9Р</a:t>
            </a:r>
            <a:r>
              <a:rPr lang="ru-RU" altLang="ru-RU" sz="24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l-GR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ru-RU" sz="24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l-GR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ru-RU" altLang="ru-RU" sz="2400" b="1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0,9∙73,5(0,76 – 0,33) =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28,4кВАр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нужно подобрать стандартную конденсаторную установку нужной мощности</a:t>
            </a:r>
            <a:r>
              <a:rPr lang="ru-RU" alt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15566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по расчетной мощности мы с вами научимся выбирать конденсаторные установки.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вам нужно открыть в рабочих папках каталог конденсаторных установок на страницах 13-16.</a:t>
            </a:r>
            <a:endParaRPr lang="ru-RU" alt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87056" y="699542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узнаем что означают элементы маркировки конденсаторных установок: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установка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УКМ 58-0,4-40-5-У1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– установка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– конденсаторная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– регулируемая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58 – номер разработки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0,4 – номинальное напряжение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– мощность установки, </a:t>
            </a:r>
            <a:r>
              <a:rPr lang="ru-RU" altLang="ru-RU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кВАр</a:t>
            </a: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– мощность регулируемой ступени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У1 – климатическое 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6056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84569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Варианты для выполнения практического </a:t>
            </a: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Каждой подгруппе нужно рассчитать мощность и подобрать конденсаторную установку в соответствии с приведёнными данными</a:t>
            </a:r>
            <a:endParaRPr lang="ru-RU" altLang="ru-RU" sz="24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1530"/>
            <a:ext cx="2376264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843558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Результаты выполнения практического </a:t>
            </a:r>
            <a:r>
              <a:rPr lang="ru-RU" altLang="ru-RU" sz="24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b="1" dirty="0">
              <a:ln w="1905"/>
              <a:solidFill>
                <a:srgbClr val="081B2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Cambria" pitchFamily="18" charset="0"/>
              </a:rPr>
              <a:t>Как Вы считаете,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Cambria" pitchFamily="18" charset="0"/>
              </a:rPr>
              <a:t>все варианты выполнены правильно?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Cambria" pitchFamily="18" charset="0"/>
              </a:rPr>
              <a:t>Нет ли у Вас замечаний?</a:t>
            </a:r>
            <a:endParaRPr lang="ru-RU" altLang="ru-RU" sz="2000" b="1" dirty="0"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51470"/>
            <a:ext cx="5408896" cy="442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1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497" y="3003798"/>
            <a:ext cx="5688631" cy="1872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200" dirty="0" smtClean="0"/>
              <a:t>Виды и способы компенсации реактивной мощности</a:t>
            </a:r>
            <a:endParaRPr lang="ru-RU" sz="32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147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84355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реактивной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постоянная компенсация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компенсация</a:t>
            </a:r>
          </a:p>
          <a:p>
            <a:pPr marL="514350" indent="-514350" eaLnBrk="1" hangingPunct="1">
              <a:spcBef>
                <a:spcPct val="0"/>
              </a:spcBef>
              <a:buFont typeface="Arial" charset="0"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компенсация</a:t>
            </a:r>
          </a:p>
        </p:txBody>
      </p:sp>
    </p:spTree>
    <p:extLst>
      <p:ext uri="{BB962C8B-B14F-4D97-AF65-F5344CB8AC3E}">
        <p14:creationId xmlns:p14="http://schemas.microsoft.com/office/powerpoint/2010/main" val="30915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71550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компенсация может быть </a:t>
            </a: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искусственной</a:t>
            </a: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естественной  компенсации выполняются: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и автоматизация технологических процессов предприятия;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рациональной схемы электроснабжения;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Замена трансформаторов и другого электрооборудования старых конструкций на новые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применение СД вместо АД, когда это допустимо по ус­ловиям технологического процесса</a:t>
            </a:r>
            <a:endParaRPr lang="ru-RU" altLang="ru-RU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7155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 </a:t>
            </a:r>
            <a:r>
              <a:rPr lang="ru-RU" altLang="ru-RU" sz="2400" b="1" dirty="0">
                <a:ln w="1905"/>
                <a:solidFill>
                  <a:srgbClr val="B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искусственной</a:t>
            </a:r>
            <a:r>
              <a:rPr lang="ru-RU" alt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используются: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1.Статические конденсаторы</a:t>
            </a:r>
            <a:endParaRPr lang="ru-RU" alt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Батареи статических конденсаторов (Конденсаторные установки)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Синхронные двигатели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Синхронные компенсаторы</a:t>
            </a:r>
          </a:p>
        </p:txBody>
      </p:sp>
    </p:spTree>
    <p:extLst>
      <p:ext uri="{BB962C8B-B14F-4D97-AF65-F5344CB8AC3E}">
        <p14:creationId xmlns:p14="http://schemas.microsoft.com/office/powerpoint/2010/main" val="15693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3"/>
          <p:cNvSpPr/>
          <p:nvPr/>
        </p:nvSpPr>
        <p:spPr>
          <a:xfrm>
            <a:off x="2051720" y="195486"/>
            <a:ext cx="6336704" cy="482453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915566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1905"/>
                <a:solidFill>
                  <a:srgbClr val="0009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Изучение этой темы базируется на знаниях, полученных при изучении таких дисциплин как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1905"/>
                <a:solidFill>
                  <a:srgbClr val="0009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«Электротехника», «Электрические машины», «Электрооборудование»</a:t>
            </a:r>
          </a:p>
        </p:txBody>
      </p:sp>
    </p:spTree>
    <p:extLst>
      <p:ext uri="{BB962C8B-B14F-4D97-AF65-F5344CB8AC3E}">
        <p14:creationId xmlns:p14="http://schemas.microsoft.com/office/powerpoint/2010/main" val="35997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829774" y="1202000"/>
            <a:ext cx="5254393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 smtClean="0"/>
              <a:t>Давайте подведём  итоги  занятия.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 smtClean="0"/>
              <a:t>Узнаем, что Вы сегодня поняли и запомнили…</a:t>
            </a:r>
            <a:endParaRPr sz="3200" b="1" dirty="0"/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93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7940"/>
            <a:ext cx="5760640" cy="305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13159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Домашнее  задание: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221171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21982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практическому занятию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497" y="2859782"/>
            <a:ext cx="5688631" cy="1872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200" dirty="0" smtClean="0"/>
              <a:t>Давайте вспомним то, что Вы изучали на этих учебных  дисциплинах</a:t>
            </a:r>
            <a:endParaRPr lang="ru-RU" sz="32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558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26715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Какие виды мощности Вы знаете ?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Какие </a:t>
            </a:r>
            <a:r>
              <a:rPr lang="ru-RU" altLang="ru-RU" sz="2400" b="1" dirty="0" err="1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электроприёмники</a:t>
            </a: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имеют почти на 100% активную мощность?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Какие </a:t>
            </a:r>
            <a:r>
              <a:rPr lang="ru-RU" altLang="ru-RU" sz="2400" b="1" dirty="0" err="1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электроприёмники</a:t>
            </a: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 имеют значительную индуктивную составляющую в мощности?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На каком сопротивлении активная мощность равна полной?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Когда </a:t>
            </a:r>
            <a:r>
              <a:rPr lang="en-US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Cos</a:t>
            </a:r>
            <a:r>
              <a:rPr lang="ru-RU" altLang="ru-RU" sz="24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φ  равен 1?</a:t>
            </a:r>
            <a:endParaRPr lang="ru-RU" altLang="ru-RU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826715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6.  Что такое коэффициент мощности  или  </a:t>
            </a:r>
            <a:r>
              <a:rPr lang="en-US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Cos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φ 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7.  Что такое активная мощность?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8.  Что такое реактивная мощность?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9.  Что такое полная мощность и как она определяется?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10. В чем измеряются активная, реактивная и полная мощности?</a:t>
            </a:r>
            <a:endParaRPr lang="ru-RU" alt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0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5497" y="2859782"/>
            <a:ext cx="5688631" cy="18722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3200" dirty="0" smtClean="0"/>
              <a:t>Векторные и временные диаграммы  различных видов нагрузки</a:t>
            </a:r>
            <a:endParaRPr lang="ru-RU" sz="32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5310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Активная  нагрузка</a:t>
            </a:r>
            <a:endParaRPr lang="ru-RU" altLang="ru-RU" sz="28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534"/>
            <a:ext cx="8352928" cy="386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6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436096" y="3291830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23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Реактивная  </a:t>
            </a:r>
            <a:r>
              <a:rPr lang="ru-RU" altLang="ru-RU" sz="2800" b="1" dirty="0">
                <a:ln w="1905"/>
                <a:solidFill>
                  <a:srgbClr val="081B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нагрузка</a:t>
            </a:r>
            <a:endParaRPr lang="ru-RU" altLang="ru-RU" sz="28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39775"/>
            <a:ext cx="89804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8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593</Words>
  <Application>Microsoft Office PowerPoint</Application>
  <PresentationFormat>Экран (16:9)</PresentationFormat>
  <Paragraphs>126</Paragraphs>
  <Slides>31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Salerio template</vt:lpstr>
      <vt:lpstr>ВНУТРЕННЕЕ  ЭЛЕКТРОСНАБЖЕНИЕ  ПРОМЫШЛЕННЫХ   И  ГРАЖДАНСКИХ ЗДАНИЙ</vt:lpstr>
      <vt:lpstr>Компенсация  реактивной  мощности</vt:lpstr>
      <vt:lpstr>Презентация PowerPoint</vt:lpstr>
      <vt:lpstr>Давайте вспомним то, что Вы изучали на этих учебных  дисциплинах</vt:lpstr>
      <vt:lpstr>Презентация PowerPoint</vt:lpstr>
      <vt:lpstr>Презентация PowerPoint</vt:lpstr>
      <vt:lpstr>Векторные и временные диаграммы  различных видов нагрузки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Попробуйте предложить промышленный способ компенсации реактивной мощности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и способы компенсации реактивной мощности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ЭЛЕКТРОРАДИОМАТЕРИАЛЫ</dc:title>
  <dc:creator>1</dc:creator>
  <cp:lastModifiedBy>Надежда</cp:lastModifiedBy>
  <cp:revision>29</cp:revision>
  <dcterms:modified xsi:type="dcterms:W3CDTF">2020-09-30T12:46:43Z</dcterms:modified>
</cp:coreProperties>
</file>