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3" r:id="rId2"/>
    <p:sldId id="304" r:id="rId3"/>
    <p:sldId id="305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23" r:id="rId14"/>
    <p:sldId id="317" r:id="rId15"/>
    <p:sldId id="318" r:id="rId16"/>
    <p:sldId id="319" r:id="rId17"/>
    <p:sldId id="320" r:id="rId18"/>
    <p:sldId id="322" r:id="rId19"/>
    <p:sldId id="324" r:id="rId20"/>
    <p:sldId id="334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42" r:id="rId39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4316C"/>
    <a:srgbClr val="FFBB7B"/>
    <a:srgbClr val="1D591E"/>
    <a:srgbClr val="236B2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552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79D9-3FCD-4F78-8C09-5E27BA38E379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CEDA-9006-46E9-8BA8-62D61FF5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8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74E9-36BA-4978-88EA-3A71AEB8E80B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044DE-EE18-40B0-B73F-7A942410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9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044DE-EE18-40B0-B73F-7A942410FF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9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4DE-EE18-40B0-B73F-7A942410FF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9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2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3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4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2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8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85000"/>
              </a:schemeClr>
            </a:gs>
            <a:gs pos="5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systemsauto.ru/feeding/injector.html" TargetMode="External"/><Relationship Id="rId3" Type="http://schemas.openxmlformats.org/officeDocument/2006/relationships/image" Target="../media/image25.jpeg"/><Relationship Id="rId7" Type="http://schemas.openxmlformats.org/officeDocument/2006/relationships/hyperlink" Target="http://systemsauto.ru/fire/ignition_coil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ystemsauto.ru/output/oxygen.html" TargetMode="External"/><Relationship Id="rId5" Type="http://schemas.openxmlformats.org/officeDocument/2006/relationships/hyperlink" Target="http://systemsauto.ru/output/katalizator.html" TargetMode="External"/><Relationship Id="rId4" Type="http://schemas.openxmlformats.org/officeDocument/2006/relationships/hyperlink" Target="http://systemsauto.ru/electric/ecu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systemsauto.ru/feeding/injector.html" TargetMode="External"/><Relationship Id="rId3" Type="http://schemas.openxmlformats.org/officeDocument/2006/relationships/image" Target="../media/image34.jpeg"/><Relationship Id="rId7" Type="http://schemas.openxmlformats.org/officeDocument/2006/relationships/hyperlink" Target="http://systemsauto.ru/fire/ignition_coil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ystemsauto.ru/output/oxygen.html" TargetMode="External"/><Relationship Id="rId11" Type="http://schemas.openxmlformats.org/officeDocument/2006/relationships/hyperlink" Target="http://systemsauto.ru/fuel/fuel_tank.html" TargetMode="External"/><Relationship Id="rId5" Type="http://schemas.openxmlformats.org/officeDocument/2006/relationships/hyperlink" Target="http://systemsauto.ru/output/katalizator.html" TargetMode="External"/><Relationship Id="rId10" Type="http://schemas.openxmlformats.org/officeDocument/2006/relationships/hyperlink" Target="http://systemsauto.ru/fuel/fuel_pump.html" TargetMode="External"/><Relationship Id="rId4" Type="http://schemas.openxmlformats.org/officeDocument/2006/relationships/hyperlink" Target="http://systemsauto.ru/electric/ecu.html" TargetMode="External"/><Relationship Id="rId9" Type="http://schemas.openxmlformats.org/officeDocument/2006/relationships/hyperlink" Target="http://systemsauto.ru/electric/temperature_sensor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g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7"/>
            <a:ext cx="2088232" cy="16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343472" y="-1361501"/>
            <a:ext cx="4968552" cy="1622149"/>
            <a:chOff x="5125864" y="-816524"/>
            <a:chExt cx="5394640" cy="3097303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375024">
              <a:off x="6776088" y="-296266"/>
              <a:ext cx="3744416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 rot="20375024">
              <a:off x="5933099" y="-540064"/>
              <a:ext cx="3744415" cy="2577046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 rot="20375024">
              <a:off x="5125864" y="-816524"/>
              <a:ext cx="3744415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39817" y="863757"/>
            <a:ext cx="6188468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ГЛАВНОЕ УПРАВЛЕНИЕ ОБРАЗОВАНИЯ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ГРОДНЕНСКОГО ОБЛАСТНОГО ИСПОЛНИТЕЛЬНОГО КОМИТЕТА</a:t>
            </a:r>
            <a:b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УЧРЕЖДЕНИЕ ОБРАЗОВАНИЯ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"ГРОДНЕНСКИЙ ГОСУДАРСТВЕННЫЙ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ЭЛЕКТРОТЕХНИЧЕСКИЙ КОЛЛЕДЖ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ИМЕНИ ИВАНА СЧАСТНОГО"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9632" y="63899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2021</a:t>
            </a:r>
          </a:p>
        </p:txBody>
      </p:sp>
      <p:pic>
        <p:nvPicPr>
          <p:cNvPr id="8194" name="Picture 2" descr="\\192.168.1.85\share\Логотип\slog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260992"/>
            <a:ext cx="3248381" cy="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213589" y="3099447"/>
            <a:ext cx="8304806" cy="1952538"/>
            <a:chOff x="1789330" y="1842196"/>
            <a:chExt cx="6228605" cy="9933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084878" y="2099613"/>
              <a:ext cx="5527234" cy="735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Тема: «Система питания </a:t>
              </a:r>
            </a:p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сжиженным газом</a:t>
              </a:r>
              <a:r>
                <a:rPr lang="be-BY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»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789330" y="1842196"/>
              <a:ext cx="6228605" cy="5567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Занятие 30</a:t>
              </a:r>
              <a:endParaRPr lang="be-BY" sz="32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55440" y="980728"/>
            <a:ext cx="432048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673134-C882-4459-B825-16FAE2DD6CE6}"/>
              </a:ext>
            </a:extLst>
          </p:cNvPr>
          <p:cNvSpPr/>
          <p:nvPr/>
        </p:nvSpPr>
        <p:spPr>
          <a:xfrm>
            <a:off x="263352" y="476672"/>
            <a:ext cx="488057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Газозаправочный штуцер располагается рядом с заливной горловиной топливного бака. В него встроен обратный клапан, обеспечивающий движение газа при заправке только в одном направлении. На штуцер навинчивается адаптер (переходник). В разных странах применяются три разновидности адаптера.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5CF5DA-C717-4C06-B6F1-41AA534E3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060848"/>
            <a:ext cx="4762500" cy="3162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868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819690"/>
            <a:ext cx="76328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Сжиженный газ поступает в баллон, в котором храниться под давление 8-10 бар. По форме различают баллоны цилиндрической и тороидальной формы. На коммерческом транспорте используются, как правило, цилиндрические баллоны, так как они вмещают больше газа. Тороидальный баллон устанавливается на легковых автомобилях в нише запасного колеса в багажном отсеке.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41A81C-B281-47C3-A7B5-36B8A0FC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380935"/>
            <a:ext cx="3820512" cy="2547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5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107925"/>
            <a:ext cx="58326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5C49F2-1593-404A-8C67-F2C599C258D8}"/>
              </a:ext>
            </a:extLst>
          </p:cNvPr>
          <p:cNvSpPr/>
          <p:nvPr/>
        </p:nvSpPr>
        <p:spPr>
          <a:xfrm>
            <a:off x="203684" y="851467"/>
            <a:ext cx="6096000" cy="51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баллоне установлен блок клапанов (обиходное название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мультиклапан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объединяет запорный клапан, клапан контроля максимального наполнения и предохранительный клапан. Запорный клапан служит для прерывания подачи газа при переключении на питание бензином, выключении двигателя, неисправности газовой системы, аварии автомобиля. По конструкции это электромагнитный клапан, входящий в состав электронной системы управления.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8E2C32-150E-4848-AB29-DE3A06DB4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511510"/>
            <a:ext cx="5484249" cy="4503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4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4A9616-C3D5-4B2A-AAC0-34BFF3A16084}"/>
              </a:ext>
            </a:extLst>
          </p:cNvPr>
          <p:cNvSpPr/>
          <p:nvPr/>
        </p:nvSpPr>
        <p:spPr>
          <a:xfrm>
            <a:off x="499340" y="412686"/>
            <a:ext cx="60486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 контроля максимального наполнения поплавкового типа обеспечивает наполнение газового баллона на 80% от максимальной емкости. При заполнении баллона происходит отсечка подачи газа. Предохранительный клапан предотвращает разрушение газового баллона при значительном повышении давления. При достижении опасного давления в баллоне он открывается и стравливает газ.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88F9EE-4C41-459C-8697-68333DF3D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728994"/>
            <a:ext cx="2932364" cy="4295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1384" y="214850"/>
            <a:ext cx="56886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баллона по трубопроводу сжиженный газ поступает в преобразователь, объединяющий испаритель и редуктор. В испарителе газ переводится из жидкого в газообразное состояние. В редукторе происходит снижение давления газа до 1 бар. Редуктор может иметь одну или две ступени. Для предотвращения избыточного охлаждения, вызванного понижением давления, корпус преобразователя включен в контур системы охлаждения двигателя. На преобразователе установлен запорный электромагнитный клапан, аналогичный по функциям запорному клапану газового баллона.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09D67-AFDB-42F0-97CC-F4C49FE7D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628800"/>
            <a:ext cx="5715000" cy="3876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3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7368" y="620688"/>
            <a:ext cx="684076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преобразователем устанавливается газовый фильтр, который задерживает твердые частицы, и тем самым, защищает газовые форсунки от износа. Газовая распределительная магистраль (обиходное название - газовая рампа) размещается на впускном коллекторе. В нее встроены газовые форсунки (другое название - электромагнитные клапаны подачи газа).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9458EF-E3A9-4EB8-8146-07A64C37D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38" y="1728994"/>
            <a:ext cx="4762500" cy="372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6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7368" y="404664"/>
            <a:ext cx="7128792" cy="55873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измерения температуры и давления в магистраль встроен соответствующий датчик. Сигналы датчика используются для расчета времени впрыска газа, автоматического перехода с газа на бензин (при отсутствии газа в системе, падении давления, засорении фильтра).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66976A-FAF9-4BD3-AA4F-7E5734BE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257169"/>
            <a:ext cx="3865945" cy="2343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85376" y="249370"/>
            <a:ext cx="59046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1777BD-4D80-43B5-B96F-31DA8CAAAFFA}"/>
              </a:ext>
            </a:extLst>
          </p:cNvPr>
          <p:cNvSpPr/>
          <p:nvPr/>
        </p:nvSpPr>
        <p:spPr>
          <a:xfrm>
            <a:off x="717854" y="639828"/>
            <a:ext cx="6096000" cy="55797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система управления включает входные датчики, блок управления и исполнительные устройства. К входным датчикам относятся датчик запаса газа, датчик температуры и давления в газовой магистрали, переключатель режимов работы на приборной панели. Кроме указанных датчиков в работе системы питания сжиженным газом используются сигналы датчиков системы управления двигателем (числа оборотов коленчатого вала двигателя, температуры охлаждающей жидкости, давления во впускном коллекторе и др.)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84EDE9-FB2F-4AAE-A06E-0AF5BB578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761412"/>
            <a:ext cx="3837006" cy="3837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0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3352" y="1250616"/>
            <a:ext cx="68235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управления обеспечивает запуск двигателя на бензине, работу системы на газе в различных режимах движения (лямбда-регулирование), переключение между видами топлива. К исполнительным устройствам относятся запорные клапаны газового баллона и преобразователя, газовые форсунки, а также указатель запаса топлива.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425214-9A1B-42E8-AC0B-588436EF8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62" y="1990098"/>
            <a:ext cx="3854202" cy="2877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1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548680"/>
            <a:ext cx="676875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Газобаллонное оборудование 4 поколения, которое устанавливается на двигатели с непосредственным впрыском топлива, имеет особенности. Для предотвращения обгорания бензиновых форсунок вместе с впрыском газа производится впрыск бензина в камеру сгорания (бензиновые форсунки всегда работают и поэтому не обгорают). В зависимости от производителя ГБО объем впрыскиваемого бензина составляет 10-20% от общих затрат топлива.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B950C5-7C0A-47FA-8CD4-18FCD0931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988840"/>
            <a:ext cx="4457663" cy="3046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63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51384" y="1045940"/>
            <a:ext cx="633670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на сжиженном газе.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Сжиженный нефтяной газ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Liquefied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Petroleum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LPG) является самым распространенным альтернативным топливом в мире и третьим после бензина и дизельного топлива. Сжиженный газ получается при добыче и переработке нефти в качестве побочного продукта.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F1A34E-A1AF-40C8-9390-E621B19A7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32" y="2380936"/>
            <a:ext cx="4194336" cy="2791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0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0"/>
    </mc:Choice>
    <mc:Fallback xmlns="">
      <p:transition spd="slow" advTm="1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0" objId="6"/>
        <p14:stopEvt time="60515" objId="6"/>
        <p14:playEvt time="63757" objId="6"/>
        <p14:stopEvt time="66709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2363" y="449951"/>
            <a:ext cx="612068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Газобаллонное оборудование 5 поколения.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Газобаллонное оборудование пятого поколения является дальнейшим развитием систем питания газовым топливом. Ее отличает впрыск газа во впускной коллектор в жидком состоянии.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B9BBB3-A330-4F31-A573-7C895C2FF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85" y="2148874"/>
            <a:ext cx="4163761" cy="3126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7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740057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Испарение газа во впускном коллекторе сопровождается охлаждением, что увеличивает объем топливно-воздушной смеси и приводит к лучшей наполняемости цилиндров, соответственно, более высокой мощности двигателя. С ГБО 5 поколения динамические характеристики автомобиля одинаковы при работе на газе и бензине.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CC1317-D1DB-4F33-A1E4-B3D4C35E8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016" y="1916832"/>
            <a:ext cx="3978813" cy="3277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5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газобаллонного оборудования 5 поколения является голландская компания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Vialle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Ее система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Propane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LPi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устанавливается на атмосферные и форсированные двигатели, оснащенные системой распределенного впрыска топлива. Система соответствует нормам токсичности Евро 5 и Евро 6.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3BEC10-BC54-49C0-81FD-447B55D51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2" y="2380935"/>
            <a:ext cx="3810000" cy="273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4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&amp;Scy;&amp;khcy;&amp;iecy;&amp;mcy;&amp;acy; &amp;gcy;&amp;acy;&amp;zcy;&amp;ocy;&amp;bcy;&amp;acy;&amp;lcy;&amp;lcy;&amp;ocy;&amp;ncy;&amp;ncy;&amp;ocy;&amp;gcy;&amp;ocy; &amp;ocy;&amp;bcy;&amp;ocy;&amp;rcy;&amp;ucy;&amp;dcy;&amp;ocy;&amp;vcy;&amp;acy;&amp;ncy;&amp;icy;&amp;yacy; 5 &amp;pcy;&amp;ocy;&amp;kcy;&amp;ocy;&amp;lcy;&amp;iecy;&amp;ncy;&amp;icy;&amp;yacy;">
            <a:extLst>
              <a:ext uri="{FF2B5EF4-FFF2-40B4-BE49-F238E27FC236}">
                <a16:creationId xmlns:a16="http://schemas.microsoft.com/office/drawing/2014/main" id="{2914D377-C1DA-4D68-BCFF-CA62AF21B3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1" y="1258014"/>
            <a:ext cx="5940425" cy="44119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88F094-E921-42B6-A22B-24AB90154679}"/>
              </a:ext>
            </a:extLst>
          </p:cNvPr>
          <p:cNvSpPr/>
          <p:nvPr/>
        </p:nvSpPr>
        <p:spPr>
          <a:xfrm>
            <a:off x="6312024" y="1370580"/>
            <a:ext cx="6096000" cy="51475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2 Схема газобаллонного оборудования 5 поколения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блок управления двигателем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переключатель режимов работы;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газовый блок управления;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катализатор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кислородный датчик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свеча зажигания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бензиновая форсунка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газовая форсунка;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газовый насос;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управления насосом;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трубопровод подачи газа;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обратный трубопровод;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регулятор давления;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газовый баллон.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58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481A57-6005-47A8-9A16-3604D208A75A}"/>
              </a:ext>
            </a:extLst>
          </p:cNvPr>
          <p:cNvSpPr/>
          <p:nvPr/>
        </p:nvSpPr>
        <p:spPr>
          <a:xfrm>
            <a:off x="765431" y="825372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Система впрыска жидкого газа включает газовый баллон, газовый насос, регулятор давления, газовые форсунки и систему управления. Газовый насос мембранного типа размещается в газовом баллоне. Он обеспечивает повышение давления в системе на 5 бар, при котором газ остается всегда в жидком состоянии. Регулятор давления контролирует давление в системе.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5250B8-59F5-4B7B-A3EE-AA1DE2A6C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844824"/>
            <a:ext cx="4628915" cy="3910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89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481A57-6005-47A8-9A16-3604D208A75A}"/>
              </a:ext>
            </a:extLst>
          </p:cNvPr>
          <p:cNvSpPr/>
          <p:nvPr/>
        </p:nvSpPr>
        <p:spPr>
          <a:xfrm>
            <a:off x="338778" y="797510"/>
            <a:ext cx="64744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Регулятор оснащен электромагнитным запорным клапаном, который открывается при переходе с бензина на газ. Газ в жидком состоянии подается в газовые форсунки и по сигналу системы управления впрыскивается во впускной коллектор. Избыток сжиженного газа возвращается по обратному трубопроводу в газовый баллон.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управления впрыском газа синхронизирована со штатной системой управления двигателем. В работе используется оригинальный сигнал блока управления двигателем для бензиновых форсунок, который адаптируется для впрыска газа.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A13491-42B4-4D16-AB67-ED90893F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96" y="2060848"/>
            <a:ext cx="4003189" cy="3394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46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481A57-6005-47A8-9A16-3604D208A75A}"/>
              </a:ext>
            </a:extLst>
          </p:cNvPr>
          <p:cNvSpPr/>
          <p:nvPr/>
        </p:nvSpPr>
        <p:spPr>
          <a:xfrm>
            <a:off x="338778" y="797510"/>
            <a:ext cx="64744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Газобаллонное оборудование 6 поколения.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Газобаллонное оборудование шестого поколения является продолжением системы впрыска жидкого газа, в которой газ впрыскивается непосредственно в камеру сгорания цилиндра. Поэтому другое название – система непосредственного впрыска жидкого газа. В данной системе устранен недостаток ГБО 4 поколения для двигателей с непосредственным впрыском топлива – необходимость впрыска порции бензина для сохранения бензиновых форсунок.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9D5768-DAD9-4959-8C80-99ECFBEF1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137285"/>
            <a:ext cx="4253098" cy="3033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86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481A57-6005-47A8-9A16-3604D208A75A}"/>
              </a:ext>
            </a:extLst>
          </p:cNvPr>
          <p:cNvSpPr/>
          <p:nvPr/>
        </p:nvSpPr>
        <p:spPr>
          <a:xfrm>
            <a:off x="509948" y="1196752"/>
            <a:ext cx="56166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Газобаллонное оборудование 6 поколения является разработкой голландской компании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Vialle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Propane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LPDi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обеспечивает непосредственный впрыск жидкого газа с помощью стандартных бензиновых форсунок. Аналогичное оборудование предлагают итальянские фирмы ICOM, BRC.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824113-05BB-45F2-8EF6-02A72067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695962"/>
            <a:ext cx="2441848" cy="1752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115306-A244-4444-8493-82C51C965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437112"/>
            <a:ext cx="3078510" cy="188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ECBC49-B541-4260-832B-2CFCE045B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513454"/>
            <a:ext cx="2557704" cy="1752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88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481A57-6005-47A8-9A16-3604D208A75A}"/>
              </a:ext>
            </a:extLst>
          </p:cNvPr>
          <p:cNvSpPr/>
          <p:nvPr/>
        </p:nvSpPr>
        <p:spPr>
          <a:xfrm>
            <a:off x="509948" y="1196752"/>
            <a:ext cx="56166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непосредственного впрыска жидкого газа являются: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сокращение вредных выбросов в отработавших газах на 20% в сравнении с бензином;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оптимальный расход топлива, связанный с его точным дозированием;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возможность работы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монотопливном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режиме (запуск двигателя, в том числе холодный пуск на газе).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344B4D-06D6-43A8-BD2E-EDA276829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844824"/>
            <a:ext cx="5327154" cy="35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481A57-6005-47A8-9A16-3604D208A75A}"/>
              </a:ext>
            </a:extLst>
          </p:cNvPr>
          <p:cNvSpPr/>
          <p:nvPr/>
        </p:nvSpPr>
        <p:spPr>
          <a:xfrm>
            <a:off x="263352" y="412686"/>
            <a:ext cx="758160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 6 поколения включает баллон для хранения сжиженного газа, интегрированный в баллон газовый насос, модуль выбора топлива, модифицированный топливный насос высокого давления, форсунки впрыска, трубопровод подачи, обратный трубопровод, электронную систему управления.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Жидкий газ из баллона нагнетается топливным насосом в сторону модуля выбора топлива. Если модуль переключен для работы на газе, жидкое топливо поступает в топливный насос высокого давления, где его давление повышается до 150-200 бар. Под высоким давлением газ поступает к форсункам и впрыскивается непосредственно в камеру сгорания двигателя. Излишки газа от насоса высокого давления по обратному трубопроводу возвращаются в газовый баллон.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23753-6FA1-42ED-9247-250A76B03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345673"/>
            <a:ext cx="4080264" cy="2851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77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7368" y="447252"/>
            <a:ext cx="8402399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378A88-B8D1-405B-BD2A-B8AC60F8342C}"/>
              </a:ext>
            </a:extLst>
          </p:cNvPr>
          <p:cNvSpPr/>
          <p:nvPr/>
        </p:nvSpPr>
        <p:spPr>
          <a:xfrm>
            <a:off x="672801" y="825372"/>
            <a:ext cx="57832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Сжиженный газ, используемый для моторного топлива, состоит из смеси газов пропана и бутана. Количественный состав смеси зависит от сезонности применения топлива (зимой в смеси больше пропана). Сжиженный нефтяной газ обладает высокой детонационной стойкостью (105-115, в зависимости от состава смеси).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FC3739-F500-4A94-8515-4790492AD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73" y="2148874"/>
            <a:ext cx="5118098" cy="2659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8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481A57-6005-47A8-9A16-3604D208A75A}"/>
              </a:ext>
            </a:extLst>
          </p:cNvPr>
          <p:cNvSpPr/>
          <p:nvPr/>
        </p:nvSpPr>
        <p:spPr>
          <a:xfrm>
            <a:off x="263352" y="412686"/>
            <a:ext cx="758160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Сердцем системы непосредственного впрыска жидкого газа является модуль выбора топлива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FSU). Он осуществляет переключение с одного топлива на другое. Сжиженный нефтяной газ имеет более высокое давление, чем бензин. Поэтому переключение с бензина на газ происходит быстро и без проблем.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переключении с газа на бензин необходимо перейти от высокого давления газа к низкому давлению бензина. Модуль выбора топлива сначала уменьшает давление сжиженного газа, а затем производит его перемешивание с бензином. На такой смеси двигатель работает несколько минут, и только потом начинает работать на бензине. Управление модулем выбора топлива осуществляет отдельный блок управления, входящий в состав системы управления впрыском.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B53C6A-8C63-455F-97E6-A0234B51B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67" y="2380935"/>
            <a:ext cx="3732234" cy="2308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53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&amp;Scy;&amp;khcy;&amp;iecy;&amp;mcy;&amp;acy; &amp;gcy;&amp;acy;&amp;zcy;&amp;ocy;&amp;bcy;&amp;acy;&amp;lcy;&amp;lcy;&amp;ocy;&amp;ncy;&amp;ncy;&amp;ocy;&amp;gcy;&amp;ocy; &amp;ocy;&amp;bcy;&amp;ocy;&amp;rcy;&amp;ucy;&amp;dcy;&amp;ocy;&amp;vcy;&amp;acy;&amp;ncy;&amp;icy;&amp;yacy; 6 &amp;pcy;&amp;ocy;&amp;kcy;&amp;ocy;&amp;lcy;&amp;iecy;&amp;ncy;&amp;icy;&amp;yacy;">
            <a:extLst>
              <a:ext uri="{FF2B5EF4-FFF2-40B4-BE49-F238E27FC236}">
                <a16:creationId xmlns:a16="http://schemas.microsoft.com/office/drawing/2014/main" id="{84435D0A-3381-4EAC-BB9C-2C1F0207E1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47" y="1988840"/>
            <a:ext cx="5940425" cy="3881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178814-8857-4F2B-A7F9-C36F85438B59}"/>
              </a:ext>
            </a:extLst>
          </p:cNvPr>
          <p:cNvSpPr/>
          <p:nvPr/>
        </p:nvSpPr>
        <p:spPr>
          <a:xfrm>
            <a:off x="242590" y="2209"/>
            <a:ext cx="5651639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3 Схема газобаллонного оборудования 6 поколения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блок управления двигателем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разъем;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газовый блок управления;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катализатор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кислородный датчик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свеча зажигания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регулятор давления;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топливный насос высокого давления;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переключатель режимов работы;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управления насосом;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газовый насос;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форсунка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датчик температуры охлаждающей жидкости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давления;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газовый баллон;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трубопровод подачи газа;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обратный трубопровод;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давления;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выбора топлива;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бензиновый трубопровод провод;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бензиновый насос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топливный бак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6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178814-8857-4F2B-A7F9-C36F85438B59}"/>
              </a:ext>
            </a:extLst>
          </p:cNvPr>
          <p:cNvSpPr/>
          <p:nvPr/>
        </p:nvSpPr>
        <p:spPr>
          <a:xfrm>
            <a:off x="285712" y="332656"/>
            <a:ext cx="61044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длительной стоянке и воздействии высокой температуры окружающего воздуха газ, заполняющий систему, испаряется. Это приводит к задержке запуска двигателя, связанной с необходимостью прокачки системы. Для предотвращения данного недостатка газовый насос начинает работать уже при открытии водительской двери автомобиля.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настоящее время газобаллонное оборудование 6 поколения доступно не для всех моделей автомобилей с непосредственным впрыском топлива. Доступные транспортные средства публикуются на сайте производителя соответствующего ГБО.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8540C-8F52-4175-B065-D73609DA1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204864"/>
            <a:ext cx="5048040" cy="3367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67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178814-8857-4F2B-A7F9-C36F85438B59}"/>
              </a:ext>
            </a:extLst>
          </p:cNvPr>
          <p:cNvSpPr/>
          <p:nvPr/>
        </p:nvSpPr>
        <p:spPr>
          <a:xfrm>
            <a:off x="320230" y="819690"/>
            <a:ext cx="6104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b="1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ТРЕБОВАНИЯ К ГАЗОБАЛЛОННЫМ АВТОМОБИЛЯМ.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Техническое состояние и эксплуатация газобаллонных автомобилей должны соответствовать требованиям технических условий и инструкций заводов-изготовителей.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Аппаратура, трубопроводы, магистральный и расходные вентили должны быть герметичными, исключающими проникновение газа в кабину, кузов, а также в атмосферу.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9F2414-AD40-4A63-A7A6-08003FE6A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140245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862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178814-8857-4F2B-A7F9-C36F85438B59}"/>
              </a:ext>
            </a:extLst>
          </p:cNvPr>
          <p:cNvSpPr/>
          <p:nvPr/>
        </p:nvSpPr>
        <p:spPr>
          <a:xfrm>
            <a:off x="320230" y="819690"/>
            <a:ext cx="6104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Герметичность газового оборудования на автомобиле должна проверяться в сроки, предусмотренные руководствами по техническому обслуживанию и эксплуатации газобаллонных автомобилей в соответствии с Руководством по техническому обслуживанию газобаллонных автомобилей, работающих на сжиженных нефтяных газах и сжатых природных газах, РТМ-200-РСФСР-12-011-82, утвержденным постановлением Министерства автомобильного транспорта РСФСР от 29 ноября 1982 г. № 29 "Об утверждении Руководства по техническому обслуживанию газобаллонных автомобилей, работающих на сжиженных нефтяных газах и сжатых природных газах".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FF54D-71C2-444D-BE97-A6C04CE73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0" y="2127420"/>
            <a:ext cx="2997200" cy="299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19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178814-8857-4F2B-A7F9-C36F85438B59}"/>
              </a:ext>
            </a:extLst>
          </p:cNvPr>
          <p:cNvSpPr/>
          <p:nvPr/>
        </p:nvSpPr>
        <p:spPr>
          <a:xfrm>
            <a:off x="320230" y="819690"/>
            <a:ext cx="67118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Баллоны для сжатого природного газа должны отвечать требованиям, предусмотренным ГОСТ 949-73 "Баллоны стальные малого и среднего объема для газов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МПа &gt;= 20 (200 кгс/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кв.см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)", утвержденным постановлением Государственного комитета стандартов Совета Министров СССР от 19 декабря 1973 г. № 2717, и Правилам устройства и безопасной эксплуатации сосудов, работающих под давлением, утвержденным приказом-постановлением Министерства по чрезвычайным ситуациям Республики Беларусь и Министерства труда Республики Беларусь от 30 апреля 1998 г. № 33/45 "Об утверждении Правил устройства и безопасной эксплуатации сосудов, работающих под давлением".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Баллоны, установленные на автомобиле, должны окрашиваться в красный цвет, иметь нанесенные на них паспортные данные в соответствии с действующими правилами и надпись белой краской: "Пропан" или "Метан".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D9960F-18B7-46AA-BBD0-89DEFAD8F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506576"/>
            <a:ext cx="33337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145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178814-8857-4F2B-A7F9-C36F85438B59}"/>
              </a:ext>
            </a:extLst>
          </p:cNvPr>
          <p:cNvSpPr/>
          <p:nvPr/>
        </p:nvSpPr>
        <p:spPr>
          <a:xfrm>
            <a:off x="320230" y="819690"/>
            <a:ext cx="671187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эксплуатировать автомобили, на баллонах которых: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отсутствуют паспортные данные;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истек срок освидетельствования;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имеются наружные повреждения (коррозия, трещины, выбоины, раковины и тому подобное);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неисправны переходники и вентили;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окраска и надписи не соответствуют требованиям.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E75CCA-27E4-4B0E-A41A-4C299C849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276872"/>
            <a:ext cx="33337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921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1608" y="188640"/>
            <a:ext cx="61044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178814-8857-4F2B-A7F9-C36F85438B59}"/>
              </a:ext>
            </a:extLst>
          </p:cNvPr>
          <p:cNvSpPr/>
          <p:nvPr/>
        </p:nvSpPr>
        <p:spPr>
          <a:xfrm>
            <a:off x="320230" y="819690"/>
            <a:ext cx="671187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Баллоны с газом должны быть надежно закреплены на автомобиле.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Выбракованные баллоны должны иметь надпись: "Брак"; кроме того, на резьбе горловины должны быть нанесены насечки, исключающие дальнейшую эксплуатацию этих баллонов.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Трубки газопровода высокого давления должны быть окрашены в красный цвет.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 допускается эксплуатация газобаллонных автомобилей с неисправной газовой аппаратурой.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Автомобили с неисправной аппаратурой должны храниться на открытых, специально отведенных для этой цели площадках, без газа в баллонах.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A66340-ADAE-4457-B0FE-ED41FC801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02" y="2636912"/>
            <a:ext cx="4330571" cy="243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809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9496" y="2996952"/>
            <a:ext cx="1015312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6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5356" y="980728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3392" y="860514"/>
            <a:ext cx="77490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сжиженного нефтяного газа на автомобилях дает ряд преимуществ: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сжиженный газ в 1,5-2 раза дешевле бензина;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при работе на сжиженном газе выбросы углекислого газа на 15-20% меньше в сравнении с бензином;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установка газобаллонного оборудования на сжиженном газе не требует механического изменения двигателя;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развитая сеть заправочных станций, в том числе и в Беларуси.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D4BA72-5942-406E-9401-4C420BD61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2398941"/>
            <a:ext cx="2990451" cy="2237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2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360" y="1340768"/>
            <a:ext cx="56593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автомобиль на сжиженном газе не лишен недостатков: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расход сжиженного газа на 20-30% больше чем расход бензина (данный недостаток компенсируется низкой ценой на газ);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снижение мощности двигателя при работе на сжиженном газе до 5%;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уменьшение объема багажного отсека, связанное с установкой газового баллона.</a:t>
            </a:r>
            <a:endParaRPr lang="ru-RU" sz="28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1730BE-89E7-44DE-B03B-CBDCE8E9B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35" y="1916832"/>
            <a:ext cx="5574584" cy="340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3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7452" y="412686"/>
            <a:ext cx="7689369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мире свыше 16 миллионов автомобилей работают на сжиженном нефтяном газе, половина из них находятся в Турции, Южной Корее, Польше, Италии и Австралии. В России сжиженный нефтяной газ широко используется на коммерческом транспорте.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Производители из Италии, Нидерландов, Польши, России, Турции и др. стран разрабатывают различные системы питания сжиженным газом. Данные системы в виде комплектов газобаллонного оборудования (ГБО) устанавливаются на автомобили серийно на заводах или индивидуально в специализированных организациях. После установки ГБО автомобиль становиться двухтопливным, то есть может работать на бензине и газе.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CF0BBD-98CA-4DA4-AA1B-2A5C2FA63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380935"/>
            <a:ext cx="3723822" cy="2484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7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653401"/>
            <a:ext cx="74888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конструкции и области применения газобаллонное оборудование на сжиженном газе условно разделяют на поколения. Всего различают 6 поколений ГБО. Технологичным, экономичным, безопасным и потому востребованным является газобаллонное оборудование 4, 5 и 6 поколений.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Газобаллонное оборудование 4 поколения обеспечивает распределенный впрыск испаренного газа. Газобаллонное оборудование 5 поколения отличает впрыск во впускной коллектор жидкого газа. Непосредственный впрыск жидкого газа в камеру сгорания реализуется с помощью газобаллонного оборудования 6 поколения.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13E7F7-3396-4863-BA89-209649E47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581516"/>
            <a:ext cx="3703877" cy="2262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9376" y="712074"/>
            <a:ext cx="813690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Газобаллонное оборудование 4 поколения.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Газобаллонное оборудование 4 поколения обеспечивает распределенный последовательный впрыск газа с помощью отдельных газовых форсунок. В состав ГБО 4 поколения входят газозаправочный штуцер, газовый баллон, преобразователь газа, газовый фильтр, газовая распределительная магистраль с форсунками, газопроводы и электронная система управления.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75DA62-B5B0-4AB1-BE66-3279DB126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52" y="2341152"/>
            <a:ext cx="2999656" cy="2999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633458"/>
            <a:ext cx="7257679" cy="12491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&amp;Scy;&amp;khcy;&amp;iecy;&amp;mcy;&amp;acy; &amp;gcy;&amp;acy;&amp;zcy;&amp;ocy;&amp;bcy;&amp;acy;&amp;lcy;&amp;lcy;&amp;ocy;&amp;ncy;&amp;ncy;&amp;ocy;&amp;gcy;&amp;ocy; &amp;ocy;&amp;bcy;&amp;ocy;&amp;rcy;&amp;ucy;&amp;dcy;&amp;ocy;&amp;vcy;&amp;acy;&amp;ncy;&amp;icy;&amp;yacy; 4 &amp;pcy;&amp;ocy;&amp;kcy;&amp;ocy;&amp;lcy;&amp;iecy;&amp;ncy;&amp;icy;&amp;yacy;">
            <a:extLst>
              <a:ext uri="{FF2B5EF4-FFF2-40B4-BE49-F238E27FC236}">
                <a16:creationId xmlns:a16="http://schemas.microsoft.com/office/drawing/2014/main" id="{B92EB7AC-AE93-403C-BC55-6E541BD61A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581785"/>
            <a:ext cx="5940425" cy="3694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09675F-D033-4F6E-BA0E-37894A5F28DE}"/>
              </a:ext>
            </a:extLst>
          </p:cNvPr>
          <p:cNvSpPr/>
          <p:nvPr/>
        </p:nvSpPr>
        <p:spPr>
          <a:xfrm>
            <a:off x="7183028" y="2148874"/>
            <a:ext cx="4992217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Схема газобаллонного оборудования 4 поколения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газовый блок управления;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переключатель режимов работы;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газовый фильтр;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преобразователь;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распределительная магистраль с газовыми форсунками.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1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2447</TotalTime>
  <Words>309</Words>
  <Application>Microsoft Office PowerPoint</Application>
  <PresentationFormat>Широкоэкранный</PresentationFormat>
  <Paragraphs>141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213</cp:revision>
  <cp:lastPrinted>2018-06-19T14:05:00Z</cp:lastPrinted>
  <dcterms:created xsi:type="dcterms:W3CDTF">2018-06-15T09:41:37Z</dcterms:created>
  <dcterms:modified xsi:type="dcterms:W3CDTF">2021-12-27T17:40:48Z</dcterms:modified>
</cp:coreProperties>
</file>