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93" r:id="rId2"/>
    <p:sldId id="304" r:id="rId3"/>
    <p:sldId id="305" r:id="rId4"/>
    <p:sldId id="307" r:id="rId5"/>
    <p:sldId id="308" r:id="rId6"/>
    <p:sldId id="309" r:id="rId7"/>
    <p:sldId id="310" r:id="rId8"/>
    <p:sldId id="311" r:id="rId9"/>
    <p:sldId id="313" r:id="rId10"/>
    <p:sldId id="314" r:id="rId11"/>
    <p:sldId id="315" r:id="rId12"/>
    <p:sldId id="316" r:id="rId13"/>
    <p:sldId id="323" r:id="rId14"/>
    <p:sldId id="317" r:id="rId15"/>
    <p:sldId id="318" r:id="rId16"/>
    <p:sldId id="319" r:id="rId17"/>
    <p:sldId id="320" r:id="rId18"/>
    <p:sldId id="322" r:id="rId19"/>
    <p:sldId id="324" r:id="rId20"/>
    <p:sldId id="333" r:id="rId21"/>
  </p:sldIdLst>
  <p:sldSz cx="12192000" cy="6858000"/>
  <p:notesSz cx="6805613"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4316C"/>
    <a:srgbClr val="FFBB7B"/>
    <a:srgbClr val="1D591E"/>
    <a:srgbClr val="236B2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14"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2949575" cy="49688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4451" y="2"/>
            <a:ext cx="2949575" cy="496889"/>
          </a:xfrm>
          <a:prstGeom prst="rect">
            <a:avLst/>
          </a:prstGeom>
        </p:spPr>
        <p:txBody>
          <a:bodyPr vert="horz" lIns="91440" tIns="45720" rIns="91440" bIns="45720" rtlCol="0"/>
          <a:lstStyle>
            <a:lvl1pPr algn="r">
              <a:defRPr sz="1200"/>
            </a:lvl1pPr>
          </a:lstStyle>
          <a:p>
            <a:fld id="{5AC779D9-3FCD-4F78-8C09-5E27BA38E379}" type="datetimeFigureOut">
              <a:rPr lang="ru-RU" smtClean="0"/>
              <a:t>ср 02.02.22</a:t>
            </a:fld>
            <a:endParaRPr lang="ru-RU"/>
          </a:p>
        </p:txBody>
      </p:sp>
      <p:sp>
        <p:nvSpPr>
          <p:cNvPr id="4" name="Нижний колонтитул 3"/>
          <p:cNvSpPr>
            <a:spLocks noGrp="1"/>
          </p:cNvSpPr>
          <p:nvPr>
            <p:ph type="ftr" sz="quarter" idx="2"/>
          </p:nvPr>
        </p:nvSpPr>
        <p:spPr>
          <a:xfrm>
            <a:off x="1" y="9440863"/>
            <a:ext cx="2949575"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4451" y="9440863"/>
            <a:ext cx="2949575" cy="496887"/>
          </a:xfrm>
          <a:prstGeom prst="rect">
            <a:avLst/>
          </a:prstGeom>
        </p:spPr>
        <p:txBody>
          <a:bodyPr vert="horz" lIns="91440" tIns="45720" rIns="91440" bIns="45720" rtlCol="0" anchor="b"/>
          <a:lstStyle>
            <a:lvl1pPr algn="r">
              <a:defRPr sz="1200"/>
            </a:lvl1pPr>
          </a:lstStyle>
          <a:p>
            <a:fld id="{2DDDCEDA-9006-46E9-8BA8-62D61FF5FBE4}" type="slidenum">
              <a:rPr lang="ru-RU" smtClean="0"/>
              <a:t>‹#›</a:t>
            </a:fld>
            <a:endParaRPr lang="ru-RU"/>
          </a:p>
        </p:txBody>
      </p:sp>
    </p:spTree>
    <p:extLst>
      <p:ext uri="{BB962C8B-B14F-4D97-AF65-F5344CB8AC3E}">
        <p14:creationId xmlns:p14="http://schemas.microsoft.com/office/powerpoint/2010/main" val="3191087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357974E9-36BA-4978-88EA-3A71AEB8E80B}" type="datetimeFigureOut">
              <a:rPr lang="ru-RU" smtClean="0"/>
              <a:t>ср 02.02.22</a:t>
            </a:fld>
            <a:endParaRPr lang="ru-RU"/>
          </a:p>
        </p:txBody>
      </p:sp>
      <p:sp>
        <p:nvSpPr>
          <p:cNvPr id="4" name="Образ слайда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EA5044DE-EE18-40B0-B73F-7A942410FFD6}" type="slidenum">
              <a:rPr lang="ru-RU" smtClean="0"/>
              <a:t>‹#›</a:t>
            </a:fld>
            <a:endParaRPr lang="ru-RU"/>
          </a:p>
        </p:txBody>
      </p:sp>
    </p:spTree>
    <p:extLst>
      <p:ext uri="{BB962C8B-B14F-4D97-AF65-F5344CB8AC3E}">
        <p14:creationId xmlns:p14="http://schemas.microsoft.com/office/powerpoint/2010/main" val="86139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5044DE-EE18-40B0-B73F-7A942410FFD6}" type="slidenum">
              <a:rPr lang="ru-RU" smtClean="0"/>
              <a:t>7</a:t>
            </a:fld>
            <a:endParaRPr lang="ru-RU"/>
          </a:p>
        </p:txBody>
      </p:sp>
    </p:spTree>
    <p:extLst>
      <p:ext uri="{BB962C8B-B14F-4D97-AF65-F5344CB8AC3E}">
        <p14:creationId xmlns:p14="http://schemas.microsoft.com/office/powerpoint/2010/main" val="225509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A5044DE-EE18-40B0-B73F-7A942410FFD6}" type="slidenum">
              <a:rPr lang="ru-RU" smtClean="0"/>
              <a:t>8</a:t>
            </a:fld>
            <a:endParaRPr lang="ru-RU"/>
          </a:p>
        </p:txBody>
      </p:sp>
    </p:spTree>
    <p:extLst>
      <p:ext uri="{BB962C8B-B14F-4D97-AF65-F5344CB8AC3E}">
        <p14:creationId xmlns:p14="http://schemas.microsoft.com/office/powerpoint/2010/main" val="235669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7"/>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8A034F8-4A34-41D4-A3A6-F8C46323D4AE}" type="datetimeFigureOut">
              <a:rPr lang="ru-RU" smtClean="0"/>
              <a:t>ср 02.02.22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3136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ср 02.02.22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437834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0"/>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40"/>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ср 02.02.22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213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8A034F8-4A34-41D4-A3A6-F8C46323D4AE}" type="datetimeFigureOut">
              <a:rPr lang="ru-RU" smtClean="0"/>
              <a:t>ср 02.02.22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52304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8A034F8-4A34-41D4-A3A6-F8C46323D4AE}" type="datetimeFigureOut">
              <a:rPr lang="ru-RU" smtClean="0"/>
              <a:t>ср 02.02.22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412713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8A034F8-4A34-41D4-A3A6-F8C46323D4AE}" type="datetimeFigureOut">
              <a:rPr lang="ru-RU" smtClean="0"/>
              <a:t>ср 02.02.22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175544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8A034F8-4A34-41D4-A3A6-F8C46323D4AE}" type="datetimeFigureOut">
              <a:rPr lang="ru-RU" smtClean="0"/>
              <a:t>ср 02.02.22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2655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8A034F8-4A34-41D4-A3A6-F8C46323D4AE}" type="datetimeFigureOut">
              <a:rPr lang="ru-RU" smtClean="0"/>
              <a:t>ср 02.02.22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2879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A034F8-4A34-41D4-A3A6-F8C46323D4AE}" type="datetimeFigureOut">
              <a:rPr lang="ru-RU" smtClean="0"/>
              <a:t>ср 02.02.22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950027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1"/>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ср 02.02.22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362768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8A034F8-4A34-41D4-A3A6-F8C46323D4AE}" type="datetimeFigureOut">
              <a:rPr lang="ru-RU" smtClean="0"/>
              <a:t>ср 02.02.22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83E9B-7A1A-4B51-9355-71EEC4EC8FAD}" type="slidenum">
              <a:rPr lang="ru-RU" smtClean="0"/>
              <a:t>‹#›</a:t>
            </a:fld>
            <a:endParaRPr lang="ru-RU"/>
          </a:p>
        </p:txBody>
      </p:sp>
    </p:spTree>
    <p:extLst>
      <p:ext uri="{BB962C8B-B14F-4D97-AF65-F5344CB8AC3E}">
        <p14:creationId xmlns:p14="http://schemas.microsoft.com/office/powerpoint/2010/main" val="264193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0">
              <a:schemeClr val="bg1">
                <a:lumMod val="85000"/>
              </a:schemeClr>
            </a:gs>
            <a:gs pos="50000">
              <a:schemeClr val="bg1"/>
            </a:gs>
          </a:gsLst>
          <a:lin ang="2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034F8-4A34-41D4-A3A6-F8C46323D4AE}" type="datetimeFigureOut">
              <a:rPr lang="ru-RU" smtClean="0"/>
              <a:t>ср 02.02.22</a:t>
            </a:fld>
            <a:endParaRPr lang="ru-RU"/>
          </a:p>
        </p:txBody>
      </p:sp>
      <p:sp>
        <p:nvSpPr>
          <p:cNvPr id="5" name="Нижний колонтитул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83E9B-7A1A-4B51-9355-71EEC4EC8FAD}" type="slidenum">
              <a:rPr lang="ru-RU" smtClean="0"/>
              <a:t>‹#›</a:t>
            </a:fld>
            <a:endParaRPr lang="ru-RU"/>
          </a:p>
        </p:txBody>
      </p:sp>
    </p:spTree>
    <p:extLst>
      <p:ext uri="{BB962C8B-B14F-4D97-AF65-F5344CB8AC3E}">
        <p14:creationId xmlns:p14="http://schemas.microsoft.com/office/powerpoint/2010/main" val="1542919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ogo\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692697"/>
            <a:ext cx="2088232" cy="168094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па 6"/>
          <p:cNvGrpSpPr/>
          <p:nvPr/>
        </p:nvGrpSpPr>
        <p:grpSpPr>
          <a:xfrm>
            <a:off x="1343472" y="-1361501"/>
            <a:ext cx="4968552" cy="1622149"/>
            <a:chOff x="5125864" y="-816524"/>
            <a:chExt cx="5394640" cy="3097303"/>
          </a:xfrm>
        </p:grpSpPr>
        <p:sp>
          <p:nvSpPr>
            <p:cNvPr id="9" name="Скругленный прямоугольник 8"/>
            <p:cNvSpPr/>
            <p:nvPr/>
          </p:nvSpPr>
          <p:spPr>
            <a:xfrm rot="20375024">
              <a:off x="6776088" y="-296266"/>
              <a:ext cx="3744416"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кругленный прямоугольник 7"/>
            <p:cNvSpPr/>
            <p:nvPr/>
          </p:nvSpPr>
          <p:spPr>
            <a:xfrm rot="20375024">
              <a:off x="5933099" y="-540064"/>
              <a:ext cx="3744415" cy="2577046"/>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rot="20375024">
              <a:off x="5125864" y="-816524"/>
              <a:ext cx="3744415" cy="2577045"/>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Rectangle 4"/>
          <p:cNvSpPr>
            <a:spLocks noChangeArrowheads="1"/>
          </p:cNvSpPr>
          <p:nvPr/>
        </p:nvSpPr>
        <p:spPr bwMode="auto">
          <a:xfrm>
            <a:off x="4439817" y="863757"/>
            <a:ext cx="6188468" cy="1338828"/>
          </a:xfrm>
          <a:prstGeom prst="rect">
            <a:avLst/>
          </a:prstGeom>
          <a:noFill/>
          <a:ln>
            <a:noFill/>
          </a:ln>
          <a:effectLst/>
        </p:spPr>
        <p:txBody>
          <a:bodyPr vert="horz" wrap="square" lIns="0" tIns="0" rIns="0" bIns="0" numCol="1" anchor="ctr" anchorCtr="0" compatLnSpc="1">
            <a:prstTxWarp prst="textNoShape">
              <a:avLst/>
            </a:prstTxWarp>
            <a:spAutoFit/>
          </a:bodyPr>
          <a:lstStyle/>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ГЛАВНОЕ УПРАВЛЕНИЕ ОБРАЗОВАНИЯ</a:t>
            </a:r>
          </a:p>
          <a:p>
            <a:pPr lvl="0" fontAlgn="base">
              <a:spcBef>
                <a:spcPct val="0"/>
              </a:spcBef>
              <a:spcAft>
                <a:spcPct val="0"/>
              </a:spcAft>
            </a:pPr>
            <a:r>
              <a:rPr lang="ru-RU" sz="1100" dirty="0">
                <a:solidFill>
                  <a:schemeClr val="tx1">
                    <a:lumMod val="50000"/>
                    <a:lumOff val="50000"/>
                  </a:schemeClr>
                </a:solidFill>
                <a:latin typeface="Arial" pitchFamily="34" charset="0"/>
                <a:ea typeface="Lato" pitchFamily="34" charset="0"/>
                <a:cs typeface="Arial" pitchFamily="34" charset="0"/>
              </a:rPr>
              <a:t>ГРОДНЕНСКОГО ОБЛАСТНОГО ИСПОЛНИТЕЛЬНОГО КОМИТЕТА</a:t>
            </a:r>
            <a:br>
              <a:rPr lang="ru-RU" sz="1100" dirty="0">
                <a:solidFill>
                  <a:schemeClr val="tx1">
                    <a:lumMod val="50000"/>
                    <a:lumOff val="50000"/>
                  </a:schemeClr>
                </a:solidFill>
                <a:latin typeface="Arial" pitchFamily="34" charset="0"/>
                <a:ea typeface="Lato" pitchFamily="34" charset="0"/>
                <a:cs typeface="Arial" pitchFamily="34" charset="0"/>
              </a:rPr>
            </a:br>
            <a:r>
              <a:rPr lang="ru-RU" sz="1100" dirty="0">
                <a:solidFill>
                  <a:schemeClr val="tx1">
                    <a:lumMod val="75000"/>
                    <a:lumOff val="25000"/>
                  </a:schemeClr>
                </a:solidFill>
                <a:latin typeface="Arial" pitchFamily="34" charset="0"/>
                <a:ea typeface="Lato" pitchFamily="34" charset="0"/>
                <a:cs typeface="Arial" pitchFamily="34" charset="0"/>
              </a:rPr>
              <a:t>УЧРЕЖДЕНИЕ ОБРАЗОВАНИЯ </a:t>
            </a:r>
          </a:p>
          <a:p>
            <a:pPr lvl="0" fontAlgn="base">
              <a:spcBef>
                <a:spcPct val="0"/>
              </a:spcBef>
              <a:spcAft>
                <a:spcPct val="0"/>
              </a:spcAft>
            </a:pPr>
            <a:r>
              <a:rPr lang="ru-RU" dirty="0">
                <a:latin typeface="Arial" pitchFamily="34" charset="0"/>
                <a:ea typeface="Lato" pitchFamily="34" charset="0"/>
                <a:cs typeface="Arial" pitchFamily="34" charset="0"/>
              </a:rPr>
              <a:t>"ГРОДНЕНСКИЙ ГОСУДАРСТВЕННЫЙ </a:t>
            </a:r>
          </a:p>
          <a:p>
            <a:pPr lvl="0" fontAlgn="base">
              <a:spcBef>
                <a:spcPct val="0"/>
              </a:spcBef>
              <a:spcAft>
                <a:spcPct val="0"/>
              </a:spcAft>
            </a:pPr>
            <a:r>
              <a:rPr lang="ru-RU" dirty="0">
                <a:latin typeface="Arial" pitchFamily="34" charset="0"/>
                <a:ea typeface="Lato" pitchFamily="34" charset="0"/>
                <a:cs typeface="Arial" pitchFamily="34" charset="0"/>
              </a:rPr>
              <a:t>ЭЛЕКТРОТЕХНИЧЕСКИЙ КОЛЛЕДЖ</a:t>
            </a:r>
          </a:p>
          <a:p>
            <a:pPr lvl="0" fontAlgn="base">
              <a:spcBef>
                <a:spcPct val="0"/>
              </a:spcBef>
              <a:spcAft>
                <a:spcPct val="0"/>
              </a:spcAft>
            </a:pPr>
            <a:r>
              <a:rPr lang="ru-RU" dirty="0">
                <a:latin typeface="Arial" pitchFamily="34" charset="0"/>
                <a:ea typeface="Lato" pitchFamily="34" charset="0"/>
                <a:cs typeface="Arial" pitchFamily="34" charset="0"/>
              </a:rPr>
              <a:t>ИМЕНИ ИВАНА СЧАСТНОГО"</a:t>
            </a:r>
          </a:p>
        </p:txBody>
      </p:sp>
      <p:sp>
        <p:nvSpPr>
          <p:cNvPr id="12" name="TextBox 11"/>
          <p:cNvSpPr txBox="1"/>
          <p:nvPr/>
        </p:nvSpPr>
        <p:spPr>
          <a:xfrm>
            <a:off x="5769632" y="6389995"/>
            <a:ext cx="697627" cy="369332"/>
          </a:xfrm>
          <a:prstGeom prst="rect">
            <a:avLst/>
          </a:prstGeom>
          <a:noFill/>
        </p:spPr>
        <p:txBody>
          <a:bodyPr wrap="none" rtlCol="0">
            <a:spAutoFit/>
          </a:bodyPr>
          <a:lstStyle/>
          <a:p>
            <a:r>
              <a:rPr lang="ru-RU" dirty="0">
                <a:latin typeface="Arial" pitchFamily="34" charset="0"/>
                <a:cs typeface="Arial" pitchFamily="34" charset="0"/>
              </a:rPr>
              <a:t>2021</a:t>
            </a:r>
          </a:p>
        </p:txBody>
      </p:sp>
      <p:pic>
        <p:nvPicPr>
          <p:cNvPr id="8194" name="Picture 2" descr="\\192.168.1.85\share\Логотип\slog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9496" y="2260992"/>
            <a:ext cx="3248381" cy="59194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p:cNvGrpSpPr/>
          <p:nvPr/>
        </p:nvGrpSpPr>
        <p:grpSpPr>
          <a:xfrm>
            <a:off x="1440914" y="3099447"/>
            <a:ext cx="9702977" cy="1952538"/>
            <a:chOff x="1209817" y="1842196"/>
            <a:chExt cx="7277233" cy="993336"/>
          </a:xfrm>
        </p:grpSpPr>
        <p:sp>
          <p:nvSpPr>
            <p:cNvPr id="14" name="Прямоугольник 13"/>
            <p:cNvSpPr/>
            <p:nvPr/>
          </p:nvSpPr>
          <p:spPr>
            <a:xfrm>
              <a:off x="1209817" y="2099613"/>
              <a:ext cx="7277233" cy="735919"/>
            </a:xfrm>
            <a:prstGeom prst="rect">
              <a:avLst/>
            </a:prstGeom>
          </p:spPr>
          <p:txBody>
            <a:bodyPr wrap="none">
              <a:spAutoFit/>
            </a:bodyPr>
            <a:lstStyle/>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Тема: «Компоновочные схемы </a:t>
              </a:r>
            </a:p>
            <a:p>
              <a:pPr algn="ctr"/>
              <a:r>
                <a:rPr lang="ru-RU"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многоцилиндровых двигателей</a:t>
              </a:r>
              <a:r>
                <a:rPr lang="be-BY" sz="4400" b="1" spc="67"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a typeface="+mj-ea"/>
                  <a:cs typeface="Arial" pitchFamily="34" charset="0"/>
                </a:rPr>
                <a:t>»</a:t>
              </a:r>
              <a:endParaRPr lang="ru-RU" sz="4400" dirty="0">
                <a:latin typeface="Arial" pitchFamily="34" charset="0"/>
                <a:cs typeface="Arial" pitchFamily="34" charset="0"/>
              </a:endParaRPr>
            </a:p>
          </p:txBody>
        </p:sp>
        <p:sp>
          <p:nvSpPr>
            <p:cNvPr id="15" name="Заголовок 1"/>
            <p:cNvSpPr txBox="1">
              <a:spLocks/>
            </p:cNvSpPr>
            <p:nvPr/>
          </p:nvSpPr>
          <p:spPr>
            <a:xfrm>
              <a:off x="1789330" y="1842196"/>
              <a:ext cx="6228605" cy="55675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b="1">
                  <a:ln w="12700">
                    <a:noFill/>
                    <a:prstDash val="solid"/>
                  </a:ln>
                  <a:latin typeface="Arial" pitchFamily="34" charset="0"/>
                  <a:cs typeface="Arial" pitchFamily="34" charset="0"/>
                </a:rPr>
                <a:t>Занятие 9</a:t>
              </a:r>
              <a:endParaRPr lang="be-BY" sz="3200" b="1" dirty="0">
                <a:ln w="12700">
                  <a:noFill/>
                  <a:prstDash val="solid"/>
                </a:ln>
                <a:latin typeface="Arial" pitchFamily="34" charset="0"/>
                <a:cs typeface="Arial" pitchFamily="34" charset="0"/>
              </a:endParaRPr>
            </a:p>
          </p:txBody>
        </p:sp>
      </p:grpSp>
    </p:spTree>
    <p:extLst>
      <p:ext uri="{BB962C8B-B14F-4D97-AF65-F5344CB8AC3E}">
        <p14:creationId xmlns:p14="http://schemas.microsoft.com/office/powerpoint/2010/main" val="22888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52857" y="249370"/>
            <a:ext cx="773481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Среди плюсов V-образных моторов можно отметить:</a:t>
            </a:r>
          </a:p>
          <a:p>
            <a:pPr marL="571500" indent="-57150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компактность конструкции;</a:t>
            </a:r>
          </a:p>
          <a:p>
            <a:pPr marL="571500" indent="-57150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более длительный срок эксплуатации двигателя;</a:t>
            </a:r>
          </a:p>
          <a:p>
            <a:pPr marL="571500" indent="-571500"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эффективная и динамичная работа на различных оборотах.</a:t>
            </a:r>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EBEA7FD5-BEA6-403B-85C3-4D3C1EA63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888" y="3645024"/>
            <a:ext cx="4022112" cy="3212976"/>
          </a:xfrm>
          <a:prstGeom prst="rect">
            <a:avLst/>
          </a:prstGeom>
          <a:ln>
            <a:noFill/>
          </a:ln>
          <a:effectLst>
            <a:softEdge rad="112500"/>
          </a:effectLst>
        </p:spPr>
      </p:pic>
    </p:spTree>
    <p:extLst>
      <p:ext uri="{BB962C8B-B14F-4D97-AF65-F5344CB8AC3E}">
        <p14:creationId xmlns:p14="http://schemas.microsoft.com/office/powerpoint/2010/main" val="328681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77480" y="227314"/>
            <a:ext cx="9434943"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4000" dirty="0">
                <a:latin typeface="Times New Roman" panose="02020603050405020304" pitchFamily="18" charset="0"/>
                <a:cs typeface="Times New Roman" panose="02020603050405020304" pitchFamily="18" charset="0"/>
              </a:rPr>
              <a:t>	В числе недостатков:</a:t>
            </a:r>
          </a:p>
          <a:p>
            <a:pPr marL="571500" indent="-571500" algn="just">
              <a:buFont typeface="Arial" panose="020B0604020202020204" pitchFamily="34" charset="0"/>
              <a:buChar char="•"/>
            </a:pPr>
            <a:r>
              <a:rPr lang="ru-RU" sz="4000" dirty="0">
                <a:latin typeface="Times New Roman" panose="02020603050405020304" pitchFamily="18" charset="0"/>
                <a:cs typeface="Times New Roman" panose="02020603050405020304" pitchFamily="18" charset="0"/>
              </a:rPr>
              <a:t>конструкция такого агрегата более сложна, поскольку имеет две головки блока цилиндров;</a:t>
            </a:r>
          </a:p>
          <a:p>
            <a:pPr marL="571500" indent="-571500" algn="just">
              <a:buFont typeface="Arial" panose="020B0604020202020204" pitchFamily="34" charset="0"/>
              <a:buChar char="•"/>
            </a:pPr>
            <a:r>
              <a:rPr lang="ru-RU" sz="4000" dirty="0">
                <a:latin typeface="Times New Roman" panose="02020603050405020304" pitchFamily="18" charset="0"/>
                <a:cs typeface="Times New Roman" panose="02020603050405020304" pitchFamily="18" charset="0"/>
              </a:rPr>
              <a:t>высокая стоимость изготовления;</a:t>
            </a:r>
          </a:p>
          <a:p>
            <a:pPr marL="571500" indent="-571500" algn="just">
              <a:buFont typeface="Arial" panose="020B0604020202020204" pitchFamily="34" charset="0"/>
              <a:buChar char="•"/>
            </a:pPr>
            <a:r>
              <a:rPr lang="ru-RU" sz="4000" dirty="0">
                <a:latin typeface="Times New Roman" panose="02020603050405020304" pitchFamily="18" charset="0"/>
                <a:cs typeface="Times New Roman" panose="02020603050405020304" pitchFamily="18" charset="0"/>
              </a:rPr>
              <a:t>большие вибрации при работе;</a:t>
            </a:r>
          </a:p>
          <a:p>
            <a:pPr marL="571500" indent="-571500" algn="just">
              <a:buFont typeface="Arial" panose="020B0604020202020204" pitchFamily="34" charset="0"/>
              <a:buChar char="•"/>
            </a:pPr>
            <a:r>
              <a:rPr lang="ru-RU" sz="4000" dirty="0">
                <a:latin typeface="Times New Roman" panose="02020603050405020304" pitchFamily="18" charset="0"/>
                <a:cs typeface="Times New Roman" panose="02020603050405020304" pitchFamily="18" charset="0"/>
              </a:rPr>
              <a:t>сложности с балансировкой.</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F7C00A03-73C9-45C6-BBC7-5AB0A57DC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302" y="4005064"/>
            <a:ext cx="4564698" cy="2852936"/>
          </a:xfrm>
          <a:prstGeom prst="rect">
            <a:avLst/>
          </a:prstGeom>
          <a:ln>
            <a:noFill/>
          </a:ln>
          <a:effectLst>
            <a:softEdge rad="112500"/>
          </a:effectLst>
        </p:spPr>
      </p:pic>
    </p:spTree>
    <p:extLst>
      <p:ext uri="{BB962C8B-B14F-4D97-AF65-F5344CB8AC3E}">
        <p14:creationId xmlns:p14="http://schemas.microsoft.com/office/powerpoint/2010/main" val="99553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67239" y="685441"/>
            <a:ext cx="1130525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b="1" dirty="0"/>
              <a:t> </a:t>
            </a:r>
            <a:r>
              <a:rPr lang="ru-RU" sz="3200" b="1" dirty="0">
                <a:latin typeface="Times New Roman" panose="02020603050405020304" pitchFamily="18" charset="0"/>
                <a:cs typeface="Times New Roman" panose="02020603050405020304" pitchFamily="18" charset="0"/>
              </a:rPr>
              <a:t>В чем отличия оппозитного двигателя?</a:t>
            </a:r>
          </a:p>
          <a:p>
            <a:pPr algn="just"/>
            <a:r>
              <a:rPr lang="ru-RU" sz="3200" dirty="0">
                <a:latin typeface="Times New Roman" panose="02020603050405020304" pitchFamily="18" charset="0"/>
                <a:cs typeface="Times New Roman" panose="02020603050405020304" pitchFamily="18" charset="0"/>
              </a:rPr>
              <a:t>	Фактически оппозитный двигатель является частным случаем V-образного. Его принцип работы основан на том, что угол развала цилиндров в таком моторе составляет 180°. Иными словами, пары цилиндров с поршнями лежат в горизонтальной плоскости. Поскольку поршни при работе такого двигателя движутся навстречу друг другу, они получили название «боксеры». Количество цилиндров в оппозитных моторах может быть от двух до двенадцати, при </a:t>
            </a:r>
          </a:p>
          <a:p>
            <a:pPr algn="just"/>
            <a:r>
              <a:rPr lang="ru-RU" sz="3200" dirty="0">
                <a:latin typeface="Times New Roman" panose="02020603050405020304" pitchFamily="18" charset="0"/>
                <a:cs typeface="Times New Roman" panose="02020603050405020304" pitchFamily="18" charset="0"/>
              </a:rPr>
              <a:t>этом наибольшую популярность приобрели</a:t>
            </a:r>
          </a:p>
          <a:p>
            <a:pPr algn="just"/>
            <a:r>
              <a:rPr lang="ru-RU" sz="3200" dirty="0">
                <a:latin typeface="Times New Roman" panose="02020603050405020304" pitchFamily="18" charset="0"/>
                <a:cs typeface="Times New Roman" panose="02020603050405020304" pitchFamily="18" charset="0"/>
              </a:rPr>
              <a:t>схемы с четырьмя и шестью цилиндрами.</a:t>
            </a:r>
            <a:endParaRPr lang="ru-RU" sz="2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365A3B82-12B4-4853-9B13-100230C54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320" y="4714212"/>
            <a:ext cx="3215680" cy="2143787"/>
          </a:xfrm>
          <a:prstGeom prst="rect">
            <a:avLst/>
          </a:prstGeom>
          <a:ln>
            <a:noFill/>
          </a:ln>
          <a:effectLst>
            <a:softEdge rad="112500"/>
          </a:effectLst>
        </p:spPr>
      </p:pic>
    </p:spTree>
    <p:extLst>
      <p:ext uri="{BB962C8B-B14F-4D97-AF65-F5344CB8AC3E}">
        <p14:creationId xmlns:p14="http://schemas.microsoft.com/office/powerpoint/2010/main" val="39744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22151" y="260648"/>
            <a:ext cx="9505055" cy="5078313"/>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Преимуществами такой компоновки являются следующие характеристики:</a:t>
            </a:r>
          </a:p>
          <a:p>
            <a:pPr marL="571500" indent="-571500" algn="just">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большая устойчивость автомобиля, достигаемая благодаря смещению центра тяжести;</a:t>
            </a:r>
          </a:p>
          <a:p>
            <a:pPr marL="571500" indent="-571500" algn="just">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более длительный срок эксплуатации за счет увеличения жесткости цилиндров;</a:t>
            </a:r>
          </a:p>
          <a:p>
            <a:pPr marL="571500" indent="-571500" algn="just">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максимальная безопасность – при столкновении такой двигатель уходит вниз, а не в салон;</a:t>
            </a:r>
          </a:p>
          <a:p>
            <a:pPr marL="571500" indent="-571500" algn="just">
              <a:buFont typeface="Arial" panose="020B0604020202020204" pitchFamily="34" charset="0"/>
              <a:buChar char="•"/>
            </a:pPr>
            <a:r>
              <a:rPr lang="ru-RU" sz="3200" dirty="0">
                <a:latin typeface="Times New Roman" panose="02020603050405020304" pitchFamily="18" charset="0"/>
                <a:cs typeface="Times New Roman" panose="02020603050405020304" pitchFamily="18" charset="0"/>
              </a:rPr>
              <a:t>пониженный уровень вибрации и шума при работе </a:t>
            </a:r>
            <a:r>
              <a:rPr lang="ru-RU" sz="3200" dirty="0" err="1">
                <a:latin typeface="Times New Roman" panose="02020603050405020304" pitchFamily="18" charset="0"/>
                <a:cs typeface="Times New Roman" panose="02020603050405020304" pitchFamily="18" charset="0"/>
              </a:rPr>
              <a:t>мотора;снижение</a:t>
            </a:r>
            <a:r>
              <a:rPr lang="ru-RU" sz="3200" dirty="0">
                <a:latin typeface="Times New Roman" panose="02020603050405020304" pitchFamily="18" charset="0"/>
                <a:cs typeface="Times New Roman" panose="02020603050405020304" pitchFamily="18" charset="0"/>
              </a:rPr>
              <a:t> веса основных узлов.</a:t>
            </a:r>
            <a:endParaRPr lang="ru-RU" sz="5400"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a:extLst>
              <a:ext uri="{FF2B5EF4-FFF2-40B4-BE49-F238E27FC236}">
                <a16:creationId xmlns:a16="http://schemas.microsoft.com/office/drawing/2014/main" id="{7833AA2B-8D6B-472D-A953-3B8D5B0C8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336" y="4871657"/>
            <a:ext cx="3071664" cy="1986343"/>
          </a:xfrm>
          <a:prstGeom prst="rect">
            <a:avLst/>
          </a:prstGeom>
          <a:ln>
            <a:noFill/>
          </a:ln>
          <a:effectLst>
            <a:softEdge rad="112500"/>
          </a:effectLst>
        </p:spPr>
      </p:pic>
    </p:spTree>
    <p:extLst>
      <p:ext uri="{BB962C8B-B14F-4D97-AF65-F5344CB8AC3E}">
        <p14:creationId xmlns:p14="http://schemas.microsoft.com/office/powerpoint/2010/main" val="529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07318" y="249370"/>
            <a:ext cx="771687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r>
              <a:rPr lang="ru-RU" sz="40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Недостатками системы являются:</a:t>
            </a:r>
          </a:p>
          <a:p>
            <a:pPr marL="571500" lvl="0" indent="-571500" algn="just">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большие затраты на обслуживание и ремонт;</a:t>
            </a:r>
          </a:p>
          <a:p>
            <a:pPr marL="571500" lvl="0" indent="-571500" algn="just">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высокая стоимость изготовления двигателя;</a:t>
            </a:r>
          </a:p>
          <a:p>
            <a:pPr marL="571500" lvl="0" indent="-571500" algn="just">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повышенный расход смазочных материалов.</a:t>
            </a:r>
            <a:endParaRPr lang="ru-RU"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C4402A82-517E-4DFF-B31D-01DBFF144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088" y="3619078"/>
            <a:ext cx="5303912" cy="3238922"/>
          </a:xfrm>
          <a:prstGeom prst="rect">
            <a:avLst/>
          </a:prstGeom>
          <a:ln>
            <a:noFill/>
          </a:ln>
          <a:effectLst>
            <a:softEdge rad="112500"/>
          </a:effectLst>
        </p:spPr>
      </p:pic>
    </p:spTree>
    <p:extLst>
      <p:ext uri="{BB962C8B-B14F-4D97-AF65-F5344CB8AC3E}">
        <p14:creationId xmlns:p14="http://schemas.microsoft.com/office/powerpoint/2010/main" val="343530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35360" y="249370"/>
            <a:ext cx="914501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000" b="1" dirty="0">
                <a:latin typeface="Times New Roman" panose="02020603050405020304" pitchFamily="18" charset="0"/>
                <a:cs typeface="Times New Roman" panose="02020603050405020304" pitchFamily="18" charset="0"/>
              </a:rPr>
              <a:t>Как работает W-образный двигатель?</a:t>
            </a:r>
          </a:p>
          <a:p>
            <a:pPr algn="just"/>
            <a:r>
              <a:rPr lang="ru-RU" sz="3200" dirty="0">
                <a:latin typeface="Times New Roman" panose="02020603050405020304" pitchFamily="18" charset="0"/>
                <a:cs typeface="Times New Roman" panose="02020603050405020304" pitchFamily="18" charset="0"/>
              </a:rPr>
              <a:t>	Принципиальным отличием W-образного двигателя является расположение цилиндров с поршнями в три или четыре ряда, при этом они воздействуют на общий коленчатый вал. Угол развала составляет менее 90°. Некоторые модели W-образных двигателей предусматривают расположение цилиндров в шахматном порядке, и каждая секция имеет свою ГБЦ. Применяются такие компоновочные схемы не только в автомобильных моторах, но и в авиации.</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186694FC-B5A4-4F77-B496-8850F3AE7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631" y="4581128"/>
            <a:ext cx="2801821" cy="1999481"/>
          </a:xfrm>
          <a:prstGeom prst="rect">
            <a:avLst/>
          </a:prstGeom>
          <a:ln>
            <a:noFill/>
          </a:ln>
          <a:effectLst>
            <a:softEdge rad="112500"/>
          </a:effectLst>
        </p:spPr>
      </p:pic>
    </p:spTree>
    <p:extLst>
      <p:ext uri="{BB962C8B-B14F-4D97-AF65-F5344CB8AC3E}">
        <p14:creationId xmlns:p14="http://schemas.microsoft.com/office/powerpoint/2010/main" val="30416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2814" y="85001"/>
            <a:ext cx="956157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Также как и V-образный двигатель, такой мотор может иметь до двенадцати цилиндров. Однако основным его преимуществом является еще более компактная конструкция. Главным недостатком W-образной схемы можно назвать необходимость изготовления коленчатого вала сложной формы, а также использование многоуровневой системы охлаждения,</a:t>
            </a:r>
          </a:p>
          <a:p>
            <a:pPr algn="just"/>
            <a:r>
              <a:rPr lang="ru-RU" sz="3600" dirty="0">
                <a:latin typeface="Times New Roman" panose="02020603050405020304" pitchFamily="18" charset="0"/>
                <a:cs typeface="Times New Roman" panose="02020603050405020304" pitchFamily="18" charset="0"/>
              </a:rPr>
              <a:t>что существенно повышает </a:t>
            </a:r>
          </a:p>
          <a:p>
            <a:pPr algn="just"/>
            <a:r>
              <a:rPr lang="ru-RU" sz="3600" dirty="0">
                <a:latin typeface="Times New Roman" panose="02020603050405020304" pitchFamily="18" charset="0"/>
                <a:cs typeface="Times New Roman" panose="02020603050405020304" pitchFamily="18" charset="0"/>
              </a:rPr>
              <a:t>стоимость производства мотора.</a:t>
            </a:r>
            <a:endParaRPr lang="ru-RU" sz="28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F4ED4815-C3D2-46F2-BAA1-59FCA6267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4314825"/>
            <a:ext cx="3810000" cy="2543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0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27881" y="8654"/>
            <a:ext cx="7839819"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200" dirty="0">
                <a:latin typeface="Times New Roman" panose="02020603050405020304" pitchFamily="18" charset="0"/>
                <a:cs typeface="Times New Roman" panose="02020603050405020304" pitchFamily="18" charset="0"/>
              </a:rPr>
              <a:t>	</a:t>
            </a:r>
            <a:r>
              <a:rPr lang="ru-RU" sz="4000" b="1" i="1" dirty="0"/>
              <a:t> </a:t>
            </a:r>
            <a:r>
              <a:rPr lang="ru-RU" sz="3200" b="1" i="1" dirty="0">
                <a:latin typeface="Times New Roman" panose="02020603050405020304" pitchFamily="18" charset="0"/>
                <a:cs typeface="Times New Roman" panose="02020603050405020304" pitchFamily="18" charset="0"/>
              </a:rPr>
              <a:t>Устройство и достоинства VR-двигателя</a:t>
            </a:r>
          </a:p>
          <a:p>
            <a:pPr algn="just"/>
            <a:r>
              <a:rPr lang="ru-RU" sz="3200" dirty="0">
                <a:latin typeface="Times New Roman" panose="02020603050405020304" pitchFamily="18" charset="0"/>
                <a:cs typeface="Times New Roman" panose="02020603050405020304" pitchFamily="18" charset="0"/>
              </a:rPr>
              <a:t>	Рядно-смещенная компоновка, или VR-двигатель, представляет собой комбинацию рядного и V-образного моторов. Угол развала в таком двигателе очень мал – 15°, а цилиндры с поршнями расположены в шахматном порядке. В отличие от классического V-образного двигателя, такая схема обеспечила максимальную компактность, которая позволила использовать общую головку блока цилиндров для обоих рядов.</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C7503485-9736-4446-A558-4AC20169C0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700" y="3048000"/>
            <a:ext cx="3924300" cy="3810000"/>
          </a:xfrm>
          <a:prstGeom prst="rect">
            <a:avLst/>
          </a:prstGeom>
          <a:ln>
            <a:noFill/>
          </a:ln>
          <a:effectLst>
            <a:softEdge rad="112500"/>
          </a:effectLst>
        </p:spPr>
      </p:pic>
    </p:spTree>
    <p:extLst>
      <p:ext uri="{BB962C8B-B14F-4D97-AF65-F5344CB8AC3E}">
        <p14:creationId xmlns:p14="http://schemas.microsoft.com/office/powerpoint/2010/main" val="71808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38041" y="404549"/>
            <a:ext cx="7614144" cy="3970318"/>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Несмотря на такое преимущество, как компактность, </a:t>
            </a:r>
            <a:r>
              <a:rPr lang="ru-RU" sz="3600" i="1" u="sng" dirty="0">
                <a:latin typeface="Times New Roman" panose="02020603050405020304" pitchFamily="18" charset="0"/>
                <a:cs typeface="Times New Roman" panose="02020603050405020304" pitchFamily="18" charset="0"/>
              </a:rPr>
              <a:t>основным недостатком</a:t>
            </a:r>
            <a:r>
              <a:rPr lang="ru-RU" sz="3600" dirty="0">
                <a:latin typeface="Times New Roman" panose="02020603050405020304" pitchFamily="18" charset="0"/>
                <a:cs typeface="Times New Roman" panose="02020603050405020304" pitchFamily="18" charset="0"/>
              </a:rPr>
              <a:t> этой конструкции стала высокая вибрационная нагрузка. Данный тип двигателя сегодня почти не применяется.</a:t>
            </a:r>
            <a:endParaRPr lang="ru-RU" sz="4000" dirty="0">
              <a:latin typeface="Times New Roman" panose="02020603050405020304" pitchFamily="18" charset="0"/>
              <a:cs typeface="Times New Roman" panose="02020603050405020304" pitchFamily="18" charset="0"/>
            </a:endParaRPr>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a:extLst>
              <a:ext uri="{FF2B5EF4-FFF2-40B4-BE49-F238E27FC236}">
                <a16:creationId xmlns:a16="http://schemas.microsoft.com/office/drawing/2014/main" id="{25D45C95-B129-469A-9830-64AED977E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184" y="3528138"/>
            <a:ext cx="4439815" cy="3329861"/>
          </a:xfrm>
          <a:prstGeom prst="rect">
            <a:avLst/>
          </a:prstGeom>
          <a:ln>
            <a:noFill/>
          </a:ln>
          <a:effectLst>
            <a:softEdge rad="112500"/>
          </a:effectLst>
        </p:spPr>
      </p:pic>
    </p:spTree>
    <p:extLst>
      <p:ext uri="{BB962C8B-B14F-4D97-AF65-F5344CB8AC3E}">
        <p14:creationId xmlns:p14="http://schemas.microsoft.com/office/powerpoint/2010/main" val="23981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206992" y="27409"/>
            <a:ext cx="9201375"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b="1" dirty="0">
                <a:latin typeface="Times New Roman" panose="02020603050405020304" pitchFamily="18" charset="0"/>
                <a:cs typeface="Times New Roman" panose="02020603050405020304" pitchFamily="18" charset="0"/>
              </a:rPr>
              <a:t>	</a:t>
            </a:r>
            <a:r>
              <a:rPr lang="ru-RU" dirty="0"/>
              <a:t> </a:t>
            </a:r>
            <a:r>
              <a:rPr lang="ru-RU" sz="3200" dirty="0">
                <a:latin typeface="Times New Roman" panose="02020603050405020304" pitchFamily="18" charset="0"/>
                <a:cs typeface="Times New Roman" panose="02020603050405020304" pitchFamily="18" charset="0"/>
              </a:rPr>
              <a:t>В последние годы компоновочные схемы поршневых двигателей практически не изменяются. Это обусловлено отсутствием необходимости увеличения числа цилиндров, поскольку рост мощности для большинства современных автомобилей обеспечивается, например, за счет турбонаддува. Однако повышение компактности и уменьшение массы по-прежнему остаются главной задачей при разработке новых конструкций и схем.</a:t>
            </a:r>
            <a:endParaRPr lang="ru-RU" sz="1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A980410A-4D4B-4D65-B0F1-3A273A347D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3080" y="4149080"/>
            <a:ext cx="2708920" cy="2708920"/>
          </a:xfrm>
          <a:prstGeom prst="rect">
            <a:avLst/>
          </a:prstGeom>
          <a:ln>
            <a:noFill/>
          </a:ln>
          <a:effectLst>
            <a:softEdge rad="112500"/>
          </a:effectLst>
        </p:spPr>
      </p:pic>
    </p:spTree>
    <p:extLst>
      <p:ext uri="{BB962C8B-B14F-4D97-AF65-F5344CB8AC3E}">
        <p14:creationId xmlns:p14="http://schemas.microsoft.com/office/powerpoint/2010/main" val="308636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191344" y="183409"/>
            <a:ext cx="939402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2800" b="1" i="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Одним из основных признаков, по которому классифицируют двигатели внутреннего сгорания (ДВС), является их компоновочная схема. Она определяет расположение мотора в подкапотном пространстве, его габаритные размеры и ориентацию осей ведущих элементов (цилиндров и поршней). </a:t>
            </a:r>
            <a:endParaRPr lang="ru-RU" sz="28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0C164DA8-CF89-4521-9BFC-408944220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256" y="4389275"/>
            <a:ext cx="3791744" cy="2468725"/>
          </a:xfrm>
          <a:prstGeom prst="rect">
            <a:avLst/>
          </a:prstGeom>
          <a:ln>
            <a:noFill/>
          </a:ln>
          <a:effectLst>
            <a:softEdge rad="112500"/>
          </a:effectLst>
        </p:spPr>
      </p:pic>
    </p:spTree>
    <p:extLst>
      <p:ext uri="{BB962C8B-B14F-4D97-AF65-F5344CB8AC3E}">
        <p14:creationId xmlns:p14="http://schemas.microsoft.com/office/powerpoint/2010/main" val="2558046885"/>
      </p:ext>
    </p:extLst>
  </p:cSld>
  <p:clrMapOvr>
    <a:masterClrMapping/>
  </p:clrMapOvr>
  <mc:AlternateContent xmlns:mc="http://schemas.openxmlformats.org/markup-compatibility/2006" xmlns:p14="http://schemas.microsoft.com/office/powerpoint/2010/main">
    <mc:Choice Requires="p14">
      <p:transition spd="slow" p14:dur="2000" advTm="15700"/>
    </mc:Choice>
    <mc:Fallback xmlns="">
      <p:transition spd="slow" advTm="15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extLst>
    <p:ext uri="{E180D4A7-C9FB-4DFB-919C-405C955672EB}">
      <p14:showEvtLst xmlns:p14="http://schemas.microsoft.com/office/powerpoint/2010/main">
        <p14:playEvt time="0" objId="6"/>
        <p14:stopEvt time="60515" objId="6"/>
        <p14:playEvt time="63757" objId="6"/>
        <p14:stopEvt time="66709" objId="6"/>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559496" y="2996952"/>
            <a:ext cx="10153128"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endParaRPr lang="ru-RU" sz="5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21A34E07-EEDC-4449-95EB-3F4443438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16848"/>
          </a:xfrm>
          <a:prstGeom prst="rect">
            <a:avLst/>
          </a:prstGeom>
        </p:spPr>
      </p:pic>
    </p:spTree>
    <p:extLst>
      <p:ext uri="{BB962C8B-B14F-4D97-AF65-F5344CB8AC3E}">
        <p14:creationId xmlns:p14="http://schemas.microsoft.com/office/powerpoint/2010/main" val="379373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52328" y="176419"/>
            <a:ext cx="8319935"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Выбор общей компоновки агрегата зависит от характеристик, которые он должен обеспечить в процессе эксплуатации. На сегодняшний день используются пять базовых схем двигателей: рядные, V-образные, W-образные, оппозитные и VR-моторы. Каждая из схем имеет свои достоинства, недостатки и сферу применения.</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8D640541-1974-48C6-AC10-E3FD22A48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023" y="4040995"/>
            <a:ext cx="3809525" cy="2817005"/>
          </a:xfrm>
          <a:prstGeom prst="rect">
            <a:avLst/>
          </a:prstGeom>
          <a:ln>
            <a:noFill/>
          </a:ln>
          <a:effectLst>
            <a:softEdge rad="112500"/>
          </a:effectLst>
        </p:spPr>
      </p:pic>
    </p:spTree>
    <p:extLst>
      <p:ext uri="{BB962C8B-B14F-4D97-AF65-F5344CB8AC3E}">
        <p14:creationId xmlns:p14="http://schemas.microsoft.com/office/powerpoint/2010/main" val="125589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5356" y="980728"/>
            <a:ext cx="918001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dirty="0">
                <a:latin typeface="Times New Roman" panose="02020603050405020304" pitchFamily="18" charset="0"/>
                <a:cs typeface="Times New Roman" panose="02020603050405020304" pitchFamily="18" charset="0"/>
              </a:rPr>
              <a:t>	</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4932" y="26411"/>
            <a:ext cx="9369456" cy="1451359"/>
          </a:xfrm>
          <a:prstGeom prst="rect">
            <a:avLst/>
          </a:prstGeom>
        </p:spPr>
        <p:txBody>
          <a:bodyPr wrap="square">
            <a:spAutoFit/>
          </a:bodyPr>
          <a:lstStyle/>
          <a:p>
            <a:pPr lvl="0" algn="just">
              <a:lnSpc>
                <a:spcPct val="115000"/>
              </a:lnSpc>
              <a:spcAft>
                <a:spcPts val="0"/>
              </a:spcAft>
            </a:pPr>
            <a:r>
              <a:rPr lang="ru-RU" sz="2800" dirty="0">
                <a:latin typeface="Times New Roman" panose="02020603050405020304" pitchFamily="18" charset="0"/>
                <a:cs typeface="Times New Roman" panose="02020603050405020304" pitchFamily="18" charset="0"/>
              </a:rPr>
              <a:t>	</a:t>
            </a:r>
            <a:r>
              <a:rPr lang="ru-RU" b="1" i="1" u="sng" dirty="0"/>
              <a:t> </a:t>
            </a:r>
            <a:r>
              <a:rPr lang="ru-RU" sz="4000" b="1" i="1" u="sng" dirty="0">
                <a:latin typeface="Times New Roman" panose="02020603050405020304" pitchFamily="18" charset="0"/>
                <a:cs typeface="Times New Roman" panose="02020603050405020304" pitchFamily="18" charset="0"/>
              </a:rPr>
              <a:t>Особенности конструкции рядного двигателя</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0B69DF95-DBEC-4C24-AEE4-2B43276A0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5371" y="4561046"/>
            <a:ext cx="2606630" cy="2290827"/>
          </a:xfrm>
          <a:prstGeom prst="rect">
            <a:avLst/>
          </a:prstGeom>
          <a:ln>
            <a:noFill/>
          </a:ln>
          <a:effectLst>
            <a:softEdge rad="112500"/>
          </a:effectLst>
        </p:spPr>
      </p:pic>
      <p:sp>
        <p:nvSpPr>
          <p:cNvPr id="7" name="Прямоугольник 6">
            <a:extLst>
              <a:ext uri="{FF2B5EF4-FFF2-40B4-BE49-F238E27FC236}">
                <a16:creationId xmlns:a16="http://schemas.microsoft.com/office/drawing/2014/main" id="{5E9C4885-6365-4704-812E-12F9F473A1A3}"/>
              </a:ext>
            </a:extLst>
          </p:cNvPr>
          <p:cNvSpPr/>
          <p:nvPr/>
        </p:nvSpPr>
        <p:spPr>
          <a:xfrm>
            <a:off x="224330" y="1528602"/>
            <a:ext cx="11200262" cy="3600986"/>
          </a:xfrm>
          <a:prstGeom prst="rect">
            <a:avLst/>
          </a:prstGeom>
        </p:spPr>
        <p:txBody>
          <a:bodyPr wrap="square">
            <a:spAutoFit/>
          </a:bodyPr>
          <a:lstStyle/>
          <a:p>
            <a:pPr algn="just"/>
            <a:r>
              <a:rPr lang="ru-RU" sz="32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Наиболее распространенным типом ДВС являются рядные конструкции. Они предполагают расположение цилиндров с поршнями в один ряд, что обеспечивает их воздействие на общий коленчатый вал. Основной сферой применения этого типа двигателей являются легковые автомобили, а также сельскохозяйственная и грузовая техника. В качестве топлива может использоваться как бензин, так и дизель. Количество цилиндров в таком моторе может достигать и двенадцати, но обычно это максимум шесть.</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32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8880" y="152400"/>
            <a:ext cx="1008112" cy="82537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7661" y="260648"/>
            <a:ext cx="9402362" cy="4524315"/>
          </a:xfrm>
          <a:prstGeom prst="rect">
            <a:avLst/>
          </a:prstGeom>
        </p:spPr>
        <p:txBody>
          <a:bodyPr wrap="square">
            <a:spAutoFit/>
          </a:bodyPr>
          <a:lstStyle/>
          <a:p>
            <a:pPr algn="just"/>
            <a:r>
              <a:rPr lang="ru-RU" sz="3200" dirty="0">
                <a:latin typeface="Times New Roman" panose="02020603050405020304" pitchFamily="18" charset="0"/>
                <a:ea typeface="Calibri" panose="020F0502020204030204" pitchFamily="34" charset="0"/>
              </a:rPr>
              <a:t>	</a:t>
            </a:r>
            <a:r>
              <a:rPr lang="ru-RU" sz="3600" dirty="0">
                <a:latin typeface="Times New Roman" panose="02020603050405020304" pitchFamily="18" charset="0"/>
                <a:cs typeface="Times New Roman" panose="02020603050405020304" pitchFamily="18" charset="0"/>
              </a:rPr>
              <a:t>Преимуществами применения рядных компоновочных схем можно назвать следующие характеристики:</a:t>
            </a:r>
          </a:p>
          <a:p>
            <a:pPr marL="571500" indent="-571500" algn="just">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простота конструкции;</a:t>
            </a:r>
          </a:p>
          <a:p>
            <a:pPr marL="571500" indent="-571500" algn="just">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равномерный износ деталей;</a:t>
            </a:r>
          </a:p>
          <a:p>
            <a:pPr marL="571500" indent="-571500" algn="just">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низкая стоимость;</a:t>
            </a:r>
          </a:p>
          <a:p>
            <a:pPr marL="571500" indent="-571500" algn="just">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легкость в обслуживании;</a:t>
            </a:r>
          </a:p>
          <a:p>
            <a:pPr marL="571500" indent="-571500" algn="just">
              <a:buFont typeface="Arial" panose="020B0604020202020204" pitchFamily="34" charset="0"/>
              <a:buChar char="•"/>
            </a:pPr>
            <a:r>
              <a:rPr lang="ru-RU" sz="3600" dirty="0">
                <a:latin typeface="Times New Roman" panose="02020603050405020304" pitchFamily="18" charset="0"/>
                <a:cs typeface="Times New Roman" panose="02020603050405020304" pitchFamily="18" charset="0"/>
              </a:rPr>
              <a:t>уравновешенность.</a:t>
            </a:r>
            <a:endParaRPr lang="ru-RU" sz="4000" dirty="0">
              <a:latin typeface="Times New Roman" panose="02020603050405020304" pitchFamily="18" charset="0"/>
              <a:cs typeface="Times New Roman" panose="02020603050405020304" pitchFamily="18" charset="0"/>
            </a:endParaRPr>
          </a:p>
        </p:txBody>
      </p:sp>
      <p:pic>
        <p:nvPicPr>
          <p:cNvPr id="15" name="Рисунок 14">
            <a:extLst>
              <a:ext uri="{FF2B5EF4-FFF2-40B4-BE49-F238E27FC236}">
                <a16:creationId xmlns:a16="http://schemas.microsoft.com/office/drawing/2014/main" id="{281A359C-3EFA-4CD0-A302-E8EC8CC28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8" y="3667274"/>
            <a:ext cx="5663952" cy="3188805"/>
          </a:xfrm>
          <a:prstGeom prst="rect">
            <a:avLst/>
          </a:prstGeom>
          <a:ln>
            <a:noFill/>
          </a:ln>
          <a:effectLst>
            <a:softEdge rad="112500"/>
          </a:effectLst>
        </p:spPr>
      </p:pic>
    </p:spTree>
    <p:extLst>
      <p:ext uri="{BB962C8B-B14F-4D97-AF65-F5344CB8AC3E}">
        <p14:creationId xmlns:p14="http://schemas.microsoft.com/office/powerpoint/2010/main" val="3593362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19337" y="85991"/>
            <a:ext cx="8964164"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2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Недостатками рядных агрегатов являются:</a:t>
            </a:r>
          </a:p>
          <a:p>
            <a:pPr marL="571500" indent="-571500" algn="just">
              <a:buFont typeface="Arial" panose="020B0604020202020204" pitchFamily="34" charset="0"/>
              <a:buChar char="•"/>
            </a:pPr>
            <a:r>
              <a:rPr lang="ru-RU" sz="4000" dirty="0">
                <a:latin typeface="Times New Roman" panose="02020603050405020304" pitchFamily="18" charset="0"/>
                <a:cs typeface="Times New Roman" panose="02020603050405020304" pitchFamily="18" charset="0"/>
              </a:rPr>
              <a:t>большие габаритные размеры, особенно для конструкций с большим числом цилиндров;</a:t>
            </a:r>
          </a:p>
          <a:p>
            <a:pPr marL="571500" indent="-571500" algn="just">
              <a:buFont typeface="Arial" panose="020B0604020202020204" pitchFamily="34" charset="0"/>
              <a:buChar char="•"/>
            </a:pPr>
            <a:r>
              <a:rPr lang="ru-RU" sz="4000" dirty="0">
                <a:latin typeface="Times New Roman" panose="02020603050405020304" pitchFamily="18" charset="0"/>
                <a:cs typeface="Times New Roman" panose="02020603050405020304" pitchFamily="18" charset="0"/>
              </a:rPr>
              <a:t>большой вес двигателя;</a:t>
            </a:r>
          </a:p>
          <a:p>
            <a:pPr marL="571500" indent="-571500" algn="just">
              <a:buFont typeface="Arial" panose="020B0604020202020204" pitchFamily="34" charset="0"/>
              <a:buChar char="•"/>
            </a:pPr>
            <a:r>
              <a:rPr lang="ru-RU" sz="4000" dirty="0">
                <a:latin typeface="Times New Roman" panose="02020603050405020304" pitchFamily="18" charset="0"/>
                <a:cs typeface="Times New Roman" panose="02020603050405020304" pitchFamily="18" charset="0"/>
              </a:rPr>
              <a:t>коленчатый вал может испытывать большие нагрузки из-за повышенной длины.</a:t>
            </a:r>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4EF07AFA-AD7C-4D5A-8266-358B95F7A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3500" y="4797152"/>
            <a:ext cx="3113063" cy="2060848"/>
          </a:xfrm>
          <a:prstGeom prst="rect">
            <a:avLst/>
          </a:prstGeom>
          <a:ln>
            <a:noFill/>
          </a:ln>
          <a:effectLst>
            <a:softEdge rad="112500"/>
          </a:effectLst>
        </p:spPr>
      </p:pic>
    </p:spTree>
    <p:extLst>
      <p:ext uri="{BB962C8B-B14F-4D97-AF65-F5344CB8AC3E}">
        <p14:creationId xmlns:p14="http://schemas.microsoft.com/office/powerpoint/2010/main" val="153376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98821" y="92224"/>
            <a:ext cx="8301436"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4000" dirty="0"/>
              <a:t> </a:t>
            </a:r>
            <a:r>
              <a:rPr lang="ru-RU" sz="3600" b="1" dirty="0">
                <a:latin typeface="Times New Roman" panose="02020603050405020304" pitchFamily="18" charset="0"/>
                <a:cs typeface="Times New Roman" panose="02020603050405020304" pitchFamily="18" charset="0"/>
              </a:rPr>
              <a:t>Что представляет собой V-образный двигатель?</a:t>
            </a:r>
          </a:p>
          <a:p>
            <a:pPr algn="just"/>
            <a:r>
              <a:rPr lang="ru-RU" sz="3600" dirty="0">
                <a:latin typeface="Times New Roman" panose="02020603050405020304" pitchFamily="18" charset="0"/>
                <a:cs typeface="Times New Roman" panose="02020603050405020304" pitchFamily="18" charset="0"/>
              </a:rPr>
              <a:t>	С увеличением числа цилиндров в двигателе рядные конструкции стали менее удобными, а потому им на смену пришла V-образная компоновочная схема. Она предполагает установку цилиндров с поршнями попарно, друг напротив друга и под углом. Последний получил наименование угол развала и может варьироваться от 10° до 120° между осями.</a:t>
            </a:r>
            <a:endParaRPr lang="ru-RU" sz="32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699AAB81-9D26-4C41-BD36-79738B2F7D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4272" y="4152602"/>
            <a:ext cx="3647728" cy="2705398"/>
          </a:xfrm>
          <a:prstGeom prst="rect">
            <a:avLst/>
          </a:prstGeom>
          <a:ln>
            <a:noFill/>
          </a:ln>
          <a:effectLst>
            <a:softEdge rad="112500"/>
          </a:effectLst>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07368" y="384533"/>
            <a:ext cx="8186373" cy="8080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Количество цилиндров в таких агрегатах от шести до двенадцати, но это всегда четное число. Многие автопроизводители благодаря V-образной компоновочной схеме получили возможность экспериментировать с количеством цилиндров, увеличивая их число до двадцати четырех, но в серийном производстве таких автомобилей пока нет.</a:t>
            </a: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58A15771-B18A-493B-9F24-EF1D932B7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0296" y="3315232"/>
            <a:ext cx="3431704" cy="3454736"/>
          </a:xfrm>
          <a:prstGeom prst="rect">
            <a:avLst/>
          </a:prstGeom>
          <a:ln>
            <a:noFill/>
          </a:ln>
          <a:effectLst>
            <a:softEdge rad="112500"/>
          </a:effectLst>
        </p:spPr>
      </p:pic>
    </p:spTree>
    <p:extLst>
      <p:ext uri="{BB962C8B-B14F-4D97-AF65-F5344CB8AC3E}">
        <p14:creationId xmlns:p14="http://schemas.microsoft.com/office/powerpoint/2010/main" val="204619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551384" y="163665"/>
            <a:ext cx="8928992" cy="124911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3600" dirty="0">
                <a:latin typeface="Times New Roman" panose="02020603050405020304" pitchFamily="18" charset="0"/>
                <a:cs typeface="Times New Roman" panose="02020603050405020304" pitchFamily="18" charset="0"/>
              </a:rPr>
              <a:t>	</a:t>
            </a:r>
            <a:r>
              <a:rPr lang="ru-RU" sz="3600" dirty="0"/>
              <a:t> </a:t>
            </a:r>
            <a:r>
              <a:rPr lang="ru-RU" sz="4000" dirty="0">
                <a:latin typeface="Times New Roman" panose="02020603050405020304" pitchFamily="18" charset="0"/>
                <a:cs typeface="Times New Roman" panose="02020603050405020304" pitchFamily="18" charset="0"/>
              </a:rPr>
              <a:t>В зависимости от величины угла развала достигаются определенные характеристики двигателя. Так, например небольшой угол позволяет объединить в моторе достоинства и рядных, и V-образных моторов.</a:t>
            </a:r>
            <a:endParaRPr lang="ru-RU" sz="36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rot="20375024">
            <a:off x="9945616" y="-89038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rot="20375024">
            <a:off x="10054634" y="-1125879"/>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rot="20375024">
            <a:off x="10163651" y="-1326460"/>
            <a:ext cx="2834461" cy="1950780"/>
          </a:xfrm>
          <a:prstGeom prst="roundRect">
            <a:avLst>
              <a:gd name="adj" fmla="val 3685"/>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3" descr="E:\logo\logo_in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6480" y="0"/>
            <a:ext cx="1008112" cy="825372"/>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427BFF92-4068-4B2B-A2FE-43A6AB8EA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5562" y="3645024"/>
            <a:ext cx="4665446" cy="3049311"/>
          </a:xfrm>
          <a:prstGeom prst="rect">
            <a:avLst/>
          </a:prstGeom>
          <a:ln>
            <a:noFill/>
          </a:ln>
          <a:effectLst>
            <a:softEdge rad="112500"/>
          </a:effectLst>
        </p:spPr>
      </p:pic>
    </p:spTree>
    <p:extLst>
      <p:ext uri="{BB962C8B-B14F-4D97-AF65-F5344CB8AC3E}">
        <p14:creationId xmlns:p14="http://schemas.microsoft.com/office/powerpoint/2010/main" val="378912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1000"/>
                                  </p:stCondLst>
                                  <p:childTnLst>
                                    <p:animRot by="120000">
                                      <p:cBhvr>
                                        <p:cTn id="6" dur="500" fill="hold">
                                          <p:stCondLst>
                                            <p:cond delay="0"/>
                                          </p:stCondLst>
                                        </p:cTn>
                                        <p:tgtEl>
                                          <p:spTgt spid="8"/>
                                        </p:tgtEl>
                                        <p:attrNameLst>
                                          <p:attrName>r</p:attrName>
                                        </p:attrNameLst>
                                      </p:cBhvr>
                                    </p:animRot>
                                    <p:animRot by="-240000">
                                      <p:cBhvr>
                                        <p:cTn id="7" dur="1000" fill="hold">
                                          <p:stCondLst>
                                            <p:cond delay="1000"/>
                                          </p:stCondLst>
                                        </p:cTn>
                                        <p:tgtEl>
                                          <p:spTgt spid="8"/>
                                        </p:tgtEl>
                                        <p:attrNameLst>
                                          <p:attrName>r</p:attrName>
                                        </p:attrNameLst>
                                      </p:cBhvr>
                                    </p:animRot>
                                    <p:animRot by="240000">
                                      <p:cBhvr>
                                        <p:cTn id="8" dur="1000" fill="hold">
                                          <p:stCondLst>
                                            <p:cond delay="2000"/>
                                          </p:stCondLst>
                                        </p:cTn>
                                        <p:tgtEl>
                                          <p:spTgt spid="8"/>
                                        </p:tgtEl>
                                        <p:attrNameLst>
                                          <p:attrName>r</p:attrName>
                                        </p:attrNameLst>
                                      </p:cBhvr>
                                    </p:animRot>
                                    <p:animRot by="-240000">
                                      <p:cBhvr>
                                        <p:cTn id="9" dur="1000" fill="hold">
                                          <p:stCondLst>
                                            <p:cond delay="3000"/>
                                          </p:stCondLst>
                                        </p:cTn>
                                        <p:tgtEl>
                                          <p:spTgt spid="8"/>
                                        </p:tgtEl>
                                        <p:attrNameLst>
                                          <p:attrName>r</p:attrName>
                                        </p:attrNameLst>
                                      </p:cBhvr>
                                    </p:animRot>
                                    <p:animRot by="120000">
                                      <p:cBhvr>
                                        <p:cTn id="10" dur="1000" fill="hold">
                                          <p:stCondLst>
                                            <p:cond delay="4000"/>
                                          </p:stCondLst>
                                        </p:cTn>
                                        <p:tgtEl>
                                          <p:spTgt spid="8"/>
                                        </p:tgtEl>
                                        <p:attrNameLst>
                                          <p:attrName>r</p:attrName>
                                        </p:attrNameLst>
                                      </p:cBhvr>
                                    </p:animRot>
                                  </p:childTnLst>
                                </p:cTn>
                              </p:par>
                              <p:par>
                                <p:cTn id="11" presetID="32" presetClass="emph" presetSubtype="0" fill="hold" grpId="0" nodeType="withEffect">
                                  <p:stCondLst>
                                    <p:cond delay="12000"/>
                                  </p:stCondLst>
                                  <p:childTnLst>
                                    <p:animRot by="120000">
                                      <p:cBhvr>
                                        <p:cTn id="12" dur="500" fill="hold">
                                          <p:stCondLst>
                                            <p:cond delay="0"/>
                                          </p:stCondLst>
                                        </p:cTn>
                                        <p:tgtEl>
                                          <p:spTgt spid="9"/>
                                        </p:tgtEl>
                                        <p:attrNameLst>
                                          <p:attrName>r</p:attrName>
                                        </p:attrNameLst>
                                      </p:cBhvr>
                                    </p:animRot>
                                    <p:animRot by="-240000">
                                      <p:cBhvr>
                                        <p:cTn id="13" dur="1000" fill="hold">
                                          <p:stCondLst>
                                            <p:cond delay="1000"/>
                                          </p:stCondLst>
                                        </p:cTn>
                                        <p:tgtEl>
                                          <p:spTgt spid="9"/>
                                        </p:tgtEl>
                                        <p:attrNameLst>
                                          <p:attrName>r</p:attrName>
                                        </p:attrNameLst>
                                      </p:cBhvr>
                                    </p:animRot>
                                    <p:animRot by="240000">
                                      <p:cBhvr>
                                        <p:cTn id="14" dur="1000" fill="hold">
                                          <p:stCondLst>
                                            <p:cond delay="2000"/>
                                          </p:stCondLst>
                                        </p:cTn>
                                        <p:tgtEl>
                                          <p:spTgt spid="9"/>
                                        </p:tgtEl>
                                        <p:attrNameLst>
                                          <p:attrName>r</p:attrName>
                                        </p:attrNameLst>
                                      </p:cBhvr>
                                    </p:animRot>
                                    <p:animRot by="-240000">
                                      <p:cBhvr>
                                        <p:cTn id="15" dur="1000" fill="hold">
                                          <p:stCondLst>
                                            <p:cond delay="3000"/>
                                          </p:stCondLst>
                                        </p:cTn>
                                        <p:tgtEl>
                                          <p:spTgt spid="9"/>
                                        </p:tgtEl>
                                        <p:attrNameLst>
                                          <p:attrName>r</p:attrName>
                                        </p:attrNameLst>
                                      </p:cBhvr>
                                    </p:animRot>
                                    <p:animRot by="120000">
                                      <p:cBhvr>
                                        <p:cTn id="16" dur="1000" fill="hold">
                                          <p:stCondLst>
                                            <p:cond delay="4000"/>
                                          </p:stCondLst>
                                        </p:cTn>
                                        <p:tgtEl>
                                          <p:spTgt spid="9"/>
                                        </p:tgtEl>
                                        <p:attrNameLst>
                                          <p:attrName>r</p:attrName>
                                        </p:attrNameLst>
                                      </p:cBhvr>
                                    </p:animRot>
                                  </p:childTnLst>
                                </p:cTn>
                              </p:par>
                              <p:par>
                                <p:cTn id="17" presetID="32" presetClass="emph" presetSubtype="0" fill="hold" grpId="0" nodeType="withEffect">
                                  <p:stCondLst>
                                    <p:cond delay="13000"/>
                                  </p:stCondLst>
                                  <p:childTnLst>
                                    <p:animRot by="120000">
                                      <p:cBhvr>
                                        <p:cTn id="18" dur="500" fill="hold">
                                          <p:stCondLst>
                                            <p:cond delay="0"/>
                                          </p:stCondLst>
                                        </p:cTn>
                                        <p:tgtEl>
                                          <p:spTgt spid="10"/>
                                        </p:tgtEl>
                                        <p:attrNameLst>
                                          <p:attrName>r</p:attrName>
                                        </p:attrNameLst>
                                      </p:cBhvr>
                                    </p:animRot>
                                    <p:animRot by="-240000">
                                      <p:cBhvr>
                                        <p:cTn id="19" dur="1000" fill="hold">
                                          <p:stCondLst>
                                            <p:cond delay="1000"/>
                                          </p:stCondLst>
                                        </p:cTn>
                                        <p:tgtEl>
                                          <p:spTgt spid="10"/>
                                        </p:tgtEl>
                                        <p:attrNameLst>
                                          <p:attrName>r</p:attrName>
                                        </p:attrNameLst>
                                      </p:cBhvr>
                                    </p:animRot>
                                    <p:animRot by="240000">
                                      <p:cBhvr>
                                        <p:cTn id="20" dur="1000" fill="hold">
                                          <p:stCondLst>
                                            <p:cond delay="2000"/>
                                          </p:stCondLst>
                                        </p:cTn>
                                        <p:tgtEl>
                                          <p:spTgt spid="10"/>
                                        </p:tgtEl>
                                        <p:attrNameLst>
                                          <p:attrName>r</p:attrName>
                                        </p:attrNameLst>
                                      </p:cBhvr>
                                    </p:animRot>
                                    <p:animRot by="-240000">
                                      <p:cBhvr>
                                        <p:cTn id="21" dur="1000" fill="hold">
                                          <p:stCondLst>
                                            <p:cond delay="3000"/>
                                          </p:stCondLst>
                                        </p:cTn>
                                        <p:tgtEl>
                                          <p:spTgt spid="10"/>
                                        </p:tgtEl>
                                        <p:attrNameLst>
                                          <p:attrName>r</p:attrName>
                                        </p:attrNameLst>
                                      </p:cBhvr>
                                    </p:animRot>
                                    <p:animRot by="120000">
                                      <p:cBhvr>
                                        <p:cTn id="22" dur="1000" fill="hold">
                                          <p:stCondLst>
                                            <p:cond delay="40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1577</TotalTime>
  <Words>25</Words>
  <Application>Microsoft Office PowerPoint</Application>
  <PresentationFormat>Широкоэкранный</PresentationFormat>
  <Paragraphs>62</Paragraphs>
  <Slides>20</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Gordienko</cp:lastModifiedBy>
  <cp:revision>151</cp:revision>
  <cp:lastPrinted>2018-06-19T14:05:00Z</cp:lastPrinted>
  <dcterms:created xsi:type="dcterms:W3CDTF">2018-06-15T09:41:37Z</dcterms:created>
  <dcterms:modified xsi:type="dcterms:W3CDTF">2022-02-02T07:51:27Z</dcterms:modified>
</cp:coreProperties>
</file>