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  <p:sldMasterId id="2147483888" r:id="rId2"/>
    <p:sldMasterId id="2147483936" r:id="rId3"/>
  </p:sldMasterIdLst>
  <p:notesMasterIdLst>
    <p:notesMasterId r:id="rId12"/>
  </p:notesMasterIdLst>
  <p:handoutMasterIdLst>
    <p:handoutMasterId r:id="rId13"/>
  </p:handoutMasterIdLst>
  <p:sldIdLst>
    <p:sldId id="256" r:id="rId4"/>
    <p:sldId id="303" r:id="rId5"/>
    <p:sldId id="371" r:id="rId6"/>
    <p:sldId id="302" r:id="rId7"/>
    <p:sldId id="298" r:id="rId8"/>
    <p:sldId id="287" r:id="rId9"/>
    <p:sldId id="374" r:id="rId10"/>
    <p:sldId id="3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6522" autoAdjust="0"/>
  </p:normalViewPr>
  <p:slideViewPr>
    <p:cSldViewPr>
      <p:cViewPr>
        <p:scale>
          <a:sx n="60" d="100"/>
          <a:sy n="60" d="100"/>
        </p:scale>
        <p:origin x="17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25D1D-6732-4804-BFF7-2BBD9703D1FF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FB0AC-F838-4D23-9168-7F334354991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62694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61C1A-CEF0-443D-8BC7-B5875D484FE5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D165F-AC20-4724-AC77-690554F43DD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3194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 smtClean="0"/>
              <a:t>Основные положения 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E85FD1-BFB7-4354-8863-288A3A4A65CE}" type="slidenum">
              <a:rPr lang="ru-RU" altLang="ru-RU"/>
              <a:pPr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468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37FF06-2F91-4E0E-AB03-910D1D4A8CAD}" type="slidenum">
              <a:rPr lang="ru-RU" altLang="ru-RU"/>
              <a:pPr eaLnBrk="1" hangingPunct="1">
                <a:spcBef>
                  <a:spcPct val="0"/>
                </a:spcBef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866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16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48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0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13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86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1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45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9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62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6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293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350AE-4BF9-4C7F-8D17-5D4269A384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0752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45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98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06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942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165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97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52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804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93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8613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3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1B3432-68CC-498A-A8E0-5E289A081357}" type="datetimeFigureOut">
              <a:rPr lang="ru-RU" smtClean="0"/>
              <a:t>10.04.2022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25CBBC-D423-473A-B850-90B81D14CA87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>
                <a:lumMod val="75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9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48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6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10521" y="1953883"/>
            <a:ext cx="5976664" cy="2664296"/>
          </a:xfrm>
        </p:spPr>
        <p:txBody>
          <a:bodyPr>
            <a:normAutofit/>
          </a:bodyPr>
          <a:lstStyle/>
          <a:p>
            <a:pPr algn="ctr"/>
            <a:r>
              <a:rPr lang="ru-RU" cap="all" dirty="0" smtClean="0">
                <a:solidFill>
                  <a:schemeClr val="tx1"/>
                </a:solidFill>
              </a:rPr>
              <a:t>Электроснабжение</a:t>
            </a:r>
            <a:r>
              <a:rPr lang="ru-RU" cap="all" dirty="0" smtClean="0"/>
              <a:t/>
            </a:r>
            <a:br>
              <a:rPr lang="ru-RU" cap="all" dirty="0" smtClean="0"/>
            </a:br>
            <a:r>
              <a:rPr lang="ru-RU" cap="all" dirty="0"/>
              <a:t/>
            </a:r>
            <a:br>
              <a:rPr lang="ru-RU" cap="all" dirty="0"/>
            </a:br>
            <a:r>
              <a:rPr lang="ru-RU" cap="all" dirty="0" smtClean="0"/>
              <a:t/>
            </a:r>
            <a:br>
              <a:rPr lang="ru-RU" cap="all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5429" y="4221088"/>
            <a:ext cx="6696744" cy="18756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Лекция №1. Основные понятия и определения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538683"/>
            <a:ext cx="7332113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«Гродненский государственный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электротехнический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колледж имени Ивана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Счастного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6" descr="D:\Квадроцикл 8 Сл\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199" y="-31123"/>
            <a:ext cx="9144000" cy="319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E:\Аппаратная\logo101p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2952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8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24936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	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dirty="0" smtClean="0"/>
              <a:t>	</a:t>
            </a:r>
          </a:p>
          <a:p>
            <a:pPr algn="just"/>
            <a:r>
              <a:rPr lang="ru-RU" sz="2000" b="1" dirty="0"/>
              <a:t>Электроснабжение </a:t>
            </a:r>
            <a:r>
              <a:rPr lang="ru-RU" sz="2000" dirty="0"/>
              <a:t>– обеспечение потребителей электрической энергией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 </a:t>
            </a:r>
            <a:r>
              <a:rPr lang="ru-RU" sz="2000" b="1" dirty="0"/>
              <a:t>Система электроснабжения </a:t>
            </a:r>
            <a:r>
              <a:rPr lang="ru-RU" sz="2000" dirty="0"/>
              <a:t>– совокупность электроустановок, предназначенных для обеспечения потребителей электрической энергией. 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2</a:t>
            </a:fld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7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Прямоугольник 1"/>
          <p:cNvSpPr/>
          <p:nvPr/>
        </p:nvSpPr>
        <p:spPr>
          <a:xfrm>
            <a:off x="1763688" y="63695"/>
            <a:ext cx="4638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7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3856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Технологический процесс в энергетике: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а), б) -  структурные схемы; в) электрическая схема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124450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0" y="0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5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Прямоугольник 10"/>
          <p:cNvSpPr/>
          <p:nvPr/>
        </p:nvSpPr>
        <p:spPr>
          <a:xfrm>
            <a:off x="1763688" y="63695"/>
            <a:ext cx="4638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24936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	</a:t>
            </a:r>
            <a:endParaRPr lang="ru-RU" sz="2000" b="1" dirty="0" smtClean="0"/>
          </a:p>
          <a:p>
            <a:pPr algn="just"/>
            <a:r>
              <a:rPr lang="ru-RU" sz="2000" b="1" dirty="0" smtClean="0"/>
              <a:t>Энергетическая </a:t>
            </a:r>
            <a:r>
              <a:rPr lang="ru-RU" sz="2000" b="1" dirty="0"/>
              <a:t>система (энергосистема) </a:t>
            </a:r>
            <a:r>
              <a:rPr lang="ru-RU" sz="2000" dirty="0"/>
              <a:t>– совокупность </a:t>
            </a:r>
            <a:r>
              <a:rPr lang="ru-RU" sz="2000" dirty="0" smtClean="0"/>
              <a:t>электростанций</a:t>
            </a:r>
            <a:r>
              <a:rPr lang="ru-RU" sz="2000" dirty="0"/>
              <a:t>, электрических и тепловых сетей, соединенных между </a:t>
            </a:r>
            <a:r>
              <a:rPr lang="ru-RU" sz="2000" dirty="0" smtClean="0"/>
              <a:t>собой </a:t>
            </a:r>
            <a:r>
              <a:rPr lang="ru-RU" sz="2000" dirty="0"/>
              <a:t>и связанных общностью режима в непрерывном процессе </a:t>
            </a:r>
            <a:r>
              <a:rPr lang="ru-RU" sz="2000" dirty="0" smtClean="0"/>
              <a:t>производства</a:t>
            </a:r>
            <a:r>
              <a:rPr lang="ru-RU" sz="2000" dirty="0"/>
              <a:t>, преобразования и распределения электрической и тепловой </a:t>
            </a:r>
            <a:r>
              <a:rPr lang="ru-RU" sz="2000" dirty="0" smtClean="0"/>
              <a:t>энергии </a:t>
            </a:r>
            <a:r>
              <a:rPr lang="ru-RU" sz="2000" dirty="0"/>
              <a:t>при общем управлении этим режимом. 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b="1" dirty="0"/>
          </a:p>
          <a:p>
            <a:pPr algn="just"/>
            <a:r>
              <a:rPr lang="ru-RU" sz="2000" b="1" dirty="0"/>
              <a:t>Электрическая сеть </a:t>
            </a:r>
            <a:r>
              <a:rPr lang="ru-RU" sz="2000" dirty="0"/>
              <a:t>– совокупность электроустановок для передачи и распределения ЭЭ, состоящая из подстанций и распределительных устройств (РУ), соединенных линиями электропередачи (ЛЭП), и работающая на определенной территории. </a:t>
            </a:r>
          </a:p>
          <a:p>
            <a:pPr algn="just"/>
            <a:endParaRPr lang="ru-RU" sz="2000" b="1" dirty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4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80016"/>
            <a:ext cx="6696744" cy="176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7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763688" y="63695"/>
            <a:ext cx="4638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24936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/>
              <a:t>Подстанция </a:t>
            </a:r>
            <a:r>
              <a:rPr lang="ru-RU" dirty="0"/>
              <a:t>– электроустановка, служащая для распределения и преобразования ЭЭ, </a:t>
            </a:r>
            <a:r>
              <a:rPr lang="ru-RU" dirty="0" smtClean="0"/>
              <a:t>состоящая </a:t>
            </a:r>
            <a:r>
              <a:rPr lang="ru-RU" dirty="0"/>
              <a:t>из трансформаторов или других преобразователей энергии, распределительных устройств, устройств управления и вспомогательных сооружений.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Распределительное устройство (РУ) </a:t>
            </a:r>
            <a:r>
              <a:rPr lang="ru-RU" dirty="0" smtClean="0"/>
              <a:t>– устройство, предназначенное для приема и распределения ЭЭ, содержащая коммутационные аппараты, сборные и соединительные шины, вспомогательные устройства (компрессорные, аккумуляторные и др.), а также устройства защиты, автоматики и измерительные приборы. 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algn="just"/>
            <a:r>
              <a:rPr lang="ru-RU" b="1" dirty="0" smtClean="0"/>
              <a:t>Источник </a:t>
            </a:r>
            <a:r>
              <a:rPr lang="ru-RU" b="1" dirty="0"/>
              <a:t>питания (ИП) </a:t>
            </a:r>
            <a:r>
              <a:rPr lang="ru-RU" dirty="0"/>
              <a:t>– </a:t>
            </a:r>
            <a:r>
              <a:rPr lang="ru-RU" dirty="0" smtClean="0"/>
              <a:t>РУ </a:t>
            </a:r>
            <a:r>
              <a:rPr lang="ru-RU" dirty="0"/>
              <a:t>генераторного напряжения </a:t>
            </a:r>
            <a:r>
              <a:rPr lang="ru-RU" dirty="0" smtClean="0"/>
              <a:t>электростанции </a:t>
            </a:r>
            <a:r>
              <a:rPr lang="ru-RU" dirty="0"/>
              <a:t>или </a:t>
            </a:r>
            <a:r>
              <a:rPr lang="ru-RU" dirty="0" smtClean="0"/>
              <a:t>РУ вторичного </a:t>
            </a:r>
            <a:r>
              <a:rPr lang="ru-RU" dirty="0"/>
              <a:t>напряжения понизительной подстанции энергосистемы или подстанции глубокого ввода 35-220 </a:t>
            </a:r>
            <a:r>
              <a:rPr lang="ru-RU" dirty="0" err="1"/>
              <a:t>кВ</a:t>
            </a:r>
            <a:r>
              <a:rPr lang="ru-RU" dirty="0"/>
              <a:t> промышленного предприятия, его узловая распределительная подстанция, главная понизительная подстанция (ГПП), собственная теплоэлектроцентраль (ТЭЦ), к которым присоединены распределительные сети предприятия.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5</a:t>
            </a:fld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7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763688" y="63695"/>
            <a:ext cx="4638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4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24936" cy="612068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Электроустановка </a:t>
            </a:r>
            <a:r>
              <a:rPr lang="ru-RU" sz="2000" dirty="0" smtClean="0"/>
              <a:t>– совокупность машин, аппаратов, линий и вспомогательного оборудования (вместе с сооружениями и помещениями, в которых они установлены), предназначенных для производства, преобразования, передачи, накопления, распределения электрической энергии и/или преобразования ее в другой вид энергии.</a:t>
            </a:r>
          </a:p>
          <a:p>
            <a:pPr algn="just"/>
            <a:r>
              <a:rPr lang="ru-RU" sz="2000" b="1" dirty="0" smtClean="0"/>
              <a:t>Приемник электроэнергии (ЭП) </a:t>
            </a:r>
            <a:r>
              <a:rPr lang="ru-RU" sz="2000" dirty="0" smtClean="0"/>
              <a:t>– устройство, аппарат, агрегат, механизм, в котором происходит преобразование электрической энергии (ЭЭ) в другой вид энергии для ее использования (электродвигатели, электропечи, установки электроосвещения, электростатического и электромагнитного поля и др.). </a:t>
            </a:r>
          </a:p>
          <a:p>
            <a:pPr algn="just"/>
            <a:r>
              <a:rPr lang="ru-RU" sz="2000" b="1" dirty="0" smtClean="0"/>
              <a:t>Потребитель </a:t>
            </a:r>
            <a:r>
              <a:rPr lang="ru-RU" sz="2000" b="1" dirty="0"/>
              <a:t>электроэнергии </a:t>
            </a:r>
            <a:r>
              <a:rPr lang="ru-RU" sz="2000" dirty="0"/>
              <a:t>– </a:t>
            </a:r>
            <a:r>
              <a:rPr lang="ru-RU" sz="2000" dirty="0" err="1"/>
              <a:t>электроприемник</a:t>
            </a:r>
            <a:r>
              <a:rPr lang="ru-RU" sz="2000" dirty="0"/>
              <a:t> или их группа, объединенные технологическим процессом и размещающиеся на определенной территории. </a:t>
            </a:r>
            <a:r>
              <a:rPr lang="ru-RU" sz="2000" dirty="0" smtClean="0"/>
              <a:t>(предприятие, организация</a:t>
            </a:r>
            <a:r>
              <a:rPr lang="ru-RU" sz="2000" dirty="0"/>
              <a:t>, территориально </a:t>
            </a:r>
            <a:r>
              <a:rPr lang="ru-RU" sz="2000" dirty="0" smtClean="0"/>
              <a:t>обособленный </a:t>
            </a:r>
            <a:r>
              <a:rPr lang="ru-RU" sz="2000" dirty="0"/>
              <a:t>цех, строительная площадка, квартира, у которых приемники </a:t>
            </a:r>
            <a:r>
              <a:rPr lang="ru-RU" sz="2000" dirty="0" smtClean="0"/>
              <a:t>электроэнергии </a:t>
            </a:r>
            <a:r>
              <a:rPr lang="ru-RU" sz="2000" dirty="0"/>
              <a:t>присоединены к электрической сети и используют </a:t>
            </a:r>
            <a:r>
              <a:rPr lang="ru-RU" sz="2000" dirty="0" smtClean="0"/>
              <a:t>электрическую энергию</a:t>
            </a:r>
            <a:r>
              <a:rPr lang="ru-RU" sz="2000" dirty="0"/>
              <a:t>.</a:t>
            </a:r>
            <a:r>
              <a:rPr lang="ru-RU" sz="2000" dirty="0" smtClean="0"/>
              <a:t>)</a:t>
            </a:r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25CBBC-D423-473A-B850-90B81D14CA87}" type="slidenum">
              <a:rPr lang="ru-RU" smtClean="0"/>
              <a:t>6</a:t>
            </a:fld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7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Прямоугольник 8"/>
          <p:cNvSpPr/>
          <p:nvPr/>
        </p:nvSpPr>
        <p:spPr>
          <a:xfrm>
            <a:off x="1763688" y="63695"/>
            <a:ext cx="4638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определения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01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748713" y="-63500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0"/>
              <a:t>14</a:t>
            </a:r>
          </a:p>
        </p:txBody>
      </p:sp>
      <p:pic>
        <p:nvPicPr>
          <p:cNvPr id="15364" name="Picture 2" descr="D:\БФУ\ДИСЦИПЛИНЫ БФУ\МКЭ\Лекция_1_Введение в дисциплину\Рисунки\Схема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08050"/>
            <a:ext cx="4402137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Прямоугольник 3"/>
          <p:cNvSpPr>
            <a:spLocks noChangeArrowheads="1"/>
          </p:cNvSpPr>
          <p:nvPr/>
        </p:nvSpPr>
        <p:spPr bwMode="auto">
          <a:xfrm>
            <a:off x="5076825" y="765175"/>
            <a:ext cx="374332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ПЕРВЫЙ УРОВЕНЬ </a:t>
            </a:r>
            <a:r>
              <a:rPr lang="ru-RU" altLang="ru-RU" sz="1400"/>
              <a:t>– отдельный электроприёмник, агрегат (станок) с многодвигательным приводом или другой группой электроприёмников, связанных технологически или территориально и образующих единое изделие с определённой (документально обозначенной заводом-изготовителем) паспортной мощностью.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ВТОРОЙ УРОВЕНЬ </a:t>
            </a:r>
            <a:r>
              <a:rPr lang="ru-RU" altLang="ru-RU" sz="1400"/>
              <a:t>– щиты распределительные напряжением до 1 кВ переменного тока и до 1,5 кВ постоянного тока, щиты управления, шкафы силовые, вводно-распределительные устройства, шинные выводы, магистрали.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ТРЕТИЙ УРОВЕНЬ </a:t>
            </a:r>
            <a:r>
              <a:rPr lang="ru-RU" altLang="ru-RU" sz="1400"/>
              <a:t>– щит низкого напряжения трансформаторной подстанции 10(6)/0,4 кВ или сам трансформатор (при рассмотрении следующего уровня – загрузка трансформатора с учётом потерь в нем).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 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10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Прямоугольник 11"/>
          <p:cNvSpPr/>
          <p:nvPr/>
        </p:nvSpPr>
        <p:spPr>
          <a:xfrm>
            <a:off x="1763688" y="63695"/>
            <a:ext cx="6035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уровни системы электроснабжения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21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748713" y="-63500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0"/>
              <a:t>15</a:t>
            </a:r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466725" y="908050"/>
            <a:ext cx="8210550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ЧЕТВЁРТЫЙ УРОВЕНЬ </a:t>
            </a:r>
            <a:r>
              <a:rPr lang="ru-RU" altLang="ru-RU" sz="1400"/>
              <a:t>– шины распределительной подстанции РП 10(6) кВ (при рассмотрении следующего уровня – загрузка РП в целом).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ПЯТЫЙ УРОВЕНЬ </a:t>
            </a:r>
            <a:r>
              <a:rPr lang="ru-RU" altLang="ru-RU" sz="1400"/>
              <a:t>– шины главной понизительной подстанции, подстанции глубокого ввода, опорной подстанции района.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/>
              <a:t>ШЕСТОЙ УРОВЕНЬ </a:t>
            </a:r>
            <a:r>
              <a:rPr lang="ru-RU" altLang="ru-RU" sz="1400"/>
              <a:t>– граница раздела предприятия и энергосистемы.</a:t>
            </a:r>
          </a:p>
        </p:txBody>
      </p:sp>
      <p:pic>
        <p:nvPicPr>
          <p:cNvPr id="1639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3213100"/>
            <a:ext cx="3487737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167063"/>
            <a:ext cx="4167187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Прямоугольник 4"/>
          <p:cNvSpPr>
            <a:spLocks noChangeArrowheads="1"/>
          </p:cNvSpPr>
          <p:nvPr/>
        </p:nvSpPr>
        <p:spPr bwMode="auto">
          <a:xfrm>
            <a:off x="5408613" y="2852738"/>
            <a:ext cx="2547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УМНЫЕ СЕТИ </a:t>
            </a:r>
            <a:r>
              <a:rPr lang="en-US" altLang="ru-RU" sz="1400"/>
              <a:t>SMARTGRID</a:t>
            </a:r>
            <a:endParaRPr lang="ru-RU" altLang="ru-RU" sz="1400"/>
          </a:p>
        </p:txBody>
      </p:sp>
      <p:sp>
        <p:nvSpPr>
          <p:cNvPr id="16393" name="Прямоугольник 12"/>
          <p:cNvSpPr>
            <a:spLocks noChangeArrowheads="1"/>
          </p:cNvSpPr>
          <p:nvPr/>
        </p:nvSpPr>
        <p:spPr bwMode="auto">
          <a:xfrm>
            <a:off x="684213" y="2851150"/>
            <a:ext cx="338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/>
              <a:t>РЕГИОНАЛЬНАЯ ЭНЕРГОСИСТЕМА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0" y="-40878"/>
            <a:ext cx="9144000" cy="582378"/>
            <a:chOff x="0" y="0"/>
            <a:chExt cx="9144000" cy="5823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13" name="Picture 2" descr="D:\Квадроцикл 8 Сл\top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82378"/>
            </a:xfrm>
            <a:prstGeom prst="rect">
              <a:avLst/>
            </a:prstGeom>
            <a:ln>
              <a:noFill/>
            </a:ln>
            <a:effectLst>
              <a:outerShdw blurRad="114300" dir="5400000" algn="tl" rotWithShape="0">
                <a:srgbClr val="333333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7" descr="E:\Аппаратная\logo101px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424" y="22952"/>
              <a:ext cx="648072" cy="532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Прямоугольник 14"/>
          <p:cNvSpPr/>
          <p:nvPr/>
        </p:nvSpPr>
        <p:spPr>
          <a:xfrm>
            <a:off x="1763688" y="63695"/>
            <a:ext cx="6035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уровни системы электроснабжения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20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4524</TotalTime>
  <Words>470</Words>
  <Application>Microsoft Office PowerPoint</Application>
  <PresentationFormat>Экран (4:3)</PresentationFormat>
  <Paragraphs>62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Calibri</vt:lpstr>
      <vt:lpstr>Century Gothic</vt:lpstr>
      <vt:lpstr>Century Schoolbook</vt:lpstr>
      <vt:lpstr>Courier New</vt:lpstr>
      <vt:lpstr>Palatino Linotype</vt:lpstr>
      <vt:lpstr>Times New Roman</vt:lpstr>
      <vt:lpstr>Wingdings</vt:lpstr>
      <vt:lpstr>Wingdings 2</vt:lpstr>
      <vt:lpstr>Эркер</vt:lpstr>
      <vt:lpstr>Исполнительная</vt:lpstr>
      <vt:lpstr>Тема Office</vt:lpstr>
      <vt:lpstr>Электроснабжение   </vt:lpstr>
      <vt:lpstr>Презентация PowerPoint</vt:lpstr>
      <vt:lpstr>Технологический процесс в энергетике:  а), б) -  структурные схемы; в) электрическая схема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и надежность автоматизированных систем</dc:title>
  <dc:creator>Катя</dc:creator>
  <cp:lastModifiedBy>Степан</cp:lastModifiedBy>
  <cp:revision>100</cp:revision>
  <dcterms:created xsi:type="dcterms:W3CDTF">2017-07-21T05:47:07Z</dcterms:created>
  <dcterms:modified xsi:type="dcterms:W3CDTF">2022-04-10T09:32:21Z</dcterms:modified>
</cp:coreProperties>
</file>