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9"/>
  </p:handoutMasterIdLst>
  <p:sldIdLst>
    <p:sldId id="293" r:id="rId2"/>
    <p:sldId id="304" r:id="rId3"/>
    <p:sldId id="305" r:id="rId4"/>
    <p:sldId id="307" r:id="rId5"/>
    <p:sldId id="308" r:id="rId6"/>
    <p:sldId id="309" r:id="rId7"/>
    <p:sldId id="310" r:id="rId8"/>
    <p:sldId id="311" r:id="rId9"/>
    <p:sldId id="313" r:id="rId10"/>
    <p:sldId id="314" r:id="rId11"/>
    <p:sldId id="315" r:id="rId12"/>
    <p:sldId id="316" r:id="rId13"/>
    <p:sldId id="323" r:id="rId14"/>
    <p:sldId id="317" r:id="rId15"/>
    <p:sldId id="318" r:id="rId16"/>
    <p:sldId id="319" r:id="rId17"/>
    <p:sldId id="320" r:id="rId18"/>
    <p:sldId id="322" r:id="rId19"/>
    <p:sldId id="324" r:id="rId20"/>
    <p:sldId id="325" r:id="rId21"/>
    <p:sldId id="334" r:id="rId22"/>
    <p:sldId id="326" r:id="rId23"/>
    <p:sldId id="327" r:id="rId24"/>
    <p:sldId id="328" r:id="rId25"/>
    <p:sldId id="329" r:id="rId26"/>
    <p:sldId id="330" r:id="rId27"/>
    <p:sldId id="331" r:id="rId28"/>
    <p:sldId id="332" r:id="rId29"/>
    <p:sldId id="335" r:id="rId30"/>
    <p:sldId id="336" r:id="rId31"/>
    <p:sldId id="337" r:id="rId32"/>
    <p:sldId id="338" r:id="rId33"/>
    <p:sldId id="339" r:id="rId34"/>
    <p:sldId id="340" r:id="rId35"/>
    <p:sldId id="341" r:id="rId36"/>
    <p:sldId id="342" r:id="rId37"/>
    <p:sldId id="333" r:id="rId38"/>
  </p:sldIdLst>
  <p:sldSz cx="12192000" cy="6858000"/>
  <p:notesSz cx="6805613" cy="993933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24316C"/>
    <a:srgbClr val="FFBB7B"/>
    <a:srgbClr val="1D591E"/>
    <a:srgbClr val="236B25"/>
    <a:srgbClr val="FFFF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2" d="100"/>
          <a:sy n="122" d="100"/>
        </p:scale>
        <p:origin x="114" y="18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 y="2"/>
            <a:ext cx="2949575" cy="496889"/>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54451" y="2"/>
            <a:ext cx="2949575" cy="496889"/>
          </a:xfrm>
          <a:prstGeom prst="rect">
            <a:avLst/>
          </a:prstGeom>
        </p:spPr>
        <p:txBody>
          <a:bodyPr vert="horz" lIns="91440" tIns="45720" rIns="91440" bIns="45720" rtlCol="0"/>
          <a:lstStyle>
            <a:lvl1pPr algn="r">
              <a:defRPr sz="1200"/>
            </a:lvl1pPr>
          </a:lstStyle>
          <a:p>
            <a:fld id="{5AC779D9-3FCD-4F78-8C09-5E27BA38E379}" type="datetimeFigureOut">
              <a:rPr lang="ru-RU" smtClean="0"/>
              <a:t>пн 10.05.21</a:t>
            </a:fld>
            <a:endParaRPr lang="ru-RU"/>
          </a:p>
        </p:txBody>
      </p:sp>
      <p:sp>
        <p:nvSpPr>
          <p:cNvPr id="4" name="Нижний колонтитул 3"/>
          <p:cNvSpPr>
            <a:spLocks noGrp="1"/>
          </p:cNvSpPr>
          <p:nvPr>
            <p:ph type="ftr" sz="quarter" idx="2"/>
          </p:nvPr>
        </p:nvSpPr>
        <p:spPr>
          <a:xfrm>
            <a:off x="1" y="9440863"/>
            <a:ext cx="2949575" cy="496887"/>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54451" y="9440863"/>
            <a:ext cx="2949575" cy="496887"/>
          </a:xfrm>
          <a:prstGeom prst="rect">
            <a:avLst/>
          </a:prstGeom>
        </p:spPr>
        <p:txBody>
          <a:bodyPr vert="horz" lIns="91440" tIns="45720" rIns="91440" bIns="45720" rtlCol="0" anchor="b"/>
          <a:lstStyle>
            <a:lvl1pPr algn="r">
              <a:defRPr sz="1200"/>
            </a:lvl1pPr>
          </a:lstStyle>
          <a:p>
            <a:fld id="{2DDDCEDA-9006-46E9-8BA8-62D61FF5FBE4}" type="slidenum">
              <a:rPr lang="ru-RU" smtClean="0"/>
              <a:t>‹#›</a:t>
            </a:fld>
            <a:endParaRPr lang="ru-RU"/>
          </a:p>
        </p:txBody>
      </p:sp>
    </p:spTree>
    <p:extLst>
      <p:ext uri="{BB962C8B-B14F-4D97-AF65-F5344CB8AC3E}">
        <p14:creationId xmlns:p14="http://schemas.microsoft.com/office/powerpoint/2010/main" val="319108748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27"/>
            <a:ext cx="10363200" cy="1470025"/>
          </a:xfrm>
        </p:spPr>
        <p:txBody>
          <a:bodyPr/>
          <a:lstStyle/>
          <a:p>
            <a:r>
              <a:rPr lang="ru-RU"/>
              <a:t>Образец заголовка</a:t>
            </a:r>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78A034F8-4A34-41D4-A3A6-F8C46323D4AE}" type="datetimeFigureOut">
              <a:rPr lang="ru-RU" smtClean="0"/>
              <a:t>пн 10.05.21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8983E9B-7A1A-4B51-9355-71EEC4EC8FAD}" type="slidenum">
              <a:rPr lang="ru-RU" smtClean="0"/>
              <a:t>‹#›</a:t>
            </a:fld>
            <a:endParaRPr lang="ru-RU"/>
          </a:p>
        </p:txBody>
      </p:sp>
    </p:spTree>
    <p:extLst>
      <p:ext uri="{BB962C8B-B14F-4D97-AF65-F5344CB8AC3E}">
        <p14:creationId xmlns:p14="http://schemas.microsoft.com/office/powerpoint/2010/main" val="4313618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8A034F8-4A34-41D4-A3A6-F8C46323D4AE}" type="datetimeFigureOut">
              <a:rPr lang="ru-RU" smtClean="0"/>
              <a:t>пн 10.05.21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8983E9B-7A1A-4B51-9355-71EEC4EC8FAD}" type="slidenum">
              <a:rPr lang="ru-RU" smtClean="0"/>
              <a:t>‹#›</a:t>
            </a:fld>
            <a:endParaRPr lang="ru-RU"/>
          </a:p>
        </p:txBody>
      </p:sp>
    </p:spTree>
    <p:extLst>
      <p:ext uri="{BB962C8B-B14F-4D97-AF65-F5344CB8AC3E}">
        <p14:creationId xmlns:p14="http://schemas.microsoft.com/office/powerpoint/2010/main" val="24378349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640"/>
            <a:ext cx="27432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609600" y="274640"/>
            <a:ext cx="80264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8A034F8-4A34-41D4-A3A6-F8C46323D4AE}" type="datetimeFigureOut">
              <a:rPr lang="ru-RU" smtClean="0"/>
              <a:t>пн 10.05.21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8983E9B-7A1A-4B51-9355-71EEC4EC8FAD}" type="slidenum">
              <a:rPr lang="ru-RU" smtClean="0"/>
              <a:t>‹#›</a:t>
            </a:fld>
            <a:endParaRPr lang="ru-RU"/>
          </a:p>
        </p:txBody>
      </p:sp>
    </p:spTree>
    <p:extLst>
      <p:ext uri="{BB962C8B-B14F-4D97-AF65-F5344CB8AC3E}">
        <p14:creationId xmlns:p14="http://schemas.microsoft.com/office/powerpoint/2010/main" val="3921329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8A034F8-4A34-41D4-A3A6-F8C46323D4AE}" type="datetimeFigureOut">
              <a:rPr lang="ru-RU" smtClean="0"/>
              <a:t>пн 10.05.21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8983E9B-7A1A-4B51-9355-71EEC4EC8FAD}" type="slidenum">
              <a:rPr lang="ru-RU" smtClean="0"/>
              <a:t>‹#›</a:t>
            </a:fld>
            <a:endParaRPr lang="ru-RU"/>
          </a:p>
        </p:txBody>
      </p:sp>
    </p:spTree>
    <p:extLst>
      <p:ext uri="{BB962C8B-B14F-4D97-AF65-F5344CB8AC3E}">
        <p14:creationId xmlns:p14="http://schemas.microsoft.com/office/powerpoint/2010/main" val="523046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2"/>
            <a:ext cx="103632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78A034F8-4A34-41D4-A3A6-F8C46323D4AE}" type="datetimeFigureOut">
              <a:rPr lang="ru-RU" smtClean="0"/>
              <a:t>пн 10.05.21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8983E9B-7A1A-4B51-9355-71EEC4EC8FAD}" type="slidenum">
              <a:rPr lang="ru-RU" smtClean="0"/>
              <a:t>‹#›</a:t>
            </a:fld>
            <a:endParaRPr lang="ru-RU"/>
          </a:p>
        </p:txBody>
      </p:sp>
    </p:spTree>
    <p:extLst>
      <p:ext uri="{BB962C8B-B14F-4D97-AF65-F5344CB8AC3E}">
        <p14:creationId xmlns:p14="http://schemas.microsoft.com/office/powerpoint/2010/main" val="4127134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78A034F8-4A34-41D4-A3A6-F8C46323D4AE}" type="datetimeFigureOut">
              <a:rPr lang="ru-RU" smtClean="0"/>
              <a:t>пн 10.05.21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8983E9B-7A1A-4B51-9355-71EEC4EC8FAD}" type="slidenum">
              <a:rPr lang="ru-RU" smtClean="0"/>
              <a:t>‹#›</a:t>
            </a:fld>
            <a:endParaRPr lang="ru-RU"/>
          </a:p>
        </p:txBody>
      </p:sp>
    </p:spTree>
    <p:extLst>
      <p:ext uri="{BB962C8B-B14F-4D97-AF65-F5344CB8AC3E}">
        <p14:creationId xmlns:p14="http://schemas.microsoft.com/office/powerpoint/2010/main" val="1755441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609600" y="1535114"/>
            <a:ext cx="53869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93370" y="1535114"/>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78A034F8-4A34-41D4-A3A6-F8C46323D4AE}" type="datetimeFigureOut">
              <a:rPr lang="ru-RU" smtClean="0"/>
              <a:t>пн 10.05.21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F8983E9B-7A1A-4B51-9355-71EEC4EC8FAD}" type="slidenum">
              <a:rPr lang="ru-RU" smtClean="0"/>
              <a:t>‹#›</a:t>
            </a:fld>
            <a:endParaRPr lang="ru-RU"/>
          </a:p>
        </p:txBody>
      </p:sp>
    </p:spTree>
    <p:extLst>
      <p:ext uri="{BB962C8B-B14F-4D97-AF65-F5344CB8AC3E}">
        <p14:creationId xmlns:p14="http://schemas.microsoft.com/office/powerpoint/2010/main" val="2626554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78A034F8-4A34-41D4-A3A6-F8C46323D4AE}" type="datetimeFigureOut">
              <a:rPr lang="ru-RU" smtClean="0"/>
              <a:t>пн 10.05.21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8983E9B-7A1A-4B51-9355-71EEC4EC8FAD}" type="slidenum">
              <a:rPr lang="ru-RU" smtClean="0"/>
              <a:t>‹#›</a:t>
            </a:fld>
            <a:endParaRPr lang="ru-RU"/>
          </a:p>
        </p:txBody>
      </p:sp>
    </p:spTree>
    <p:extLst>
      <p:ext uri="{BB962C8B-B14F-4D97-AF65-F5344CB8AC3E}">
        <p14:creationId xmlns:p14="http://schemas.microsoft.com/office/powerpoint/2010/main" val="2287974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8A034F8-4A34-41D4-A3A6-F8C46323D4AE}" type="datetimeFigureOut">
              <a:rPr lang="ru-RU" smtClean="0"/>
              <a:t>пн 10.05.21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F8983E9B-7A1A-4B51-9355-71EEC4EC8FAD}" type="slidenum">
              <a:rPr lang="ru-RU" smtClean="0"/>
              <a:t>‹#›</a:t>
            </a:fld>
            <a:endParaRPr lang="ru-RU"/>
          </a:p>
        </p:txBody>
      </p:sp>
    </p:spTree>
    <p:extLst>
      <p:ext uri="{BB962C8B-B14F-4D97-AF65-F5344CB8AC3E}">
        <p14:creationId xmlns:p14="http://schemas.microsoft.com/office/powerpoint/2010/main" val="39500273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3" y="273050"/>
            <a:ext cx="4011084" cy="1162051"/>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78A034F8-4A34-41D4-A3A6-F8C46323D4AE}" type="datetimeFigureOut">
              <a:rPr lang="ru-RU" smtClean="0"/>
              <a:t>пн 10.05.21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8983E9B-7A1A-4B51-9355-71EEC4EC8FAD}" type="slidenum">
              <a:rPr lang="ru-RU" smtClean="0"/>
              <a:t>‹#›</a:t>
            </a:fld>
            <a:endParaRPr lang="ru-RU"/>
          </a:p>
        </p:txBody>
      </p:sp>
    </p:spTree>
    <p:extLst>
      <p:ext uri="{BB962C8B-B14F-4D97-AF65-F5344CB8AC3E}">
        <p14:creationId xmlns:p14="http://schemas.microsoft.com/office/powerpoint/2010/main" val="36276819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1"/>
            <a:ext cx="7315200" cy="566739"/>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2389717" y="5367339"/>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78A034F8-4A34-41D4-A3A6-F8C46323D4AE}" type="datetimeFigureOut">
              <a:rPr lang="ru-RU" smtClean="0"/>
              <a:t>пн 10.05.21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8983E9B-7A1A-4B51-9355-71EEC4EC8FAD}" type="slidenum">
              <a:rPr lang="ru-RU" smtClean="0"/>
              <a:t>‹#›</a:t>
            </a:fld>
            <a:endParaRPr lang="ru-RU"/>
          </a:p>
        </p:txBody>
      </p:sp>
    </p:spTree>
    <p:extLst>
      <p:ext uri="{BB962C8B-B14F-4D97-AF65-F5344CB8AC3E}">
        <p14:creationId xmlns:p14="http://schemas.microsoft.com/office/powerpoint/2010/main" val="2641935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90000">
              <a:schemeClr val="bg1">
                <a:lumMod val="85000"/>
              </a:schemeClr>
            </a:gs>
            <a:gs pos="50000">
              <a:schemeClr val="bg1"/>
            </a:gs>
          </a:gsLst>
          <a:lin ang="2400000" scaled="0"/>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A034F8-4A34-41D4-A3A6-F8C46323D4AE}" type="datetimeFigureOut">
              <a:rPr lang="ru-RU" smtClean="0"/>
              <a:t>пн 10.05.21</a:t>
            </a:fld>
            <a:endParaRPr lang="ru-RU"/>
          </a:p>
        </p:txBody>
      </p:sp>
      <p:sp>
        <p:nvSpPr>
          <p:cNvPr id="5" name="Нижний колонтитул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983E9B-7A1A-4B51-9355-71EEC4EC8FAD}" type="slidenum">
              <a:rPr lang="ru-RU" smtClean="0"/>
              <a:t>‹#›</a:t>
            </a:fld>
            <a:endParaRPr lang="ru-RU"/>
          </a:p>
        </p:txBody>
      </p:sp>
    </p:spTree>
    <p:extLst>
      <p:ext uri="{BB962C8B-B14F-4D97-AF65-F5344CB8AC3E}">
        <p14:creationId xmlns:p14="http://schemas.microsoft.com/office/powerpoint/2010/main" val="15429195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logo\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3552" y="692697"/>
            <a:ext cx="2088232" cy="1680945"/>
          </a:xfrm>
          <a:prstGeom prst="rect">
            <a:avLst/>
          </a:prstGeom>
          <a:noFill/>
          <a:extLst>
            <a:ext uri="{909E8E84-426E-40DD-AFC4-6F175D3DCCD1}">
              <a14:hiddenFill xmlns:a14="http://schemas.microsoft.com/office/drawing/2010/main">
                <a:solidFill>
                  <a:srgbClr val="FFFFFF"/>
                </a:solidFill>
              </a14:hiddenFill>
            </a:ext>
          </a:extLst>
        </p:spPr>
      </p:pic>
      <p:grpSp>
        <p:nvGrpSpPr>
          <p:cNvPr id="7" name="Группа 6"/>
          <p:cNvGrpSpPr/>
          <p:nvPr/>
        </p:nvGrpSpPr>
        <p:grpSpPr>
          <a:xfrm>
            <a:off x="1343472" y="-1361501"/>
            <a:ext cx="4968552" cy="1622149"/>
            <a:chOff x="5125864" y="-816524"/>
            <a:chExt cx="5394640" cy="3097303"/>
          </a:xfrm>
        </p:grpSpPr>
        <p:sp>
          <p:nvSpPr>
            <p:cNvPr id="9" name="Скругленный прямоугольник 8"/>
            <p:cNvSpPr/>
            <p:nvPr/>
          </p:nvSpPr>
          <p:spPr>
            <a:xfrm rot="20375024">
              <a:off x="6776088" y="-296266"/>
              <a:ext cx="3744416" cy="2577045"/>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Скругленный прямоугольник 7"/>
            <p:cNvSpPr/>
            <p:nvPr/>
          </p:nvSpPr>
          <p:spPr>
            <a:xfrm rot="20375024">
              <a:off x="5933099" y="-540064"/>
              <a:ext cx="3744415" cy="2577046"/>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Скругленный прямоугольник 5"/>
            <p:cNvSpPr/>
            <p:nvPr/>
          </p:nvSpPr>
          <p:spPr>
            <a:xfrm rot="20375024">
              <a:off x="5125864" y="-816524"/>
              <a:ext cx="3744415" cy="2577045"/>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10" name="Rectangle 4"/>
          <p:cNvSpPr>
            <a:spLocks noChangeArrowheads="1"/>
          </p:cNvSpPr>
          <p:nvPr/>
        </p:nvSpPr>
        <p:spPr bwMode="auto">
          <a:xfrm>
            <a:off x="4439817" y="863757"/>
            <a:ext cx="6188468" cy="1338828"/>
          </a:xfrm>
          <a:prstGeom prst="rect">
            <a:avLst/>
          </a:prstGeom>
          <a:noFill/>
          <a:ln>
            <a:noFill/>
          </a:ln>
          <a:effectLst/>
        </p:spPr>
        <p:txBody>
          <a:bodyPr vert="horz" wrap="square" lIns="0" tIns="0" rIns="0" bIns="0" numCol="1" anchor="ctr" anchorCtr="0" compatLnSpc="1">
            <a:prstTxWarp prst="textNoShape">
              <a:avLst/>
            </a:prstTxWarp>
            <a:spAutoFit/>
          </a:bodyPr>
          <a:lstStyle/>
          <a:p>
            <a:pPr lvl="0" fontAlgn="base">
              <a:spcBef>
                <a:spcPct val="0"/>
              </a:spcBef>
              <a:spcAft>
                <a:spcPct val="0"/>
              </a:spcAft>
            </a:pPr>
            <a:r>
              <a:rPr lang="ru-RU" sz="1100" dirty="0">
                <a:solidFill>
                  <a:schemeClr val="tx1">
                    <a:lumMod val="50000"/>
                    <a:lumOff val="50000"/>
                  </a:schemeClr>
                </a:solidFill>
                <a:latin typeface="Arial" pitchFamily="34" charset="0"/>
                <a:ea typeface="Lato" pitchFamily="34" charset="0"/>
                <a:cs typeface="Arial" pitchFamily="34" charset="0"/>
              </a:rPr>
              <a:t>ГЛАВНОЕ УПРАВЛЕНИЕ ОБРАЗОВАНИЯ</a:t>
            </a:r>
          </a:p>
          <a:p>
            <a:pPr lvl="0" fontAlgn="base">
              <a:spcBef>
                <a:spcPct val="0"/>
              </a:spcBef>
              <a:spcAft>
                <a:spcPct val="0"/>
              </a:spcAft>
            </a:pPr>
            <a:r>
              <a:rPr lang="ru-RU" sz="1100" dirty="0">
                <a:solidFill>
                  <a:schemeClr val="tx1">
                    <a:lumMod val="50000"/>
                    <a:lumOff val="50000"/>
                  </a:schemeClr>
                </a:solidFill>
                <a:latin typeface="Arial" pitchFamily="34" charset="0"/>
                <a:ea typeface="Lato" pitchFamily="34" charset="0"/>
                <a:cs typeface="Arial" pitchFamily="34" charset="0"/>
              </a:rPr>
              <a:t>ГРОДНЕНСКОГО ОБЛАСТНОГО ИСПОЛНИТЕЛЬНОГО КОМИТЕТА</a:t>
            </a:r>
            <a:br>
              <a:rPr lang="ru-RU" sz="1100" dirty="0">
                <a:solidFill>
                  <a:schemeClr val="tx1">
                    <a:lumMod val="50000"/>
                    <a:lumOff val="50000"/>
                  </a:schemeClr>
                </a:solidFill>
                <a:latin typeface="Arial" pitchFamily="34" charset="0"/>
                <a:ea typeface="Lato" pitchFamily="34" charset="0"/>
                <a:cs typeface="Arial" pitchFamily="34" charset="0"/>
              </a:rPr>
            </a:br>
            <a:r>
              <a:rPr lang="ru-RU" sz="1100" dirty="0">
                <a:solidFill>
                  <a:schemeClr val="tx1">
                    <a:lumMod val="75000"/>
                    <a:lumOff val="25000"/>
                  </a:schemeClr>
                </a:solidFill>
                <a:latin typeface="Arial" pitchFamily="34" charset="0"/>
                <a:ea typeface="Lato" pitchFamily="34" charset="0"/>
                <a:cs typeface="Arial" pitchFamily="34" charset="0"/>
              </a:rPr>
              <a:t>УЧРЕЖДЕНИЕ ОБРАЗОВАНИЯ </a:t>
            </a:r>
          </a:p>
          <a:p>
            <a:pPr lvl="0" fontAlgn="base">
              <a:spcBef>
                <a:spcPct val="0"/>
              </a:spcBef>
              <a:spcAft>
                <a:spcPct val="0"/>
              </a:spcAft>
            </a:pPr>
            <a:r>
              <a:rPr lang="ru-RU" dirty="0">
                <a:latin typeface="Arial" pitchFamily="34" charset="0"/>
                <a:ea typeface="Lato" pitchFamily="34" charset="0"/>
                <a:cs typeface="Arial" pitchFamily="34" charset="0"/>
              </a:rPr>
              <a:t>"ГРОДНЕНСКИЙ ГОСУДАРСТВЕННЫЙ </a:t>
            </a:r>
          </a:p>
          <a:p>
            <a:pPr lvl="0" fontAlgn="base">
              <a:spcBef>
                <a:spcPct val="0"/>
              </a:spcBef>
              <a:spcAft>
                <a:spcPct val="0"/>
              </a:spcAft>
            </a:pPr>
            <a:r>
              <a:rPr lang="ru-RU" dirty="0">
                <a:latin typeface="Arial" pitchFamily="34" charset="0"/>
                <a:ea typeface="Lato" pitchFamily="34" charset="0"/>
                <a:cs typeface="Arial" pitchFamily="34" charset="0"/>
              </a:rPr>
              <a:t>ЭЛЕКТРОТЕХНИЧЕСКИЙ КОЛЛЕДЖ</a:t>
            </a:r>
          </a:p>
          <a:p>
            <a:pPr lvl="0" fontAlgn="base">
              <a:spcBef>
                <a:spcPct val="0"/>
              </a:spcBef>
              <a:spcAft>
                <a:spcPct val="0"/>
              </a:spcAft>
            </a:pPr>
            <a:r>
              <a:rPr lang="ru-RU" dirty="0">
                <a:latin typeface="Arial" pitchFamily="34" charset="0"/>
                <a:ea typeface="Lato" pitchFamily="34" charset="0"/>
                <a:cs typeface="Arial" pitchFamily="34" charset="0"/>
              </a:rPr>
              <a:t>ИМЕНИ ИВАНА СЧАСТНОГО"</a:t>
            </a:r>
          </a:p>
        </p:txBody>
      </p:sp>
      <p:sp>
        <p:nvSpPr>
          <p:cNvPr id="12" name="TextBox 11"/>
          <p:cNvSpPr txBox="1"/>
          <p:nvPr/>
        </p:nvSpPr>
        <p:spPr>
          <a:xfrm>
            <a:off x="5769632" y="6389995"/>
            <a:ext cx="697627" cy="369332"/>
          </a:xfrm>
          <a:prstGeom prst="rect">
            <a:avLst/>
          </a:prstGeom>
          <a:noFill/>
        </p:spPr>
        <p:txBody>
          <a:bodyPr wrap="none" rtlCol="0">
            <a:spAutoFit/>
          </a:bodyPr>
          <a:lstStyle/>
          <a:p>
            <a:r>
              <a:rPr lang="ru-RU" dirty="0">
                <a:latin typeface="Arial" pitchFamily="34" charset="0"/>
                <a:cs typeface="Arial" pitchFamily="34" charset="0"/>
              </a:rPr>
              <a:t>2020</a:t>
            </a:r>
          </a:p>
        </p:txBody>
      </p:sp>
      <p:pic>
        <p:nvPicPr>
          <p:cNvPr id="8194" name="Picture 2" descr="\\192.168.1.85\share\Логотип\sloga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9496" y="2260992"/>
            <a:ext cx="3248381" cy="591944"/>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Группа 12"/>
          <p:cNvGrpSpPr/>
          <p:nvPr/>
        </p:nvGrpSpPr>
        <p:grpSpPr>
          <a:xfrm>
            <a:off x="2213609" y="3099446"/>
            <a:ext cx="8304806" cy="2923279"/>
            <a:chOff x="1789330" y="1842196"/>
            <a:chExt cx="6228605" cy="1487192"/>
          </a:xfrm>
        </p:grpSpPr>
        <p:sp>
          <p:nvSpPr>
            <p:cNvPr id="14" name="Прямоугольник 13"/>
            <p:cNvSpPr/>
            <p:nvPr/>
          </p:nvSpPr>
          <p:spPr>
            <a:xfrm>
              <a:off x="2269987" y="2248996"/>
              <a:ext cx="5134194" cy="1080392"/>
            </a:xfrm>
            <a:prstGeom prst="rect">
              <a:avLst/>
            </a:prstGeom>
          </p:spPr>
          <p:txBody>
            <a:bodyPr wrap="none">
              <a:spAutoFit/>
            </a:bodyPr>
            <a:lstStyle/>
            <a:p>
              <a:pPr algn="ctr"/>
              <a:r>
                <a:rPr lang="ru-RU" sz="4400" b="1" spc="67"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ea typeface="+mj-ea"/>
                  <a:cs typeface="Arial" pitchFamily="34" charset="0"/>
                </a:rPr>
                <a:t>Тема: </a:t>
              </a:r>
              <a:r>
                <a:rPr lang="ru-RU" sz="44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ea typeface="+mj-ea"/>
                  <a:cs typeface="Arial" pitchFamily="34" charset="0"/>
                </a:rPr>
                <a:t>«Особенности</a:t>
              </a:r>
              <a:endParaRPr lang="ru-RU" sz="4400" b="1" spc="67"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ea typeface="+mj-ea"/>
                <a:cs typeface="Arial" pitchFamily="34" charset="0"/>
              </a:endParaRPr>
            </a:p>
            <a:p>
              <a:pPr algn="ctr"/>
              <a:r>
                <a:rPr lang="ru-RU" sz="4400" b="1" spc="67"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ea typeface="+mj-ea"/>
                  <a:cs typeface="Arial" pitchFamily="34" charset="0"/>
                </a:rPr>
                <a:t> кривошипно-</a:t>
              </a:r>
            </a:p>
            <a:p>
              <a:pPr algn="ctr"/>
              <a:r>
                <a:rPr lang="ru-RU" sz="4400" b="1" spc="67"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ea typeface="+mj-ea"/>
                  <a:cs typeface="Arial" pitchFamily="34" charset="0"/>
                </a:rPr>
                <a:t>шатунного механизма</a:t>
              </a:r>
              <a:r>
                <a:rPr lang="be-BY" sz="4400" b="1" spc="67"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ea typeface="+mj-ea"/>
                  <a:cs typeface="Arial" pitchFamily="34" charset="0"/>
                </a:rPr>
                <a:t>»</a:t>
              </a:r>
              <a:endParaRPr lang="ru-RU" sz="4400" dirty="0">
                <a:latin typeface="Arial" pitchFamily="34" charset="0"/>
                <a:cs typeface="Arial" pitchFamily="34" charset="0"/>
              </a:endParaRPr>
            </a:p>
          </p:txBody>
        </p:sp>
        <p:sp>
          <p:nvSpPr>
            <p:cNvPr id="15" name="Заголовок 1"/>
            <p:cNvSpPr txBox="1">
              <a:spLocks/>
            </p:cNvSpPr>
            <p:nvPr/>
          </p:nvSpPr>
          <p:spPr>
            <a:xfrm>
              <a:off x="1789330" y="1842196"/>
              <a:ext cx="6228605" cy="556751"/>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be-BY" sz="3200" b="1" dirty="0">
                <a:ln w="12700">
                  <a:noFill/>
                  <a:prstDash val="solid"/>
                </a:ln>
                <a:latin typeface="Arial" pitchFamily="34" charset="0"/>
                <a:cs typeface="Arial" pitchFamily="34" charset="0"/>
              </a:endParaRPr>
            </a:p>
          </p:txBody>
        </p:sp>
      </p:grpSp>
    </p:spTree>
    <p:extLst>
      <p:ext uri="{BB962C8B-B14F-4D97-AF65-F5344CB8AC3E}">
        <p14:creationId xmlns:p14="http://schemas.microsoft.com/office/powerpoint/2010/main" val="2288899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20335" y="3797770"/>
            <a:ext cx="3064049" cy="3064049"/>
          </a:xfrm>
          <a:prstGeom prst="rect">
            <a:avLst/>
          </a:prstGeom>
          <a:ln>
            <a:noFill/>
          </a:ln>
          <a:effectLst>
            <a:softEdge rad="112500"/>
          </a:effectLst>
        </p:spPr>
      </p:pic>
      <p:sp>
        <p:nvSpPr>
          <p:cNvPr id="3" name="Заголовок 1"/>
          <p:cNvSpPr txBox="1">
            <a:spLocks/>
          </p:cNvSpPr>
          <p:nvPr/>
        </p:nvSpPr>
        <p:spPr>
          <a:xfrm>
            <a:off x="352857" y="249370"/>
            <a:ext cx="9450548" cy="80806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ru-RU" sz="3600" dirty="0">
                <a:latin typeface="Times New Roman" panose="02020603050405020304" pitchFamily="18" charset="0"/>
                <a:cs typeface="Times New Roman" panose="02020603050405020304" pitchFamily="18" charset="0"/>
              </a:rPr>
              <a:t>	</a:t>
            </a:r>
            <a:r>
              <a:rPr lang="ru-RU" sz="3600" dirty="0"/>
              <a:t> Центробежный маятник выполнен в виде грузов, расположенных по окружности маховика. При низких оборотах двигателя грузы маятника раскачиваются сильнее, т.к. действующие на них центробежные силы малые. При увеличении оборотов амплитуда колебаний грузов уменьшается и их роль в гашении колебаний снижается.</a:t>
            </a:r>
            <a:endParaRPr lang="ru-RU" sz="3600" dirty="0">
              <a:latin typeface="Times New Roman" panose="02020603050405020304" pitchFamily="18" charset="0"/>
              <a:cs typeface="Times New Roman" panose="02020603050405020304" pitchFamily="18" charset="0"/>
            </a:endParaRPr>
          </a:p>
        </p:txBody>
      </p:sp>
      <p:sp>
        <p:nvSpPr>
          <p:cNvPr id="8" name="Скругленный прямоугольник 7"/>
          <p:cNvSpPr/>
          <p:nvPr/>
        </p:nvSpPr>
        <p:spPr>
          <a:xfrm rot="20375024">
            <a:off x="9945616" y="-89038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rot="20375024">
            <a:off x="10054634" y="-112587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p:nvSpPr>
        <p:spPr>
          <a:xfrm rot="20375024">
            <a:off x="10163651" y="-1326460"/>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Picture 3" descr="E:\logo\logo_inv.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16480" y="0"/>
            <a:ext cx="1008112" cy="825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6815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11000"/>
                                  </p:stCondLst>
                                  <p:childTnLst>
                                    <p:animRot by="120000">
                                      <p:cBhvr>
                                        <p:cTn id="6" dur="500" fill="hold">
                                          <p:stCondLst>
                                            <p:cond delay="0"/>
                                          </p:stCondLst>
                                        </p:cTn>
                                        <p:tgtEl>
                                          <p:spTgt spid="8"/>
                                        </p:tgtEl>
                                        <p:attrNameLst>
                                          <p:attrName>r</p:attrName>
                                        </p:attrNameLst>
                                      </p:cBhvr>
                                    </p:animRot>
                                    <p:animRot by="-240000">
                                      <p:cBhvr>
                                        <p:cTn id="7" dur="1000" fill="hold">
                                          <p:stCondLst>
                                            <p:cond delay="1000"/>
                                          </p:stCondLst>
                                        </p:cTn>
                                        <p:tgtEl>
                                          <p:spTgt spid="8"/>
                                        </p:tgtEl>
                                        <p:attrNameLst>
                                          <p:attrName>r</p:attrName>
                                        </p:attrNameLst>
                                      </p:cBhvr>
                                    </p:animRot>
                                    <p:animRot by="240000">
                                      <p:cBhvr>
                                        <p:cTn id="8" dur="1000" fill="hold">
                                          <p:stCondLst>
                                            <p:cond delay="2000"/>
                                          </p:stCondLst>
                                        </p:cTn>
                                        <p:tgtEl>
                                          <p:spTgt spid="8"/>
                                        </p:tgtEl>
                                        <p:attrNameLst>
                                          <p:attrName>r</p:attrName>
                                        </p:attrNameLst>
                                      </p:cBhvr>
                                    </p:animRot>
                                    <p:animRot by="-240000">
                                      <p:cBhvr>
                                        <p:cTn id="9" dur="1000" fill="hold">
                                          <p:stCondLst>
                                            <p:cond delay="3000"/>
                                          </p:stCondLst>
                                        </p:cTn>
                                        <p:tgtEl>
                                          <p:spTgt spid="8"/>
                                        </p:tgtEl>
                                        <p:attrNameLst>
                                          <p:attrName>r</p:attrName>
                                        </p:attrNameLst>
                                      </p:cBhvr>
                                    </p:animRot>
                                    <p:animRot by="120000">
                                      <p:cBhvr>
                                        <p:cTn id="10" dur="1000" fill="hold">
                                          <p:stCondLst>
                                            <p:cond delay="4000"/>
                                          </p:stCondLst>
                                        </p:cTn>
                                        <p:tgtEl>
                                          <p:spTgt spid="8"/>
                                        </p:tgtEl>
                                        <p:attrNameLst>
                                          <p:attrName>r</p:attrName>
                                        </p:attrNameLst>
                                      </p:cBhvr>
                                    </p:animRot>
                                  </p:childTnLst>
                                </p:cTn>
                              </p:par>
                              <p:par>
                                <p:cTn id="11" presetID="32" presetClass="emph" presetSubtype="0" fill="hold" grpId="0" nodeType="withEffect">
                                  <p:stCondLst>
                                    <p:cond delay="12000"/>
                                  </p:stCondLst>
                                  <p:childTnLst>
                                    <p:animRot by="120000">
                                      <p:cBhvr>
                                        <p:cTn id="12" dur="500" fill="hold">
                                          <p:stCondLst>
                                            <p:cond delay="0"/>
                                          </p:stCondLst>
                                        </p:cTn>
                                        <p:tgtEl>
                                          <p:spTgt spid="9"/>
                                        </p:tgtEl>
                                        <p:attrNameLst>
                                          <p:attrName>r</p:attrName>
                                        </p:attrNameLst>
                                      </p:cBhvr>
                                    </p:animRot>
                                    <p:animRot by="-240000">
                                      <p:cBhvr>
                                        <p:cTn id="13" dur="1000" fill="hold">
                                          <p:stCondLst>
                                            <p:cond delay="1000"/>
                                          </p:stCondLst>
                                        </p:cTn>
                                        <p:tgtEl>
                                          <p:spTgt spid="9"/>
                                        </p:tgtEl>
                                        <p:attrNameLst>
                                          <p:attrName>r</p:attrName>
                                        </p:attrNameLst>
                                      </p:cBhvr>
                                    </p:animRot>
                                    <p:animRot by="240000">
                                      <p:cBhvr>
                                        <p:cTn id="14" dur="1000" fill="hold">
                                          <p:stCondLst>
                                            <p:cond delay="2000"/>
                                          </p:stCondLst>
                                        </p:cTn>
                                        <p:tgtEl>
                                          <p:spTgt spid="9"/>
                                        </p:tgtEl>
                                        <p:attrNameLst>
                                          <p:attrName>r</p:attrName>
                                        </p:attrNameLst>
                                      </p:cBhvr>
                                    </p:animRot>
                                    <p:animRot by="-240000">
                                      <p:cBhvr>
                                        <p:cTn id="15" dur="1000" fill="hold">
                                          <p:stCondLst>
                                            <p:cond delay="3000"/>
                                          </p:stCondLst>
                                        </p:cTn>
                                        <p:tgtEl>
                                          <p:spTgt spid="9"/>
                                        </p:tgtEl>
                                        <p:attrNameLst>
                                          <p:attrName>r</p:attrName>
                                        </p:attrNameLst>
                                      </p:cBhvr>
                                    </p:animRot>
                                    <p:animRot by="120000">
                                      <p:cBhvr>
                                        <p:cTn id="16" dur="1000" fill="hold">
                                          <p:stCondLst>
                                            <p:cond delay="4000"/>
                                          </p:stCondLst>
                                        </p:cTn>
                                        <p:tgtEl>
                                          <p:spTgt spid="9"/>
                                        </p:tgtEl>
                                        <p:attrNameLst>
                                          <p:attrName>r</p:attrName>
                                        </p:attrNameLst>
                                      </p:cBhvr>
                                    </p:animRot>
                                  </p:childTnLst>
                                </p:cTn>
                              </p:par>
                              <p:par>
                                <p:cTn id="17" presetID="32" presetClass="emph" presetSubtype="0" fill="hold" grpId="0" nodeType="withEffect">
                                  <p:stCondLst>
                                    <p:cond delay="13000"/>
                                  </p:stCondLst>
                                  <p:childTnLst>
                                    <p:animRot by="120000">
                                      <p:cBhvr>
                                        <p:cTn id="18" dur="500" fill="hold">
                                          <p:stCondLst>
                                            <p:cond delay="0"/>
                                          </p:stCondLst>
                                        </p:cTn>
                                        <p:tgtEl>
                                          <p:spTgt spid="10"/>
                                        </p:tgtEl>
                                        <p:attrNameLst>
                                          <p:attrName>r</p:attrName>
                                        </p:attrNameLst>
                                      </p:cBhvr>
                                    </p:animRot>
                                    <p:animRot by="-240000">
                                      <p:cBhvr>
                                        <p:cTn id="19" dur="1000" fill="hold">
                                          <p:stCondLst>
                                            <p:cond delay="1000"/>
                                          </p:stCondLst>
                                        </p:cTn>
                                        <p:tgtEl>
                                          <p:spTgt spid="10"/>
                                        </p:tgtEl>
                                        <p:attrNameLst>
                                          <p:attrName>r</p:attrName>
                                        </p:attrNameLst>
                                      </p:cBhvr>
                                    </p:animRot>
                                    <p:animRot by="240000">
                                      <p:cBhvr>
                                        <p:cTn id="20" dur="1000" fill="hold">
                                          <p:stCondLst>
                                            <p:cond delay="2000"/>
                                          </p:stCondLst>
                                        </p:cTn>
                                        <p:tgtEl>
                                          <p:spTgt spid="10"/>
                                        </p:tgtEl>
                                        <p:attrNameLst>
                                          <p:attrName>r</p:attrName>
                                        </p:attrNameLst>
                                      </p:cBhvr>
                                    </p:animRot>
                                    <p:animRot by="-240000">
                                      <p:cBhvr>
                                        <p:cTn id="21" dur="1000" fill="hold">
                                          <p:stCondLst>
                                            <p:cond delay="3000"/>
                                          </p:stCondLst>
                                        </p:cTn>
                                        <p:tgtEl>
                                          <p:spTgt spid="10"/>
                                        </p:tgtEl>
                                        <p:attrNameLst>
                                          <p:attrName>r</p:attrName>
                                        </p:attrNameLst>
                                      </p:cBhvr>
                                    </p:animRot>
                                    <p:animRot by="120000">
                                      <p:cBhvr>
                                        <p:cTn id="22" dur="1000" fill="hold">
                                          <p:stCondLst>
                                            <p:cond delay="40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8097" y="4005064"/>
            <a:ext cx="3933619" cy="2882652"/>
          </a:xfrm>
          <a:prstGeom prst="rect">
            <a:avLst/>
          </a:prstGeom>
          <a:ln>
            <a:noFill/>
          </a:ln>
          <a:effectLst>
            <a:softEdge rad="112500"/>
          </a:effectLst>
        </p:spPr>
      </p:pic>
      <p:sp>
        <p:nvSpPr>
          <p:cNvPr id="3" name="Заголовок 1"/>
          <p:cNvSpPr txBox="1">
            <a:spLocks/>
          </p:cNvSpPr>
          <p:nvPr/>
        </p:nvSpPr>
        <p:spPr>
          <a:xfrm>
            <a:off x="477480" y="227314"/>
            <a:ext cx="9450548" cy="80806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ru-RU" sz="3600" dirty="0">
                <a:latin typeface="Times New Roman" panose="02020603050405020304" pitchFamily="18" charset="0"/>
                <a:cs typeface="Times New Roman" panose="02020603050405020304" pitchFamily="18" charset="0"/>
              </a:rPr>
              <a:t>	</a:t>
            </a:r>
            <a:r>
              <a:rPr lang="ru-RU" sz="3600" b="1" u="sng" dirty="0"/>
              <a:t> </a:t>
            </a:r>
            <a:r>
              <a:rPr lang="ru-RU" sz="3600" b="1" u="sng" dirty="0">
                <a:latin typeface="Times New Roman" panose="02020603050405020304" pitchFamily="18" charset="0"/>
                <a:cs typeface="Times New Roman" panose="02020603050405020304" pitchFamily="18" charset="0"/>
              </a:rPr>
              <a:t>Облегченный маховик</a:t>
            </a:r>
            <a:r>
              <a:rPr lang="ru-RU" sz="3600" dirty="0">
                <a:latin typeface="Times New Roman" panose="02020603050405020304" pitchFamily="18" charset="0"/>
                <a:cs typeface="Times New Roman" panose="02020603050405020304" pitchFamily="18" charset="0"/>
              </a:rPr>
              <a:t> используется при тюнинге двигателя. Перераспределение массы маховика к краям диска позволяет уменьшить его массу до 1,5 кг и в свою очередь уменьшить момент инерции. С применением облегченного маховика двигатель быстрее достигает максимальных оборотов, соответственно имеет лучшую </a:t>
            </a:r>
          </a:p>
          <a:p>
            <a:pPr algn="just"/>
            <a:r>
              <a:rPr lang="ru-RU" sz="3600" dirty="0">
                <a:latin typeface="Times New Roman" panose="02020603050405020304" pitchFamily="18" charset="0"/>
                <a:cs typeface="Times New Roman" panose="02020603050405020304" pitchFamily="18" charset="0"/>
              </a:rPr>
              <a:t>разгонную динамику, а также </a:t>
            </a:r>
          </a:p>
          <a:p>
            <a:pPr algn="just"/>
            <a:r>
              <a:rPr lang="ru-RU" sz="3600" dirty="0">
                <a:latin typeface="Times New Roman" panose="02020603050405020304" pitchFamily="18" charset="0"/>
                <a:cs typeface="Times New Roman" panose="02020603050405020304" pitchFamily="18" charset="0"/>
              </a:rPr>
              <a:t>наблюдается увеличение мощности </a:t>
            </a:r>
          </a:p>
          <a:p>
            <a:pPr algn="just"/>
            <a:r>
              <a:rPr lang="ru-RU" sz="3600" dirty="0">
                <a:latin typeface="Times New Roman" panose="02020603050405020304" pitchFamily="18" charset="0"/>
                <a:cs typeface="Times New Roman" panose="02020603050405020304" pitchFamily="18" charset="0"/>
              </a:rPr>
              <a:t>до 5%.</a:t>
            </a:r>
          </a:p>
          <a:p>
            <a:pPr algn="just"/>
            <a:r>
              <a:rPr lang="ru-RU" sz="3600" dirty="0">
                <a:latin typeface="Times New Roman" panose="02020603050405020304" pitchFamily="18" charset="0"/>
                <a:cs typeface="Times New Roman" panose="02020603050405020304" pitchFamily="18" charset="0"/>
              </a:rPr>
              <a:t> </a:t>
            </a:r>
          </a:p>
        </p:txBody>
      </p:sp>
      <p:sp>
        <p:nvSpPr>
          <p:cNvPr id="8" name="Скругленный прямоугольник 7"/>
          <p:cNvSpPr/>
          <p:nvPr/>
        </p:nvSpPr>
        <p:spPr>
          <a:xfrm rot="20375024">
            <a:off x="9945616" y="-89038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rot="20375024">
            <a:off x="10054634" y="-112587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p:nvSpPr>
        <p:spPr>
          <a:xfrm rot="20375024">
            <a:off x="10163651" y="-1326460"/>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Picture 3" descr="E:\logo\logo_inv.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16480" y="0"/>
            <a:ext cx="1008112" cy="825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5532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11000"/>
                                  </p:stCondLst>
                                  <p:childTnLst>
                                    <p:animRot by="120000">
                                      <p:cBhvr>
                                        <p:cTn id="6" dur="500" fill="hold">
                                          <p:stCondLst>
                                            <p:cond delay="0"/>
                                          </p:stCondLst>
                                        </p:cTn>
                                        <p:tgtEl>
                                          <p:spTgt spid="8"/>
                                        </p:tgtEl>
                                        <p:attrNameLst>
                                          <p:attrName>r</p:attrName>
                                        </p:attrNameLst>
                                      </p:cBhvr>
                                    </p:animRot>
                                    <p:animRot by="-240000">
                                      <p:cBhvr>
                                        <p:cTn id="7" dur="1000" fill="hold">
                                          <p:stCondLst>
                                            <p:cond delay="1000"/>
                                          </p:stCondLst>
                                        </p:cTn>
                                        <p:tgtEl>
                                          <p:spTgt spid="8"/>
                                        </p:tgtEl>
                                        <p:attrNameLst>
                                          <p:attrName>r</p:attrName>
                                        </p:attrNameLst>
                                      </p:cBhvr>
                                    </p:animRot>
                                    <p:animRot by="240000">
                                      <p:cBhvr>
                                        <p:cTn id="8" dur="1000" fill="hold">
                                          <p:stCondLst>
                                            <p:cond delay="2000"/>
                                          </p:stCondLst>
                                        </p:cTn>
                                        <p:tgtEl>
                                          <p:spTgt spid="8"/>
                                        </p:tgtEl>
                                        <p:attrNameLst>
                                          <p:attrName>r</p:attrName>
                                        </p:attrNameLst>
                                      </p:cBhvr>
                                    </p:animRot>
                                    <p:animRot by="-240000">
                                      <p:cBhvr>
                                        <p:cTn id="9" dur="1000" fill="hold">
                                          <p:stCondLst>
                                            <p:cond delay="3000"/>
                                          </p:stCondLst>
                                        </p:cTn>
                                        <p:tgtEl>
                                          <p:spTgt spid="8"/>
                                        </p:tgtEl>
                                        <p:attrNameLst>
                                          <p:attrName>r</p:attrName>
                                        </p:attrNameLst>
                                      </p:cBhvr>
                                    </p:animRot>
                                    <p:animRot by="120000">
                                      <p:cBhvr>
                                        <p:cTn id="10" dur="1000" fill="hold">
                                          <p:stCondLst>
                                            <p:cond delay="4000"/>
                                          </p:stCondLst>
                                        </p:cTn>
                                        <p:tgtEl>
                                          <p:spTgt spid="8"/>
                                        </p:tgtEl>
                                        <p:attrNameLst>
                                          <p:attrName>r</p:attrName>
                                        </p:attrNameLst>
                                      </p:cBhvr>
                                    </p:animRot>
                                  </p:childTnLst>
                                </p:cTn>
                              </p:par>
                              <p:par>
                                <p:cTn id="11" presetID="32" presetClass="emph" presetSubtype="0" fill="hold" grpId="0" nodeType="withEffect">
                                  <p:stCondLst>
                                    <p:cond delay="12000"/>
                                  </p:stCondLst>
                                  <p:childTnLst>
                                    <p:animRot by="120000">
                                      <p:cBhvr>
                                        <p:cTn id="12" dur="500" fill="hold">
                                          <p:stCondLst>
                                            <p:cond delay="0"/>
                                          </p:stCondLst>
                                        </p:cTn>
                                        <p:tgtEl>
                                          <p:spTgt spid="9"/>
                                        </p:tgtEl>
                                        <p:attrNameLst>
                                          <p:attrName>r</p:attrName>
                                        </p:attrNameLst>
                                      </p:cBhvr>
                                    </p:animRot>
                                    <p:animRot by="-240000">
                                      <p:cBhvr>
                                        <p:cTn id="13" dur="1000" fill="hold">
                                          <p:stCondLst>
                                            <p:cond delay="1000"/>
                                          </p:stCondLst>
                                        </p:cTn>
                                        <p:tgtEl>
                                          <p:spTgt spid="9"/>
                                        </p:tgtEl>
                                        <p:attrNameLst>
                                          <p:attrName>r</p:attrName>
                                        </p:attrNameLst>
                                      </p:cBhvr>
                                    </p:animRot>
                                    <p:animRot by="240000">
                                      <p:cBhvr>
                                        <p:cTn id="14" dur="1000" fill="hold">
                                          <p:stCondLst>
                                            <p:cond delay="2000"/>
                                          </p:stCondLst>
                                        </p:cTn>
                                        <p:tgtEl>
                                          <p:spTgt spid="9"/>
                                        </p:tgtEl>
                                        <p:attrNameLst>
                                          <p:attrName>r</p:attrName>
                                        </p:attrNameLst>
                                      </p:cBhvr>
                                    </p:animRot>
                                    <p:animRot by="-240000">
                                      <p:cBhvr>
                                        <p:cTn id="15" dur="1000" fill="hold">
                                          <p:stCondLst>
                                            <p:cond delay="3000"/>
                                          </p:stCondLst>
                                        </p:cTn>
                                        <p:tgtEl>
                                          <p:spTgt spid="9"/>
                                        </p:tgtEl>
                                        <p:attrNameLst>
                                          <p:attrName>r</p:attrName>
                                        </p:attrNameLst>
                                      </p:cBhvr>
                                    </p:animRot>
                                    <p:animRot by="120000">
                                      <p:cBhvr>
                                        <p:cTn id="16" dur="1000" fill="hold">
                                          <p:stCondLst>
                                            <p:cond delay="4000"/>
                                          </p:stCondLst>
                                        </p:cTn>
                                        <p:tgtEl>
                                          <p:spTgt spid="9"/>
                                        </p:tgtEl>
                                        <p:attrNameLst>
                                          <p:attrName>r</p:attrName>
                                        </p:attrNameLst>
                                      </p:cBhvr>
                                    </p:animRot>
                                  </p:childTnLst>
                                </p:cTn>
                              </p:par>
                              <p:par>
                                <p:cTn id="17" presetID="32" presetClass="emph" presetSubtype="0" fill="hold" grpId="0" nodeType="withEffect">
                                  <p:stCondLst>
                                    <p:cond delay="13000"/>
                                  </p:stCondLst>
                                  <p:childTnLst>
                                    <p:animRot by="120000">
                                      <p:cBhvr>
                                        <p:cTn id="18" dur="500" fill="hold">
                                          <p:stCondLst>
                                            <p:cond delay="0"/>
                                          </p:stCondLst>
                                        </p:cTn>
                                        <p:tgtEl>
                                          <p:spTgt spid="10"/>
                                        </p:tgtEl>
                                        <p:attrNameLst>
                                          <p:attrName>r</p:attrName>
                                        </p:attrNameLst>
                                      </p:cBhvr>
                                    </p:animRot>
                                    <p:animRot by="-240000">
                                      <p:cBhvr>
                                        <p:cTn id="19" dur="1000" fill="hold">
                                          <p:stCondLst>
                                            <p:cond delay="1000"/>
                                          </p:stCondLst>
                                        </p:cTn>
                                        <p:tgtEl>
                                          <p:spTgt spid="10"/>
                                        </p:tgtEl>
                                        <p:attrNameLst>
                                          <p:attrName>r</p:attrName>
                                        </p:attrNameLst>
                                      </p:cBhvr>
                                    </p:animRot>
                                    <p:animRot by="240000">
                                      <p:cBhvr>
                                        <p:cTn id="20" dur="1000" fill="hold">
                                          <p:stCondLst>
                                            <p:cond delay="2000"/>
                                          </p:stCondLst>
                                        </p:cTn>
                                        <p:tgtEl>
                                          <p:spTgt spid="10"/>
                                        </p:tgtEl>
                                        <p:attrNameLst>
                                          <p:attrName>r</p:attrName>
                                        </p:attrNameLst>
                                      </p:cBhvr>
                                    </p:animRot>
                                    <p:animRot by="-240000">
                                      <p:cBhvr>
                                        <p:cTn id="21" dur="1000" fill="hold">
                                          <p:stCondLst>
                                            <p:cond delay="3000"/>
                                          </p:stCondLst>
                                        </p:cTn>
                                        <p:tgtEl>
                                          <p:spTgt spid="10"/>
                                        </p:tgtEl>
                                        <p:attrNameLst>
                                          <p:attrName>r</p:attrName>
                                        </p:attrNameLst>
                                      </p:cBhvr>
                                    </p:animRot>
                                    <p:animRot by="120000">
                                      <p:cBhvr>
                                        <p:cTn id="22" dur="1000" fill="hold">
                                          <p:stCondLst>
                                            <p:cond delay="40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37637" y="4293097"/>
            <a:ext cx="3854364" cy="2564904"/>
          </a:xfrm>
          <a:prstGeom prst="rect">
            <a:avLst/>
          </a:prstGeom>
          <a:ln>
            <a:noFill/>
          </a:ln>
          <a:effectLst>
            <a:softEdge rad="112500"/>
          </a:effectLst>
        </p:spPr>
      </p:pic>
      <p:sp>
        <p:nvSpPr>
          <p:cNvPr id="3" name="Заголовок 1"/>
          <p:cNvSpPr txBox="1">
            <a:spLocks/>
          </p:cNvSpPr>
          <p:nvPr/>
        </p:nvSpPr>
        <p:spPr>
          <a:xfrm>
            <a:off x="713904" y="445221"/>
            <a:ext cx="9450548" cy="80806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ru-RU" sz="3600" dirty="0">
                <a:latin typeface="Times New Roman" panose="02020603050405020304" pitchFamily="18" charset="0"/>
                <a:cs typeface="Times New Roman" panose="02020603050405020304" pitchFamily="18" charset="0"/>
              </a:rPr>
              <a:t>	</a:t>
            </a:r>
            <a:r>
              <a:rPr lang="ru-RU" sz="3600" b="1" dirty="0"/>
              <a:t> </a:t>
            </a:r>
            <a:r>
              <a:rPr lang="ru-RU" sz="3600" b="1" dirty="0">
                <a:latin typeface="Times New Roman" panose="02020603050405020304" pitchFamily="18" charset="0"/>
                <a:cs typeface="Times New Roman" panose="02020603050405020304" pitchFamily="18" charset="0"/>
              </a:rPr>
              <a:t>Балансирные валы</a:t>
            </a:r>
            <a:endParaRPr lang="ru-RU" sz="3600" dirty="0">
              <a:latin typeface="Times New Roman" panose="02020603050405020304" pitchFamily="18" charset="0"/>
              <a:cs typeface="Times New Roman" panose="02020603050405020304" pitchFamily="18" charset="0"/>
            </a:endParaRPr>
          </a:p>
          <a:p>
            <a:pPr algn="just"/>
            <a:r>
              <a:rPr lang="ru-RU" sz="3600" dirty="0">
                <a:latin typeface="Times New Roman" panose="02020603050405020304" pitchFamily="18" charset="0"/>
                <a:cs typeface="Times New Roman" panose="02020603050405020304" pitchFamily="18" charset="0"/>
              </a:rPr>
              <a:t>	Работа кривошипно-шатунного механизма сопровождается возникновением сил инерции от движения его конструктивных элементов. Различают силы инерции возвратно-поступательно движущихся масс (поршни) и вращающихся масс (шатуны). </a:t>
            </a:r>
          </a:p>
        </p:txBody>
      </p:sp>
      <p:sp>
        <p:nvSpPr>
          <p:cNvPr id="8" name="Скругленный прямоугольник 7"/>
          <p:cNvSpPr/>
          <p:nvPr/>
        </p:nvSpPr>
        <p:spPr>
          <a:xfrm rot="20375024">
            <a:off x="9945616" y="-89038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rot="20375024">
            <a:off x="10054634" y="-112587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p:nvSpPr>
        <p:spPr>
          <a:xfrm rot="20375024">
            <a:off x="10163651" y="-1326460"/>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Picture 3" descr="E:\logo\logo_inv.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16480" y="0"/>
            <a:ext cx="1008112" cy="825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4430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11000"/>
                                  </p:stCondLst>
                                  <p:childTnLst>
                                    <p:animRot by="120000">
                                      <p:cBhvr>
                                        <p:cTn id="6" dur="500" fill="hold">
                                          <p:stCondLst>
                                            <p:cond delay="0"/>
                                          </p:stCondLst>
                                        </p:cTn>
                                        <p:tgtEl>
                                          <p:spTgt spid="8"/>
                                        </p:tgtEl>
                                        <p:attrNameLst>
                                          <p:attrName>r</p:attrName>
                                        </p:attrNameLst>
                                      </p:cBhvr>
                                    </p:animRot>
                                    <p:animRot by="-240000">
                                      <p:cBhvr>
                                        <p:cTn id="7" dur="1000" fill="hold">
                                          <p:stCondLst>
                                            <p:cond delay="1000"/>
                                          </p:stCondLst>
                                        </p:cTn>
                                        <p:tgtEl>
                                          <p:spTgt spid="8"/>
                                        </p:tgtEl>
                                        <p:attrNameLst>
                                          <p:attrName>r</p:attrName>
                                        </p:attrNameLst>
                                      </p:cBhvr>
                                    </p:animRot>
                                    <p:animRot by="240000">
                                      <p:cBhvr>
                                        <p:cTn id="8" dur="1000" fill="hold">
                                          <p:stCondLst>
                                            <p:cond delay="2000"/>
                                          </p:stCondLst>
                                        </p:cTn>
                                        <p:tgtEl>
                                          <p:spTgt spid="8"/>
                                        </p:tgtEl>
                                        <p:attrNameLst>
                                          <p:attrName>r</p:attrName>
                                        </p:attrNameLst>
                                      </p:cBhvr>
                                    </p:animRot>
                                    <p:animRot by="-240000">
                                      <p:cBhvr>
                                        <p:cTn id="9" dur="1000" fill="hold">
                                          <p:stCondLst>
                                            <p:cond delay="3000"/>
                                          </p:stCondLst>
                                        </p:cTn>
                                        <p:tgtEl>
                                          <p:spTgt spid="8"/>
                                        </p:tgtEl>
                                        <p:attrNameLst>
                                          <p:attrName>r</p:attrName>
                                        </p:attrNameLst>
                                      </p:cBhvr>
                                    </p:animRot>
                                    <p:animRot by="120000">
                                      <p:cBhvr>
                                        <p:cTn id="10" dur="1000" fill="hold">
                                          <p:stCondLst>
                                            <p:cond delay="4000"/>
                                          </p:stCondLst>
                                        </p:cTn>
                                        <p:tgtEl>
                                          <p:spTgt spid="8"/>
                                        </p:tgtEl>
                                        <p:attrNameLst>
                                          <p:attrName>r</p:attrName>
                                        </p:attrNameLst>
                                      </p:cBhvr>
                                    </p:animRot>
                                  </p:childTnLst>
                                </p:cTn>
                              </p:par>
                              <p:par>
                                <p:cTn id="11" presetID="32" presetClass="emph" presetSubtype="0" fill="hold" grpId="0" nodeType="withEffect">
                                  <p:stCondLst>
                                    <p:cond delay="12000"/>
                                  </p:stCondLst>
                                  <p:childTnLst>
                                    <p:animRot by="120000">
                                      <p:cBhvr>
                                        <p:cTn id="12" dur="500" fill="hold">
                                          <p:stCondLst>
                                            <p:cond delay="0"/>
                                          </p:stCondLst>
                                        </p:cTn>
                                        <p:tgtEl>
                                          <p:spTgt spid="9"/>
                                        </p:tgtEl>
                                        <p:attrNameLst>
                                          <p:attrName>r</p:attrName>
                                        </p:attrNameLst>
                                      </p:cBhvr>
                                    </p:animRot>
                                    <p:animRot by="-240000">
                                      <p:cBhvr>
                                        <p:cTn id="13" dur="1000" fill="hold">
                                          <p:stCondLst>
                                            <p:cond delay="1000"/>
                                          </p:stCondLst>
                                        </p:cTn>
                                        <p:tgtEl>
                                          <p:spTgt spid="9"/>
                                        </p:tgtEl>
                                        <p:attrNameLst>
                                          <p:attrName>r</p:attrName>
                                        </p:attrNameLst>
                                      </p:cBhvr>
                                    </p:animRot>
                                    <p:animRot by="240000">
                                      <p:cBhvr>
                                        <p:cTn id="14" dur="1000" fill="hold">
                                          <p:stCondLst>
                                            <p:cond delay="2000"/>
                                          </p:stCondLst>
                                        </p:cTn>
                                        <p:tgtEl>
                                          <p:spTgt spid="9"/>
                                        </p:tgtEl>
                                        <p:attrNameLst>
                                          <p:attrName>r</p:attrName>
                                        </p:attrNameLst>
                                      </p:cBhvr>
                                    </p:animRot>
                                    <p:animRot by="-240000">
                                      <p:cBhvr>
                                        <p:cTn id="15" dur="1000" fill="hold">
                                          <p:stCondLst>
                                            <p:cond delay="3000"/>
                                          </p:stCondLst>
                                        </p:cTn>
                                        <p:tgtEl>
                                          <p:spTgt spid="9"/>
                                        </p:tgtEl>
                                        <p:attrNameLst>
                                          <p:attrName>r</p:attrName>
                                        </p:attrNameLst>
                                      </p:cBhvr>
                                    </p:animRot>
                                    <p:animRot by="120000">
                                      <p:cBhvr>
                                        <p:cTn id="16" dur="1000" fill="hold">
                                          <p:stCondLst>
                                            <p:cond delay="4000"/>
                                          </p:stCondLst>
                                        </p:cTn>
                                        <p:tgtEl>
                                          <p:spTgt spid="9"/>
                                        </p:tgtEl>
                                        <p:attrNameLst>
                                          <p:attrName>r</p:attrName>
                                        </p:attrNameLst>
                                      </p:cBhvr>
                                    </p:animRot>
                                  </p:childTnLst>
                                </p:cTn>
                              </p:par>
                              <p:par>
                                <p:cTn id="17" presetID="32" presetClass="emph" presetSubtype="0" fill="hold" grpId="0" nodeType="withEffect">
                                  <p:stCondLst>
                                    <p:cond delay="13000"/>
                                  </p:stCondLst>
                                  <p:childTnLst>
                                    <p:animRot by="120000">
                                      <p:cBhvr>
                                        <p:cTn id="18" dur="500" fill="hold">
                                          <p:stCondLst>
                                            <p:cond delay="0"/>
                                          </p:stCondLst>
                                        </p:cTn>
                                        <p:tgtEl>
                                          <p:spTgt spid="10"/>
                                        </p:tgtEl>
                                        <p:attrNameLst>
                                          <p:attrName>r</p:attrName>
                                        </p:attrNameLst>
                                      </p:cBhvr>
                                    </p:animRot>
                                    <p:animRot by="-240000">
                                      <p:cBhvr>
                                        <p:cTn id="19" dur="1000" fill="hold">
                                          <p:stCondLst>
                                            <p:cond delay="1000"/>
                                          </p:stCondLst>
                                        </p:cTn>
                                        <p:tgtEl>
                                          <p:spTgt spid="10"/>
                                        </p:tgtEl>
                                        <p:attrNameLst>
                                          <p:attrName>r</p:attrName>
                                        </p:attrNameLst>
                                      </p:cBhvr>
                                    </p:animRot>
                                    <p:animRot by="240000">
                                      <p:cBhvr>
                                        <p:cTn id="20" dur="1000" fill="hold">
                                          <p:stCondLst>
                                            <p:cond delay="2000"/>
                                          </p:stCondLst>
                                        </p:cTn>
                                        <p:tgtEl>
                                          <p:spTgt spid="10"/>
                                        </p:tgtEl>
                                        <p:attrNameLst>
                                          <p:attrName>r</p:attrName>
                                        </p:attrNameLst>
                                      </p:cBhvr>
                                    </p:animRot>
                                    <p:animRot by="-240000">
                                      <p:cBhvr>
                                        <p:cTn id="21" dur="1000" fill="hold">
                                          <p:stCondLst>
                                            <p:cond delay="3000"/>
                                          </p:stCondLst>
                                        </p:cTn>
                                        <p:tgtEl>
                                          <p:spTgt spid="10"/>
                                        </p:tgtEl>
                                        <p:attrNameLst>
                                          <p:attrName>r</p:attrName>
                                        </p:attrNameLst>
                                      </p:cBhvr>
                                    </p:animRot>
                                    <p:animRot by="120000">
                                      <p:cBhvr>
                                        <p:cTn id="22" dur="1000" fill="hold">
                                          <p:stCondLst>
                                            <p:cond delay="40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72264" y="3249857"/>
            <a:ext cx="3719736" cy="3608144"/>
          </a:xfrm>
          <a:prstGeom prst="rect">
            <a:avLst/>
          </a:prstGeom>
          <a:ln>
            <a:noFill/>
          </a:ln>
          <a:effectLst>
            <a:softEdge rad="112500"/>
          </a:effectLst>
        </p:spPr>
      </p:pic>
      <p:sp>
        <p:nvSpPr>
          <p:cNvPr id="9" name="Скругленный прямоугольник 8"/>
          <p:cNvSpPr/>
          <p:nvPr/>
        </p:nvSpPr>
        <p:spPr>
          <a:xfrm rot="20375024">
            <a:off x="10054634" y="-112587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Picture 3" descr="E:\logo\logo_inv.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16480" y="0"/>
            <a:ext cx="1008112" cy="825372"/>
          </a:xfrm>
          <a:prstGeom prst="rect">
            <a:avLst/>
          </a:prstGeom>
          <a:noFill/>
          <a:extLst>
            <a:ext uri="{909E8E84-426E-40DD-AFC4-6F175D3DCCD1}">
              <a14:hiddenFill xmlns:a14="http://schemas.microsoft.com/office/drawing/2010/main">
                <a:solidFill>
                  <a:srgbClr val="FFFFFF"/>
                </a:solidFill>
              </a14:hiddenFill>
            </a:ext>
          </a:extLst>
        </p:spPr>
      </p:pic>
      <p:sp>
        <p:nvSpPr>
          <p:cNvPr id="8" name="Скругленный прямоугольник 7"/>
          <p:cNvSpPr/>
          <p:nvPr/>
        </p:nvSpPr>
        <p:spPr>
          <a:xfrm rot="20375024">
            <a:off x="9945616" y="-89038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732410" y="441261"/>
            <a:ext cx="9180013" cy="5078313"/>
          </a:xfrm>
          <a:prstGeom prst="rect">
            <a:avLst/>
          </a:prstGeom>
          <a:noFill/>
        </p:spPr>
        <p:txBody>
          <a:bodyPr wrap="square" rtlCol="0">
            <a:spAutoFit/>
          </a:bodyPr>
          <a:lstStyle/>
          <a:p>
            <a:pPr algn="just"/>
            <a:r>
              <a:rPr lang="ru-RU" sz="3600" dirty="0">
                <a:latin typeface="Times New Roman" panose="02020603050405020304" pitchFamily="18" charset="0"/>
                <a:cs typeface="Times New Roman" panose="02020603050405020304" pitchFamily="18" charset="0"/>
              </a:rPr>
              <a:t>	</a:t>
            </a:r>
            <a:r>
              <a:rPr lang="ru-RU" sz="3600" dirty="0"/>
              <a:t> </a:t>
            </a:r>
            <a:r>
              <a:rPr lang="ru-RU" sz="3600" dirty="0">
                <a:latin typeface="Times New Roman" panose="02020603050405020304" pitchFamily="18" charset="0"/>
                <a:cs typeface="Times New Roman" panose="02020603050405020304" pitchFamily="18" charset="0"/>
              </a:rPr>
              <a:t>В многоцилиндровом двигателе силы инерции в отдельных цилиндрах создают еще и моменты инерции в продольной плоскости. В совокупности силы и моменты вызывают вибрацию двигателя, которая передается на кузов и </a:t>
            </a:r>
            <a:r>
              <a:rPr lang="ru-RU" sz="3600" dirty="0" err="1">
                <a:latin typeface="Times New Roman" panose="02020603050405020304" pitchFamily="18" charset="0"/>
                <a:cs typeface="Times New Roman" panose="02020603050405020304" pitchFamily="18" charset="0"/>
              </a:rPr>
              <a:t>сопровож</a:t>
            </a:r>
            <a:r>
              <a:rPr lang="ru-RU" sz="3600" dirty="0">
                <a:latin typeface="Times New Roman" panose="02020603050405020304" pitchFamily="18" charset="0"/>
                <a:cs typeface="Times New Roman" panose="02020603050405020304" pitchFamily="18" charset="0"/>
              </a:rPr>
              <a:t>-</a:t>
            </a:r>
          </a:p>
          <a:p>
            <a:pPr algn="just"/>
            <a:r>
              <a:rPr lang="ru-RU" sz="3600" dirty="0">
                <a:latin typeface="Times New Roman" panose="02020603050405020304" pitchFamily="18" charset="0"/>
                <a:cs typeface="Times New Roman" panose="02020603050405020304" pitchFamily="18" charset="0"/>
              </a:rPr>
              <a:t>дается повышенным уровнем</a:t>
            </a:r>
          </a:p>
          <a:p>
            <a:pPr algn="just"/>
            <a:r>
              <a:rPr lang="ru-RU" sz="3600" dirty="0">
                <a:latin typeface="Times New Roman" panose="02020603050405020304" pitchFamily="18" charset="0"/>
                <a:cs typeface="Times New Roman" panose="02020603050405020304" pitchFamily="18" charset="0"/>
              </a:rPr>
              <a:t>шума, перегрузками и увеличением </a:t>
            </a:r>
          </a:p>
          <a:p>
            <a:pPr algn="just"/>
            <a:r>
              <a:rPr lang="ru-RU" sz="3600" dirty="0">
                <a:latin typeface="Times New Roman" panose="02020603050405020304" pitchFamily="18" charset="0"/>
                <a:cs typeface="Times New Roman" panose="02020603050405020304" pitchFamily="18" charset="0"/>
              </a:rPr>
              <a:t>износа элементов.</a:t>
            </a:r>
          </a:p>
        </p:txBody>
      </p:sp>
      <p:sp>
        <p:nvSpPr>
          <p:cNvPr id="10" name="Скругленный прямоугольник 9"/>
          <p:cNvSpPr/>
          <p:nvPr/>
        </p:nvSpPr>
        <p:spPr>
          <a:xfrm rot="20375024">
            <a:off x="10163651" y="-1326460"/>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6" name="Picture 3" descr="E:\logo\logo_inv.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68880" y="152400"/>
            <a:ext cx="1008112" cy="825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949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11000"/>
                                  </p:stCondLst>
                                  <p:childTnLst>
                                    <p:animRot by="120000">
                                      <p:cBhvr>
                                        <p:cTn id="6" dur="500" fill="hold">
                                          <p:stCondLst>
                                            <p:cond delay="0"/>
                                          </p:stCondLst>
                                        </p:cTn>
                                        <p:tgtEl>
                                          <p:spTgt spid="8"/>
                                        </p:tgtEl>
                                        <p:attrNameLst>
                                          <p:attrName>r</p:attrName>
                                        </p:attrNameLst>
                                      </p:cBhvr>
                                    </p:animRot>
                                    <p:animRot by="-240000">
                                      <p:cBhvr>
                                        <p:cTn id="7" dur="1000" fill="hold">
                                          <p:stCondLst>
                                            <p:cond delay="1000"/>
                                          </p:stCondLst>
                                        </p:cTn>
                                        <p:tgtEl>
                                          <p:spTgt spid="8"/>
                                        </p:tgtEl>
                                        <p:attrNameLst>
                                          <p:attrName>r</p:attrName>
                                        </p:attrNameLst>
                                      </p:cBhvr>
                                    </p:animRot>
                                    <p:animRot by="240000">
                                      <p:cBhvr>
                                        <p:cTn id="8" dur="1000" fill="hold">
                                          <p:stCondLst>
                                            <p:cond delay="2000"/>
                                          </p:stCondLst>
                                        </p:cTn>
                                        <p:tgtEl>
                                          <p:spTgt spid="8"/>
                                        </p:tgtEl>
                                        <p:attrNameLst>
                                          <p:attrName>r</p:attrName>
                                        </p:attrNameLst>
                                      </p:cBhvr>
                                    </p:animRot>
                                    <p:animRot by="-240000">
                                      <p:cBhvr>
                                        <p:cTn id="9" dur="1000" fill="hold">
                                          <p:stCondLst>
                                            <p:cond delay="3000"/>
                                          </p:stCondLst>
                                        </p:cTn>
                                        <p:tgtEl>
                                          <p:spTgt spid="8"/>
                                        </p:tgtEl>
                                        <p:attrNameLst>
                                          <p:attrName>r</p:attrName>
                                        </p:attrNameLst>
                                      </p:cBhvr>
                                    </p:animRot>
                                    <p:animRot by="120000">
                                      <p:cBhvr>
                                        <p:cTn id="10" dur="1000" fill="hold">
                                          <p:stCondLst>
                                            <p:cond delay="4000"/>
                                          </p:stCondLst>
                                        </p:cTn>
                                        <p:tgtEl>
                                          <p:spTgt spid="8"/>
                                        </p:tgtEl>
                                        <p:attrNameLst>
                                          <p:attrName>r</p:attrName>
                                        </p:attrNameLst>
                                      </p:cBhvr>
                                    </p:animRot>
                                  </p:childTnLst>
                                </p:cTn>
                              </p:par>
                              <p:par>
                                <p:cTn id="11" presetID="32" presetClass="emph" presetSubtype="0" fill="hold" grpId="0" nodeType="withEffect">
                                  <p:stCondLst>
                                    <p:cond delay="12000"/>
                                  </p:stCondLst>
                                  <p:childTnLst>
                                    <p:animRot by="120000">
                                      <p:cBhvr>
                                        <p:cTn id="12" dur="500" fill="hold">
                                          <p:stCondLst>
                                            <p:cond delay="0"/>
                                          </p:stCondLst>
                                        </p:cTn>
                                        <p:tgtEl>
                                          <p:spTgt spid="9"/>
                                        </p:tgtEl>
                                        <p:attrNameLst>
                                          <p:attrName>r</p:attrName>
                                        </p:attrNameLst>
                                      </p:cBhvr>
                                    </p:animRot>
                                    <p:animRot by="-240000">
                                      <p:cBhvr>
                                        <p:cTn id="13" dur="1000" fill="hold">
                                          <p:stCondLst>
                                            <p:cond delay="1000"/>
                                          </p:stCondLst>
                                        </p:cTn>
                                        <p:tgtEl>
                                          <p:spTgt spid="9"/>
                                        </p:tgtEl>
                                        <p:attrNameLst>
                                          <p:attrName>r</p:attrName>
                                        </p:attrNameLst>
                                      </p:cBhvr>
                                    </p:animRot>
                                    <p:animRot by="240000">
                                      <p:cBhvr>
                                        <p:cTn id="14" dur="1000" fill="hold">
                                          <p:stCondLst>
                                            <p:cond delay="2000"/>
                                          </p:stCondLst>
                                        </p:cTn>
                                        <p:tgtEl>
                                          <p:spTgt spid="9"/>
                                        </p:tgtEl>
                                        <p:attrNameLst>
                                          <p:attrName>r</p:attrName>
                                        </p:attrNameLst>
                                      </p:cBhvr>
                                    </p:animRot>
                                    <p:animRot by="-240000">
                                      <p:cBhvr>
                                        <p:cTn id="15" dur="1000" fill="hold">
                                          <p:stCondLst>
                                            <p:cond delay="3000"/>
                                          </p:stCondLst>
                                        </p:cTn>
                                        <p:tgtEl>
                                          <p:spTgt spid="9"/>
                                        </p:tgtEl>
                                        <p:attrNameLst>
                                          <p:attrName>r</p:attrName>
                                        </p:attrNameLst>
                                      </p:cBhvr>
                                    </p:animRot>
                                    <p:animRot by="120000">
                                      <p:cBhvr>
                                        <p:cTn id="16" dur="1000" fill="hold">
                                          <p:stCondLst>
                                            <p:cond delay="4000"/>
                                          </p:stCondLst>
                                        </p:cTn>
                                        <p:tgtEl>
                                          <p:spTgt spid="9"/>
                                        </p:tgtEl>
                                        <p:attrNameLst>
                                          <p:attrName>r</p:attrName>
                                        </p:attrNameLst>
                                      </p:cBhvr>
                                    </p:animRot>
                                  </p:childTnLst>
                                </p:cTn>
                              </p:par>
                              <p:par>
                                <p:cTn id="17" presetID="32" presetClass="emph" presetSubtype="0" fill="hold" grpId="0" nodeType="withEffect">
                                  <p:stCondLst>
                                    <p:cond delay="13000"/>
                                  </p:stCondLst>
                                  <p:childTnLst>
                                    <p:animRot by="120000">
                                      <p:cBhvr>
                                        <p:cTn id="18" dur="500" fill="hold">
                                          <p:stCondLst>
                                            <p:cond delay="0"/>
                                          </p:stCondLst>
                                        </p:cTn>
                                        <p:tgtEl>
                                          <p:spTgt spid="10"/>
                                        </p:tgtEl>
                                        <p:attrNameLst>
                                          <p:attrName>r</p:attrName>
                                        </p:attrNameLst>
                                      </p:cBhvr>
                                    </p:animRot>
                                    <p:animRot by="-240000">
                                      <p:cBhvr>
                                        <p:cTn id="19" dur="1000" fill="hold">
                                          <p:stCondLst>
                                            <p:cond delay="1000"/>
                                          </p:stCondLst>
                                        </p:cTn>
                                        <p:tgtEl>
                                          <p:spTgt spid="10"/>
                                        </p:tgtEl>
                                        <p:attrNameLst>
                                          <p:attrName>r</p:attrName>
                                        </p:attrNameLst>
                                      </p:cBhvr>
                                    </p:animRot>
                                    <p:animRot by="240000">
                                      <p:cBhvr>
                                        <p:cTn id="20" dur="1000" fill="hold">
                                          <p:stCondLst>
                                            <p:cond delay="2000"/>
                                          </p:stCondLst>
                                        </p:cTn>
                                        <p:tgtEl>
                                          <p:spTgt spid="10"/>
                                        </p:tgtEl>
                                        <p:attrNameLst>
                                          <p:attrName>r</p:attrName>
                                        </p:attrNameLst>
                                      </p:cBhvr>
                                    </p:animRot>
                                    <p:animRot by="-240000">
                                      <p:cBhvr>
                                        <p:cTn id="21" dur="1000" fill="hold">
                                          <p:stCondLst>
                                            <p:cond delay="3000"/>
                                          </p:stCondLst>
                                        </p:cTn>
                                        <p:tgtEl>
                                          <p:spTgt spid="10"/>
                                        </p:tgtEl>
                                        <p:attrNameLst>
                                          <p:attrName>r</p:attrName>
                                        </p:attrNameLst>
                                      </p:cBhvr>
                                    </p:animRot>
                                    <p:animRot by="120000">
                                      <p:cBhvr>
                                        <p:cTn id="22" dur="1000" fill="hold">
                                          <p:stCondLst>
                                            <p:cond delay="40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20136" y="3668933"/>
            <a:ext cx="4772185" cy="3189068"/>
          </a:xfrm>
          <a:prstGeom prst="rect">
            <a:avLst/>
          </a:prstGeom>
          <a:ln>
            <a:noFill/>
          </a:ln>
          <a:effectLst>
            <a:softEdge rad="112500"/>
          </a:effectLst>
        </p:spPr>
      </p:pic>
      <p:sp>
        <p:nvSpPr>
          <p:cNvPr id="3" name="Заголовок 1"/>
          <p:cNvSpPr txBox="1">
            <a:spLocks/>
          </p:cNvSpPr>
          <p:nvPr/>
        </p:nvSpPr>
        <p:spPr>
          <a:xfrm>
            <a:off x="480380" y="399155"/>
            <a:ext cx="9684071" cy="80806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ru-RU" sz="3600" dirty="0">
                <a:latin typeface="Times New Roman" panose="02020603050405020304" pitchFamily="18" charset="0"/>
                <a:cs typeface="Times New Roman" panose="02020603050405020304" pitchFamily="18" charset="0"/>
              </a:rPr>
              <a:t>	</a:t>
            </a:r>
            <a:r>
              <a:rPr lang="ru-RU" sz="3600" dirty="0"/>
              <a:t> </a:t>
            </a:r>
            <a:r>
              <a:rPr lang="ru-RU" sz="3600" dirty="0">
                <a:latin typeface="Times New Roman" panose="02020603050405020304" pitchFamily="18" charset="0"/>
                <a:cs typeface="Times New Roman" panose="02020603050405020304" pitchFamily="18" charset="0"/>
              </a:rPr>
              <a:t>Для противодействия вибрации производится уравновешивание (балансировка) двигателя. Наиболее распространенным способом балансировки является установка дополнительных противовесов на щеках коленчатого вала. Вместе с тем данный способ не позволяет уравновесить силы </a:t>
            </a:r>
          </a:p>
          <a:p>
            <a:pPr algn="just"/>
            <a:r>
              <a:rPr lang="ru-RU" sz="3600" dirty="0">
                <a:latin typeface="Times New Roman" panose="02020603050405020304" pitchFamily="18" charset="0"/>
                <a:cs typeface="Times New Roman" panose="02020603050405020304" pitchFamily="18" charset="0"/>
              </a:rPr>
              <a:t>инерции, возникающие в </a:t>
            </a:r>
            <a:r>
              <a:rPr lang="ru-RU" sz="3600" dirty="0" err="1">
                <a:latin typeface="Times New Roman" panose="02020603050405020304" pitchFamily="18" charset="0"/>
                <a:cs typeface="Times New Roman" panose="02020603050405020304" pitchFamily="18" charset="0"/>
              </a:rPr>
              <a:t>двигате</a:t>
            </a:r>
            <a:r>
              <a:rPr lang="ru-RU" sz="3600" dirty="0">
                <a:latin typeface="Times New Roman" panose="02020603050405020304" pitchFamily="18" charset="0"/>
                <a:cs typeface="Times New Roman" panose="02020603050405020304" pitchFamily="18" charset="0"/>
              </a:rPr>
              <a:t>-</a:t>
            </a:r>
          </a:p>
          <a:p>
            <a:pPr algn="just"/>
            <a:r>
              <a:rPr lang="ru-RU" sz="3600" dirty="0">
                <a:latin typeface="Times New Roman" panose="02020603050405020304" pitchFamily="18" charset="0"/>
                <a:cs typeface="Times New Roman" panose="02020603050405020304" pitchFamily="18" charset="0"/>
              </a:rPr>
              <a:t>лях различных компоновочных </a:t>
            </a:r>
          </a:p>
          <a:p>
            <a:pPr algn="just"/>
            <a:r>
              <a:rPr lang="ru-RU" sz="3600" dirty="0">
                <a:latin typeface="Times New Roman" panose="02020603050405020304" pitchFamily="18" charset="0"/>
                <a:cs typeface="Times New Roman" panose="02020603050405020304" pitchFamily="18" charset="0"/>
              </a:rPr>
              <a:t>схем. </a:t>
            </a:r>
          </a:p>
        </p:txBody>
      </p:sp>
      <p:sp>
        <p:nvSpPr>
          <p:cNvPr id="8" name="Скругленный прямоугольник 7"/>
          <p:cNvSpPr/>
          <p:nvPr/>
        </p:nvSpPr>
        <p:spPr>
          <a:xfrm rot="20375024">
            <a:off x="9945616" y="-89038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rot="20375024">
            <a:off x="10054634" y="-112587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p:nvSpPr>
        <p:spPr>
          <a:xfrm rot="20375024">
            <a:off x="10163651" y="-1326460"/>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Picture 3" descr="E:\logo\logo_inv.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16480" y="0"/>
            <a:ext cx="1008112" cy="825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5304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11000"/>
                                  </p:stCondLst>
                                  <p:childTnLst>
                                    <p:animRot by="120000">
                                      <p:cBhvr>
                                        <p:cTn id="6" dur="500" fill="hold">
                                          <p:stCondLst>
                                            <p:cond delay="0"/>
                                          </p:stCondLst>
                                        </p:cTn>
                                        <p:tgtEl>
                                          <p:spTgt spid="8"/>
                                        </p:tgtEl>
                                        <p:attrNameLst>
                                          <p:attrName>r</p:attrName>
                                        </p:attrNameLst>
                                      </p:cBhvr>
                                    </p:animRot>
                                    <p:animRot by="-240000">
                                      <p:cBhvr>
                                        <p:cTn id="7" dur="1000" fill="hold">
                                          <p:stCondLst>
                                            <p:cond delay="1000"/>
                                          </p:stCondLst>
                                        </p:cTn>
                                        <p:tgtEl>
                                          <p:spTgt spid="8"/>
                                        </p:tgtEl>
                                        <p:attrNameLst>
                                          <p:attrName>r</p:attrName>
                                        </p:attrNameLst>
                                      </p:cBhvr>
                                    </p:animRot>
                                    <p:animRot by="240000">
                                      <p:cBhvr>
                                        <p:cTn id="8" dur="1000" fill="hold">
                                          <p:stCondLst>
                                            <p:cond delay="2000"/>
                                          </p:stCondLst>
                                        </p:cTn>
                                        <p:tgtEl>
                                          <p:spTgt spid="8"/>
                                        </p:tgtEl>
                                        <p:attrNameLst>
                                          <p:attrName>r</p:attrName>
                                        </p:attrNameLst>
                                      </p:cBhvr>
                                    </p:animRot>
                                    <p:animRot by="-240000">
                                      <p:cBhvr>
                                        <p:cTn id="9" dur="1000" fill="hold">
                                          <p:stCondLst>
                                            <p:cond delay="3000"/>
                                          </p:stCondLst>
                                        </p:cTn>
                                        <p:tgtEl>
                                          <p:spTgt spid="8"/>
                                        </p:tgtEl>
                                        <p:attrNameLst>
                                          <p:attrName>r</p:attrName>
                                        </p:attrNameLst>
                                      </p:cBhvr>
                                    </p:animRot>
                                    <p:animRot by="120000">
                                      <p:cBhvr>
                                        <p:cTn id="10" dur="1000" fill="hold">
                                          <p:stCondLst>
                                            <p:cond delay="4000"/>
                                          </p:stCondLst>
                                        </p:cTn>
                                        <p:tgtEl>
                                          <p:spTgt spid="8"/>
                                        </p:tgtEl>
                                        <p:attrNameLst>
                                          <p:attrName>r</p:attrName>
                                        </p:attrNameLst>
                                      </p:cBhvr>
                                    </p:animRot>
                                  </p:childTnLst>
                                </p:cTn>
                              </p:par>
                              <p:par>
                                <p:cTn id="11" presetID="32" presetClass="emph" presetSubtype="0" fill="hold" grpId="0" nodeType="withEffect">
                                  <p:stCondLst>
                                    <p:cond delay="12000"/>
                                  </p:stCondLst>
                                  <p:childTnLst>
                                    <p:animRot by="120000">
                                      <p:cBhvr>
                                        <p:cTn id="12" dur="500" fill="hold">
                                          <p:stCondLst>
                                            <p:cond delay="0"/>
                                          </p:stCondLst>
                                        </p:cTn>
                                        <p:tgtEl>
                                          <p:spTgt spid="9"/>
                                        </p:tgtEl>
                                        <p:attrNameLst>
                                          <p:attrName>r</p:attrName>
                                        </p:attrNameLst>
                                      </p:cBhvr>
                                    </p:animRot>
                                    <p:animRot by="-240000">
                                      <p:cBhvr>
                                        <p:cTn id="13" dur="1000" fill="hold">
                                          <p:stCondLst>
                                            <p:cond delay="1000"/>
                                          </p:stCondLst>
                                        </p:cTn>
                                        <p:tgtEl>
                                          <p:spTgt spid="9"/>
                                        </p:tgtEl>
                                        <p:attrNameLst>
                                          <p:attrName>r</p:attrName>
                                        </p:attrNameLst>
                                      </p:cBhvr>
                                    </p:animRot>
                                    <p:animRot by="240000">
                                      <p:cBhvr>
                                        <p:cTn id="14" dur="1000" fill="hold">
                                          <p:stCondLst>
                                            <p:cond delay="2000"/>
                                          </p:stCondLst>
                                        </p:cTn>
                                        <p:tgtEl>
                                          <p:spTgt spid="9"/>
                                        </p:tgtEl>
                                        <p:attrNameLst>
                                          <p:attrName>r</p:attrName>
                                        </p:attrNameLst>
                                      </p:cBhvr>
                                    </p:animRot>
                                    <p:animRot by="-240000">
                                      <p:cBhvr>
                                        <p:cTn id="15" dur="1000" fill="hold">
                                          <p:stCondLst>
                                            <p:cond delay="3000"/>
                                          </p:stCondLst>
                                        </p:cTn>
                                        <p:tgtEl>
                                          <p:spTgt spid="9"/>
                                        </p:tgtEl>
                                        <p:attrNameLst>
                                          <p:attrName>r</p:attrName>
                                        </p:attrNameLst>
                                      </p:cBhvr>
                                    </p:animRot>
                                    <p:animRot by="120000">
                                      <p:cBhvr>
                                        <p:cTn id="16" dur="1000" fill="hold">
                                          <p:stCondLst>
                                            <p:cond delay="4000"/>
                                          </p:stCondLst>
                                        </p:cTn>
                                        <p:tgtEl>
                                          <p:spTgt spid="9"/>
                                        </p:tgtEl>
                                        <p:attrNameLst>
                                          <p:attrName>r</p:attrName>
                                        </p:attrNameLst>
                                      </p:cBhvr>
                                    </p:animRot>
                                  </p:childTnLst>
                                </p:cTn>
                              </p:par>
                              <p:par>
                                <p:cTn id="17" presetID="32" presetClass="emph" presetSubtype="0" fill="hold" grpId="0" nodeType="withEffect">
                                  <p:stCondLst>
                                    <p:cond delay="13000"/>
                                  </p:stCondLst>
                                  <p:childTnLst>
                                    <p:animRot by="120000">
                                      <p:cBhvr>
                                        <p:cTn id="18" dur="500" fill="hold">
                                          <p:stCondLst>
                                            <p:cond delay="0"/>
                                          </p:stCondLst>
                                        </p:cTn>
                                        <p:tgtEl>
                                          <p:spTgt spid="10"/>
                                        </p:tgtEl>
                                        <p:attrNameLst>
                                          <p:attrName>r</p:attrName>
                                        </p:attrNameLst>
                                      </p:cBhvr>
                                    </p:animRot>
                                    <p:animRot by="-240000">
                                      <p:cBhvr>
                                        <p:cTn id="19" dur="1000" fill="hold">
                                          <p:stCondLst>
                                            <p:cond delay="1000"/>
                                          </p:stCondLst>
                                        </p:cTn>
                                        <p:tgtEl>
                                          <p:spTgt spid="10"/>
                                        </p:tgtEl>
                                        <p:attrNameLst>
                                          <p:attrName>r</p:attrName>
                                        </p:attrNameLst>
                                      </p:cBhvr>
                                    </p:animRot>
                                    <p:animRot by="240000">
                                      <p:cBhvr>
                                        <p:cTn id="20" dur="1000" fill="hold">
                                          <p:stCondLst>
                                            <p:cond delay="2000"/>
                                          </p:stCondLst>
                                        </p:cTn>
                                        <p:tgtEl>
                                          <p:spTgt spid="10"/>
                                        </p:tgtEl>
                                        <p:attrNameLst>
                                          <p:attrName>r</p:attrName>
                                        </p:attrNameLst>
                                      </p:cBhvr>
                                    </p:animRot>
                                    <p:animRot by="-240000">
                                      <p:cBhvr>
                                        <p:cTn id="21" dur="1000" fill="hold">
                                          <p:stCondLst>
                                            <p:cond delay="3000"/>
                                          </p:stCondLst>
                                        </p:cTn>
                                        <p:tgtEl>
                                          <p:spTgt spid="10"/>
                                        </p:tgtEl>
                                        <p:attrNameLst>
                                          <p:attrName>r</p:attrName>
                                        </p:attrNameLst>
                                      </p:cBhvr>
                                    </p:animRot>
                                    <p:animRot by="120000">
                                      <p:cBhvr>
                                        <p:cTn id="22" dur="1000" fill="hold">
                                          <p:stCondLst>
                                            <p:cond delay="40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a:xfrm>
            <a:off x="713904" y="650532"/>
            <a:ext cx="9450548" cy="80806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ru-RU" sz="3600" dirty="0">
                <a:latin typeface="Times New Roman" panose="02020603050405020304" pitchFamily="18" charset="0"/>
                <a:cs typeface="Times New Roman" panose="02020603050405020304" pitchFamily="18" charset="0"/>
              </a:rPr>
              <a:t>	</a:t>
            </a:r>
            <a:r>
              <a:rPr lang="ru-RU" sz="3200" dirty="0"/>
              <a:t> </a:t>
            </a:r>
            <a:r>
              <a:rPr lang="ru-RU" sz="4000" dirty="0">
                <a:latin typeface="Times New Roman" panose="02020603050405020304" pitchFamily="18" charset="0"/>
                <a:cs typeface="Times New Roman" panose="02020603050405020304" pitchFamily="18" charset="0"/>
              </a:rPr>
              <a:t>Так, в четырехцилиндровом рядном двигателе неуравновешенными остаются силы инерции второго порядка (силы, возникающие при движении масс с удвоенной частотой коленчатого вала). При этом величина сил инерции увеличивается с ростом объема двигателя. </a:t>
            </a:r>
          </a:p>
        </p:txBody>
      </p:sp>
      <p:sp>
        <p:nvSpPr>
          <p:cNvPr id="8" name="Скругленный прямоугольник 7"/>
          <p:cNvSpPr/>
          <p:nvPr/>
        </p:nvSpPr>
        <p:spPr>
          <a:xfrm rot="20375024">
            <a:off x="9945616" y="-89038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rot="20375024">
            <a:off x="10054634" y="-112587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p:nvSpPr>
        <p:spPr>
          <a:xfrm rot="20375024">
            <a:off x="10163651" y="-1326460"/>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Picture 3" descr="E:\logo\logo_in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16480" y="0"/>
            <a:ext cx="1008112" cy="825372"/>
          </a:xfrm>
          <a:prstGeom prst="rect">
            <a:avLst/>
          </a:prstGeom>
          <a:noFill/>
          <a:extLst>
            <a:ext uri="{909E8E84-426E-40DD-AFC4-6F175D3DCCD1}">
              <a14:hiddenFill xmlns:a14="http://schemas.microsoft.com/office/drawing/2010/main">
                <a:solidFill>
                  <a:srgbClr val="FFFFFF"/>
                </a:solidFill>
              </a14:hiddenFill>
            </a:ext>
          </a:extLst>
        </p:spPr>
      </p:pic>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32361" y="4293096"/>
            <a:ext cx="2169253" cy="2708920"/>
          </a:xfrm>
          <a:prstGeom prst="rect">
            <a:avLst/>
          </a:prstGeom>
          <a:ln>
            <a:noFill/>
          </a:ln>
          <a:effectLst>
            <a:softEdge rad="112500"/>
          </a:effectLst>
        </p:spPr>
      </p:pic>
    </p:spTree>
    <p:extLst>
      <p:ext uri="{BB962C8B-B14F-4D97-AF65-F5344CB8AC3E}">
        <p14:creationId xmlns:p14="http://schemas.microsoft.com/office/powerpoint/2010/main" val="3041618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11000"/>
                                  </p:stCondLst>
                                  <p:childTnLst>
                                    <p:animRot by="120000">
                                      <p:cBhvr>
                                        <p:cTn id="6" dur="500" fill="hold">
                                          <p:stCondLst>
                                            <p:cond delay="0"/>
                                          </p:stCondLst>
                                        </p:cTn>
                                        <p:tgtEl>
                                          <p:spTgt spid="8"/>
                                        </p:tgtEl>
                                        <p:attrNameLst>
                                          <p:attrName>r</p:attrName>
                                        </p:attrNameLst>
                                      </p:cBhvr>
                                    </p:animRot>
                                    <p:animRot by="-240000">
                                      <p:cBhvr>
                                        <p:cTn id="7" dur="1000" fill="hold">
                                          <p:stCondLst>
                                            <p:cond delay="1000"/>
                                          </p:stCondLst>
                                        </p:cTn>
                                        <p:tgtEl>
                                          <p:spTgt spid="8"/>
                                        </p:tgtEl>
                                        <p:attrNameLst>
                                          <p:attrName>r</p:attrName>
                                        </p:attrNameLst>
                                      </p:cBhvr>
                                    </p:animRot>
                                    <p:animRot by="240000">
                                      <p:cBhvr>
                                        <p:cTn id="8" dur="1000" fill="hold">
                                          <p:stCondLst>
                                            <p:cond delay="2000"/>
                                          </p:stCondLst>
                                        </p:cTn>
                                        <p:tgtEl>
                                          <p:spTgt spid="8"/>
                                        </p:tgtEl>
                                        <p:attrNameLst>
                                          <p:attrName>r</p:attrName>
                                        </p:attrNameLst>
                                      </p:cBhvr>
                                    </p:animRot>
                                    <p:animRot by="-240000">
                                      <p:cBhvr>
                                        <p:cTn id="9" dur="1000" fill="hold">
                                          <p:stCondLst>
                                            <p:cond delay="3000"/>
                                          </p:stCondLst>
                                        </p:cTn>
                                        <p:tgtEl>
                                          <p:spTgt spid="8"/>
                                        </p:tgtEl>
                                        <p:attrNameLst>
                                          <p:attrName>r</p:attrName>
                                        </p:attrNameLst>
                                      </p:cBhvr>
                                    </p:animRot>
                                    <p:animRot by="120000">
                                      <p:cBhvr>
                                        <p:cTn id="10" dur="1000" fill="hold">
                                          <p:stCondLst>
                                            <p:cond delay="4000"/>
                                          </p:stCondLst>
                                        </p:cTn>
                                        <p:tgtEl>
                                          <p:spTgt spid="8"/>
                                        </p:tgtEl>
                                        <p:attrNameLst>
                                          <p:attrName>r</p:attrName>
                                        </p:attrNameLst>
                                      </p:cBhvr>
                                    </p:animRot>
                                  </p:childTnLst>
                                </p:cTn>
                              </p:par>
                              <p:par>
                                <p:cTn id="11" presetID="32" presetClass="emph" presetSubtype="0" fill="hold" grpId="0" nodeType="withEffect">
                                  <p:stCondLst>
                                    <p:cond delay="12000"/>
                                  </p:stCondLst>
                                  <p:childTnLst>
                                    <p:animRot by="120000">
                                      <p:cBhvr>
                                        <p:cTn id="12" dur="500" fill="hold">
                                          <p:stCondLst>
                                            <p:cond delay="0"/>
                                          </p:stCondLst>
                                        </p:cTn>
                                        <p:tgtEl>
                                          <p:spTgt spid="9"/>
                                        </p:tgtEl>
                                        <p:attrNameLst>
                                          <p:attrName>r</p:attrName>
                                        </p:attrNameLst>
                                      </p:cBhvr>
                                    </p:animRot>
                                    <p:animRot by="-240000">
                                      <p:cBhvr>
                                        <p:cTn id="13" dur="1000" fill="hold">
                                          <p:stCondLst>
                                            <p:cond delay="1000"/>
                                          </p:stCondLst>
                                        </p:cTn>
                                        <p:tgtEl>
                                          <p:spTgt spid="9"/>
                                        </p:tgtEl>
                                        <p:attrNameLst>
                                          <p:attrName>r</p:attrName>
                                        </p:attrNameLst>
                                      </p:cBhvr>
                                    </p:animRot>
                                    <p:animRot by="240000">
                                      <p:cBhvr>
                                        <p:cTn id="14" dur="1000" fill="hold">
                                          <p:stCondLst>
                                            <p:cond delay="2000"/>
                                          </p:stCondLst>
                                        </p:cTn>
                                        <p:tgtEl>
                                          <p:spTgt spid="9"/>
                                        </p:tgtEl>
                                        <p:attrNameLst>
                                          <p:attrName>r</p:attrName>
                                        </p:attrNameLst>
                                      </p:cBhvr>
                                    </p:animRot>
                                    <p:animRot by="-240000">
                                      <p:cBhvr>
                                        <p:cTn id="15" dur="1000" fill="hold">
                                          <p:stCondLst>
                                            <p:cond delay="3000"/>
                                          </p:stCondLst>
                                        </p:cTn>
                                        <p:tgtEl>
                                          <p:spTgt spid="9"/>
                                        </p:tgtEl>
                                        <p:attrNameLst>
                                          <p:attrName>r</p:attrName>
                                        </p:attrNameLst>
                                      </p:cBhvr>
                                    </p:animRot>
                                    <p:animRot by="120000">
                                      <p:cBhvr>
                                        <p:cTn id="16" dur="1000" fill="hold">
                                          <p:stCondLst>
                                            <p:cond delay="4000"/>
                                          </p:stCondLst>
                                        </p:cTn>
                                        <p:tgtEl>
                                          <p:spTgt spid="9"/>
                                        </p:tgtEl>
                                        <p:attrNameLst>
                                          <p:attrName>r</p:attrName>
                                        </p:attrNameLst>
                                      </p:cBhvr>
                                    </p:animRot>
                                  </p:childTnLst>
                                </p:cTn>
                              </p:par>
                              <p:par>
                                <p:cTn id="17" presetID="32" presetClass="emph" presetSubtype="0" fill="hold" grpId="0" nodeType="withEffect">
                                  <p:stCondLst>
                                    <p:cond delay="13000"/>
                                  </p:stCondLst>
                                  <p:childTnLst>
                                    <p:animRot by="120000">
                                      <p:cBhvr>
                                        <p:cTn id="18" dur="500" fill="hold">
                                          <p:stCondLst>
                                            <p:cond delay="0"/>
                                          </p:stCondLst>
                                        </p:cTn>
                                        <p:tgtEl>
                                          <p:spTgt spid="10"/>
                                        </p:tgtEl>
                                        <p:attrNameLst>
                                          <p:attrName>r</p:attrName>
                                        </p:attrNameLst>
                                      </p:cBhvr>
                                    </p:animRot>
                                    <p:animRot by="-240000">
                                      <p:cBhvr>
                                        <p:cTn id="19" dur="1000" fill="hold">
                                          <p:stCondLst>
                                            <p:cond delay="1000"/>
                                          </p:stCondLst>
                                        </p:cTn>
                                        <p:tgtEl>
                                          <p:spTgt spid="10"/>
                                        </p:tgtEl>
                                        <p:attrNameLst>
                                          <p:attrName>r</p:attrName>
                                        </p:attrNameLst>
                                      </p:cBhvr>
                                    </p:animRot>
                                    <p:animRot by="240000">
                                      <p:cBhvr>
                                        <p:cTn id="20" dur="1000" fill="hold">
                                          <p:stCondLst>
                                            <p:cond delay="2000"/>
                                          </p:stCondLst>
                                        </p:cTn>
                                        <p:tgtEl>
                                          <p:spTgt spid="10"/>
                                        </p:tgtEl>
                                        <p:attrNameLst>
                                          <p:attrName>r</p:attrName>
                                        </p:attrNameLst>
                                      </p:cBhvr>
                                    </p:animRot>
                                    <p:animRot by="-240000">
                                      <p:cBhvr>
                                        <p:cTn id="21" dur="1000" fill="hold">
                                          <p:stCondLst>
                                            <p:cond delay="3000"/>
                                          </p:stCondLst>
                                        </p:cTn>
                                        <p:tgtEl>
                                          <p:spTgt spid="10"/>
                                        </p:tgtEl>
                                        <p:attrNameLst>
                                          <p:attrName>r</p:attrName>
                                        </p:attrNameLst>
                                      </p:cBhvr>
                                    </p:animRot>
                                    <p:animRot by="120000">
                                      <p:cBhvr>
                                        <p:cTn id="22" dur="1000" fill="hold">
                                          <p:stCondLst>
                                            <p:cond delay="40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a:xfrm>
            <a:off x="462659" y="449951"/>
            <a:ext cx="9450548" cy="80806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ru-RU" sz="3600" dirty="0">
                <a:latin typeface="Times New Roman" panose="02020603050405020304" pitchFamily="18" charset="0"/>
                <a:cs typeface="Times New Roman" panose="02020603050405020304" pitchFamily="18" charset="0"/>
              </a:rPr>
              <a:t>	</a:t>
            </a:r>
            <a:r>
              <a:rPr lang="ru-RU" sz="3600" dirty="0"/>
              <a:t> </a:t>
            </a:r>
            <a:r>
              <a:rPr lang="ru-RU" sz="3600" dirty="0">
                <a:latin typeface="Times New Roman" panose="02020603050405020304" pitchFamily="18" charset="0"/>
                <a:cs typeface="Times New Roman" panose="02020603050405020304" pitchFamily="18" charset="0"/>
              </a:rPr>
              <a:t>Для уравновешивания сил инерции второго порядка в четырехцилиндровых рядных двигателях рабочим объемом 2,0 и более литра применяются дополнительные валы с противовесами – т.н. </a:t>
            </a:r>
            <a:r>
              <a:rPr lang="ru-RU" sz="3600" b="1" u="sng" dirty="0">
                <a:latin typeface="Times New Roman" panose="02020603050405020304" pitchFamily="18" charset="0"/>
                <a:cs typeface="Times New Roman" panose="02020603050405020304" pitchFamily="18" charset="0"/>
              </a:rPr>
              <a:t>балансирные валы</a:t>
            </a:r>
            <a:r>
              <a:rPr lang="ru-RU" sz="3600" dirty="0">
                <a:latin typeface="Times New Roman" panose="02020603050405020304" pitchFamily="18" charset="0"/>
                <a:cs typeface="Times New Roman" panose="02020603050405020304" pitchFamily="18" charset="0"/>
              </a:rPr>
              <a:t>.</a:t>
            </a:r>
          </a:p>
        </p:txBody>
      </p:sp>
      <p:sp>
        <p:nvSpPr>
          <p:cNvPr id="8" name="Скругленный прямоугольник 7"/>
          <p:cNvSpPr/>
          <p:nvPr/>
        </p:nvSpPr>
        <p:spPr>
          <a:xfrm rot="20375024">
            <a:off x="9945616" y="-89038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rot="20375024">
            <a:off x="10054634" y="-112587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p:nvSpPr>
        <p:spPr>
          <a:xfrm rot="20375024">
            <a:off x="10163651" y="-1326460"/>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Picture 3" descr="E:\logo\logo_in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16480" y="0"/>
            <a:ext cx="1008112" cy="825372"/>
          </a:xfrm>
          <a:prstGeom prst="rect">
            <a:avLst/>
          </a:prstGeom>
          <a:noFill/>
          <a:extLst>
            <a:ext uri="{909E8E84-426E-40DD-AFC4-6F175D3DCCD1}">
              <a14:hiddenFill xmlns:a14="http://schemas.microsoft.com/office/drawing/2010/main">
                <a:solidFill>
                  <a:srgbClr val="FFFFFF"/>
                </a:solidFill>
              </a14:hiddenFill>
            </a:ext>
          </a:extLst>
        </p:spPr>
      </p:pic>
      <p:pic>
        <p:nvPicPr>
          <p:cNvPr id="12" name="Рисунок 11"/>
          <p:cNvPicPr/>
          <p:nvPr/>
        </p:nvPicPr>
        <p:blipFill>
          <a:blip r:embed="rId3"/>
          <a:stretch>
            <a:fillRect/>
          </a:stretch>
        </p:blipFill>
        <p:spPr>
          <a:xfrm>
            <a:off x="7248128" y="3266958"/>
            <a:ext cx="4943872" cy="3579236"/>
          </a:xfrm>
          <a:prstGeom prst="rect">
            <a:avLst/>
          </a:prstGeom>
        </p:spPr>
      </p:pic>
    </p:spTree>
    <p:extLst>
      <p:ext uri="{BB962C8B-B14F-4D97-AF65-F5344CB8AC3E}">
        <p14:creationId xmlns:p14="http://schemas.microsoft.com/office/powerpoint/2010/main" val="134056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11000"/>
                                  </p:stCondLst>
                                  <p:childTnLst>
                                    <p:animRot by="120000">
                                      <p:cBhvr>
                                        <p:cTn id="6" dur="500" fill="hold">
                                          <p:stCondLst>
                                            <p:cond delay="0"/>
                                          </p:stCondLst>
                                        </p:cTn>
                                        <p:tgtEl>
                                          <p:spTgt spid="8"/>
                                        </p:tgtEl>
                                        <p:attrNameLst>
                                          <p:attrName>r</p:attrName>
                                        </p:attrNameLst>
                                      </p:cBhvr>
                                    </p:animRot>
                                    <p:animRot by="-240000">
                                      <p:cBhvr>
                                        <p:cTn id="7" dur="1000" fill="hold">
                                          <p:stCondLst>
                                            <p:cond delay="1000"/>
                                          </p:stCondLst>
                                        </p:cTn>
                                        <p:tgtEl>
                                          <p:spTgt spid="8"/>
                                        </p:tgtEl>
                                        <p:attrNameLst>
                                          <p:attrName>r</p:attrName>
                                        </p:attrNameLst>
                                      </p:cBhvr>
                                    </p:animRot>
                                    <p:animRot by="240000">
                                      <p:cBhvr>
                                        <p:cTn id="8" dur="1000" fill="hold">
                                          <p:stCondLst>
                                            <p:cond delay="2000"/>
                                          </p:stCondLst>
                                        </p:cTn>
                                        <p:tgtEl>
                                          <p:spTgt spid="8"/>
                                        </p:tgtEl>
                                        <p:attrNameLst>
                                          <p:attrName>r</p:attrName>
                                        </p:attrNameLst>
                                      </p:cBhvr>
                                    </p:animRot>
                                    <p:animRot by="-240000">
                                      <p:cBhvr>
                                        <p:cTn id="9" dur="1000" fill="hold">
                                          <p:stCondLst>
                                            <p:cond delay="3000"/>
                                          </p:stCondLst>
                                        </p:cTn>
                                        <p:tgtEl>
                                          <p:spTgt spid="8"/>
                                        </p:tgtEl>
                                        <p:attrNameLst>
                                          <p:attrName>r</p:attrName>
                                        </p:attrNameLst>
                                      </p:cBhvr>
                                    </p:animRot>
                                    <p:animRot by="120000">
                                      <p:cBhvr>
                                        <p:cTn id="10" dur="1000" fill="hold">
                                          <p:stCondLst>
                                            <p:cond delay="4000"/>
                                          </p:stCondLst>
                                        </p:cTn>
                                        <p:tgtEl>
                                          <p:spTgt spid="8"/>
                                        </p:tgtEl>
                                        <p:attrNameLst>
                                          <p:attrName>r</p:attrName>
                                        </p:attrNameLst>
                                      </p:cBhvr>
                                    </p:animRot>
                                  </p:childTnLst>
                                </p:cTn>
                              </p:par>
                              <p:par>
                                <p:cTn id="11" presetID="32" presetClass="emph" presetSubtype="0" fill="hold" grpId="0" nodeType="withEffect">
                                  <p:stCondLst>
                                    <p:cond delay="12000"/>
                                  </p:stCondLst>
                                  <p:childTnLst>
                                    <p:animRot by="120000">
                                      <p:cBhvr>
                                        <p:cTn id="12" dur="500" fill="hold">
                                          <p:stCondLst>
                                            <p:cond delay="0"/>
                                          </p:stCondLst>
                                        </p:cTn>
                                        <p:tgtEl>
                                          <p:spTgt spid="9"/>
                                        </p:tgtEl>
                                        <p:attrNameLst>
                                          <p:attrName>r</p:attrName>
                                        </p:attrNameLst>
                                      </p:cBhvr>
                                    </p:animRot>
                                    <p:animRot by="-240000">
                                      <p:cBhvr>
                                        <p:cTn id="13" dur="1000" fill="hold">
                                          <p:stCondLst>
                                            <p:cond delay="1000"/>
                                          </p:stCondLst>
                                        </p:cTn>
                                        <p:tgtEl>
                                          <p:spTgt spid="9"/>
                                        </p:tgtEl>
                                        <p:attrNameLst>
                                          <p:attrName>r</p:attrName>
                                        </p:attrNameLst>
                                      </p:cBhvr>
                                    </p:animRot>
                                    <p:animRot by="240000">
                                      <p:cBhvr>
                                        <p:cTn id="14" dur="1000" fill="hold">
                                          <p:stCondLst>
                                            <p:cond delay="2000"/>
                                          </p:stCondLst>
                                        </p:cTn>
                                        <p:tgtEl>
                                          <p:spTgt spid="9"/>
                                        </p:tgtEl>
                                        <p:attrNameLst>
                                          <p:attrName>r</p:attrName>
                                        </p:attrNameLst>
                                      </p:cBhvr>
                                    </p:animRot>
                                    <p:animRot by="-240000">
                                      <p:cBhvr>
                                        <p:cTn id="15" dur="1000" fill="hold">
                                          <p:stCondLst>
                                            <p:cond delay="3000"/>
                                          </p:stCondLst>
                                        </p:cTn>
                                        <p:tgtEl>
                                          <p:spTgt spid="9"/>
                                        </p:tgtEl>
                                        <p:attrNameLst>
                                          <p:attrName>r</p:attrName>
                                        </p:attrNameLst>
                                      </p:cBhvr>
                                    </p:animRot>
                                    <p:animRot by="120000">
                                      <p:cBhvr>
                                        <p:cTn id="16" dur="1000" fill="hold">
                                          <p:stCondLst>
                                            <p:cond delay="4000"/>
                                          </p:stCondLst>
                                        </p:cTn>
                                        <p:tgtEl>
                                          <p:spTgt spid="9"/>
                                        </p:tgtEl>
                                        <p:attrNameLst>
                                          <p:attrName>r</p:attrName>
                                        </p:attrNameLst>
                                      </p:cBhvr>
                                    </p:animRot>
                                  </p:childTnLst>
                                </p:cTn>
                              </p:par>
                              <p:par>
                                <p:cTn id="17" presetID="32" presetClass="emph" presetSubtype="0" fill="hold" grpId="0" nodeType="withEffect">
                                  <p:stCondLst>
                                    <p:cond delay="13000"/>
                                  </p:stCondLst>
                                  <p:childTnLst>
                                    <p:animRot by="120000">
                                      <p:cBhvr>
                                        <p:cTn id="18" dur="500" fill="hold">
                                          <p:stCondLst>
                                            <p:cond delay="0"/>
                                          </p:stCondLst>
                                        </p:cTn>
                                        <p:tgtEl>
                                          <p:spTgt spid="10"/>
                                        </p:tgtEl>
                                        <p:attrNameLst>
                                          <p:attrName>r</p:attrName>
                                        </p:attrNameLst>
                                      </p:cBhvr>
                                    </p:animRot>
                                    <p:animRot by="-240000">
                                      <p:cBhvr>
                                        <p:cTn id="19" dur="1000" fill="hold">
                                          <p:stCondLst>
                                            <p:cond delay="1000"/>
                                          </p:stCondLst>
                                        </p:cTn>
                                        <p:tgtEl>
                                          <p:spTgt spid="10"/>
                                        </p:tgtEl>
                                        <p:attrNameLst>
                                          <p:attrName>r</p:attrName>
                                        </p:attrNameLst>
                                      </p:cBhvr>
                                    </p:animRot>
                                    <p:animRot by="240000">
                                      <p:cBhvr>
                                        <p:cTn id="20" dur="1000" fill="hold">
                                          <p:stCondLst>
                                            <p:cond delay="2000"/>
                                          </p:stCondLst>
                                        </p:cTn>
                                        <p:tgtEl>
                                          <p:spTgt spid="10"/>
                                        </p:tgtEl>
                                        <p:attrNameLst>
                                          <p:attrName>r</p:attrName>
                                        </p:attrNameLst>
                                      </p:cBhvr>
                                    </p:animRot>
                                    <p:animRot by="-240000">
                                      <p:cBhvr>
                                        <p:cTn id="21" dur="1000" fill="hold">
                                          <p:stCondLst>
                                            <p:cond delay="3000"/>
                                          </p:stCondLst>
                                        </p:cTn>
                                        <p:tgtEl>
                                          <p:spTgt spid="10"/>
                                        </p:tgtEl>
                                        <p:attrNameLst>
                                          <p:attrName>r</p:attrName>
                                        </p:attrNameLst>
                                      </p:cBhvr>
                                    </p:animRot>
                                    <p:animRot by="120000">
                                      <p:cBhvr>
                                        <p:cTn id="22" dur="1000" fill="hold">
                                          <p:stCondLst>
                                            <p:cond delay="40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38065" y="3284985"/>
            <a:ext cx="4830246" cy="3558158"/>
          </a:xfrm>
          <a:prstGeom prst="rect">
            <a:avLst/>
          </a:prstGeom>
          <a:ln>
            <a:noFill/>
          </a:ln>
          <a:effectLst>
            <a:softEdge rad="112500"/>
          </a:effectLst>
        </p:spPr>
      </p:pic>
      <p:sp>
        <p:nvSpPr>
          <p:cNvPr id="3" name="Заголовок 1"/>
          <p:cNvSpPr txBox="1">
            <a:spLocks/>
          </p:cNvSpPr>
          <p:nvPr/>
        </p:nvSpPr>
        <p:spPr>
          <a:xfrm>
            <a:off x="461875" y="484860"/>
            <a:ext cx="9123495" cy="80806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ru-RU" sz="3600" dirty="0">
                <a:latin typeface="Times New Roman" panose="02020603050405020304" pitchFamily="18" charset="0"/>
                <a:cs typeface="Times New Roman" panose="02020603050405020304" pitchFamily="18" charset="0"/>
              </a:rPr>
              <a:t>	</a:t>
            </a:r>
            <a:r>
              <a:rPr lang="ru-RU" sz="3200" dirty="0"/>
              <a:t> </a:t>
            </a:r>
            <a:r>
              <a:rPr lang="ru-RU" sz="3600" dirty="0">
                <a:latin typeface="Times New Roman" panose="02020603050405020304" pitchFamily="18" charset="0"/>
                <a:cs typeface="Times New Roman" panose="02020603050405020304" pitchFamily="18" charset="0"/>
              </a:rPr>
              <a:t>Впервые балансирные валы на своих автомобилях применила в 1976 году компания </a:t>
            </a:r>
            <a:r>
              <a:rPr lang="ru-RU" sz="3600" dirty="0" err="1">
                <a:latin typeface="Times New Roman" panose="02020603050405020304" pitchFamily="18" charset="0"/>
                <a:cs typeface="Times New Roman" panose="02020603050405020304" pitchFamily="18" charset="0"/>
              </a:rPr>
              <a:t>Mitsubishi</a:t>
            </a:r>
            <a:r>
              <a:rPr lang="ru-RU" sz="3600" dirty="0">
                <a:latin typeface="Times New Roman" panose="02020603050405020304" pitchFamily="18" charset="0"/>
                <a:cs typeface="Times New Roman" panose="02020603050405020304" pitchFamily="18" charset="0"/>
              </a:rPr>
              <a:t>, технология получила название </a:t>
            </a:r>
            <a:r>
              <a:rPr lang="ru-RU" sz="3600" dirty="0" err="1">
                <a:latin typeface="Times New Roman" panose="02020603050405020304" pitchFamily="18" charset="0"/>
                <a:cs typeface="Times New Roman" panose="02020603050405020304" pitchFamily="18" charset="0"/>
              </a:rPr>
              <a:t>Silent</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Shaft</a:t>
            </a:r>
            <a:r>
              <a:rPr lang="ru-RU" sz="3600" dirty="0">
                <a:latin typeface="Times New Roman" panose="02020603050405020304" pitchFamily="18" charset="0"/>
                <a:cs typeface="Times New Roman" panose="02020603050405020304" pitchFamily="18" charset="0"/>
              </a:rPr>
              <a:t> (бесшумный вал). В настоящее время балансирные валы достаточно широко </a:t>
            </a:r>
            <a:r>
              <a:rPr lang="ru-RU" sz="3600" dirty="0" err="1">
                <a:latin typeface="Times New Roman" panose="02020603050405020304" pitchFamily="18" charset="0"/>
                <a:cs typeface="Times New Roman" panose="02020603050405020304" pitchFamily="18" charset="0"/>
              </a:rPr>
              <a:t>исполь</a:t>
            </a:r>
            <a:r>
              <a:rPr lang="ru-RU" sz="3600" dirty="0">
                <a:latin typeface="Times New Roman" panose="02020603050405020304" pitchFamily="18" charset="0"/>
                <a:cs typeface="Times New Roman" panose="02020603050405020304" pitchFamily="18" charset="0"/>
              </a:rPr>
              <a:t>-</a:t>
            </a:r>
          </a:p>
          <a:p>
            <a:pPr algn="just"/>
            <a:r>
              <a:rPr lang="ru-RU" sz="3600" dirty="0" err="1">
                <a:latin typeface="Times New Roman" panose="02020603050405020304" pitchFamily="18" charset="0"/>
                <a:cs typeface="Times New Roman" panose="02020603050405020304" pitchFamily="18" charset="0"/>
              </a:rPr>
              <a:t>зуются</a:t>
            </a:r>
            <a:r>
              <a:rPr lang="ru-RU" sz="3600" dirty="0">
                <a:latin typeface="Times New Roman" panose="02020603050405020304" pitchFamily="18" charset="0"/>
                <a:cs typeface="Times New Roman" panose="02020603050405020304" pitchFamily="18" charset="0"/>
              </a:rPr>
              <a:t> в продукции </a:t>
            </a:r>
          </a:p>
          <a:p>
            <a:pPr algn="just"/>
            <a:r>
              <a:rPr lang="ru-RU" sz="3600" dirty="0">
                <a:latin typeface="Times New Roman" panose="02020603050405020304" pitchFamily="18" charset="0"/>
                <a:cs typeface="Times New Roman" panose="02020603050405020304" pitchFamily="18" charset="0"/>
              </a:rPr>
              <a:t>других автопроизводителей</a:t>
            </a:r>
          </a:p>
          <a:p>
            <a:pPr algn="just"/>
            <a:r>
              <a:rPr lang="ru-RU" sz="3600" dirty="0">
                <a:latin typeface="Times New Roman" panose="02020603050405020304" pitchFamily="18" charset="0"/>
                <a:cs typeface="Times New Roman" panose="02020603050405020304" pitchFamily="18" charset="0"/>
              </a:rPr>
              <a:t>– VW, </a:t>
            </a:r>
            <a:r>
              <a:rPr lang="ru-RU" sz="3600" dirty="0" err="1">
                <a:latin typeface="Times New Roman" panose="02020603050405020304" pitchFamily="18" charset="0"/>
                <a:cs typeface="Times New Roman" panose="02020603050405020304" pitchFamily="18" charset="0"/>
              </a:rPr>
              <a:t>Audi</a:t>
            </a:r>
            <a:r>
              <a:rPr lang="ru-RU" sz="3600" dirty="0">
                <a:latin typeface="Times New Roman" panose="02020603050405020304" pitchFamily="18" charset="0"/>
                <a:cs typeface="Times New Roman" panose="02020603050405020304" pitchFamily="18" charset="0"/>
              </a:rPr>
              <a:t>, BMW, </a:t>
            </a:r>
            <a:r>
              <a:rPr lang="ru-RU" sz="3600" dirty="0" err="1">
                <a:latin typeface="Times New Roman" panose="02020603050405020304" pitchFamily="18" charset="0"/>
                <a:cs typeface="Times New Roman" panose="02020603050405020304" pitchFamily="18" charset="0"/>
              </a:rPr>
              <a:t>Mercedes-Benz</a:t>
            </a:r>
            <a:r>
              <a:rPr lang="ru-RU" sz="3600" dirty="0">
                <a:latin typeface="Times New Roman" panose="02020603050405020304" pitchFamily="18" charset="0"/>
                <a:cs typeface="Times New Roman" panose="02020603050405020304" pitchFamily="18" charset="0"/>
              </a:rPr>
              <a:t>,</a:t>
            </a:r>
          </a:p>
          <a:p>
            <a:pPr algn="just"/>
            <a:r>
              <a:rPr lang="ru-RU" sz="3600" dirty="0">
                <a:latin typeface="Times New Roman" panose="02020603050405020304" pitchFamily="18" charset="0"/>
                <a:cs typeface="Times New Roman" panose="02020603050405020304" pitchFamily="18" charset="0"/>
              </a:rPr>
              <a:t> GM.</a:t>
            </a:r>
          </a:p>
        </p:txBody>
      </p:sp>
      <p:sp>
        <p:nvSpPr>
          <p:cNvPr id="8" name="Скругленный прямоугольник 7"/>
          <p:cNvSpPr/>
          <p:nvPr/>
        </p:nvSpPr>
        <p:spPr>
          <a:xfrm rot="20375024">
            <a:off x="9945616" y="-89038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rot="20375024">
            <a:off x="10054634" y="-112587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p:nvSpPr>
        <p:spPr>
          <a:xfrm rot="20375024">
            <a:off x="10163651" y="-1326460"/>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Picture 3" descr="E:\logo\logo_inv.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16480" y="0"/>
            <a:ext cx="1008112" cy="825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8085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11000"/>
                                  </p:stCondLst>
                                  <p:childTnLst>
                                    <p:animRot by="120000">
                                      <p:cBhvr>
                                        <p:cTn id="6" dur="500" fill="hold">
                                          <p:stCondLst>
                                            <p:cond delay="0"/>
                                          </p:stCondLst>
                                        </p:cTn>
                                        <p:tgtEl>
                                          <p:spTgt spid="8"/>
                                        </p:tgtEl>
                                        <p:attrNameLst>
                                          <p:attrName>r</p:attrName>
                                        </p:attrNameLst>
                                      </p:cBhvr>
                                    </p:animRot>
                                    <p:animRot by="-240000">
                                      <p:cBhvr>
                                        <p:cTn id="7" dur="1000" fill="hold">
                                          <p:stCondLst>
                                            <p:cond delay="1000"/>
                                          </p:stCondLst>
                                        </p:cTn>
                                        <p:tgtEl>
                                          <p:spTgt spid="8"/>
                                        </p:tgtEl>
                                        <p:attrNameLst>
                                          <p:attrName>r</p:attrName>
                                        </p:attrNameLst>
                                      </p:cBhvr>
                                    </p:animRot>
                                    <p:animRot by="240000">
                                      <p:cBhvr>
                                        <p:cTn id="8" dur="1000" fill="hold">
                                          <p:stCondLst>
                                            <p:cond delay="2000"/>
                                          </p:stCondLst>
                                        </p:cTn>
                                        <p:tgtEl>
                                          <p:spTgt spid="8"/>
                                        </p:tgtEl>
                                        <p:attrNameLst>
                                          <p:attrName>r</p:attrName>
                                        </p:attrNameLst>
                                      </p:cBhvr>
                                    </p:animRot>
                                    <p:animRot by="-240000">
                                      <p:cBhvr>
                                        <p:cTn id="9" dur="1000" fill="hold">
                                          <p:stCondLst>
                                            <p:cond delay="3000"/>
                                          </p:stCondLst>
                                        </p:cTn>
                                        <p:tgtEl>
                                          <p:spTgt spid="8"/>
                                        </p:tgtEl>
                                        <p:attrNameLst>
                                          <p:attrName>r</p:attrName>
                                        </p:attrNameLst>
                                      </p:cBhvr>
                                    </p:animRot>
                                    <p:animRot by="120000">
                                      <p:cBhvr>
                                        <p:cTn id="10" dur="1000" fill="hold">
                                          <p:stCondLst>
                                            <p:cond delay="4000"/>
                                          </p:stCondLst>
                                        </p:cTn>
                                        <p:tgtEl>
                                          <p:spTgt spid="8"/>
                                        </p:tgtEl>
                                        <p:attrNameLst>
                                          <p:attrName>r</p:attrName>
                                        </p:attrNameLst>
                                      </p:cBhvr>
                                    </p:animRot>
                                  </p:childTnLst>
                                </p:cTn>
                              </p:par>
                              <p:par>
                                <p:cTn id="11" presetID="32" presetClass="emph" presetSubtype="0" fill="hold" grpId="0" nodeType="withEffect">
                                  <p:stCondLst>
                                    <p:cond delay="12000"/>
                                  </p:stCondLst>
                                  <p:childTnLst>
                                    <p:animRot by="120000">
                                      <p:cBhvr>
                                        <p:cTn id="12" dur="500" fill="hold">
                                          <p:stCondLst>
                                            <p:cond delay="0"/>
                                          </p:stCondLst>
                                        </p:cTn>
                                        <p:tgtEl>
                                          <p:spTgt spid="9"/>
                                        </p:tgtEl>
                                        <p:attrNameLst>
                                          <p:attrName>r</p:attrName>
                                        </p:attrNameLst>
                                      </p:cBhvr>
                                    </p:animRot>
                                    <p:animRot by="-240000">
                                      <p:cBhvr>
                                        <p:cTn id="13" dur="1000" fill="hold">
                                          <p:stCondLst>
                                            <p:cond delay="1000"/>
                                          </p:stCondLst>
                                        </p:cTn>
                                        <p:tgtEl>
                                          <p:spTgt spid="9"/>
                                        </p:tgtEl>
                                        <p:attrNameLst>
                                          <p:attrName>r</p:attrName>
                                        </p:attrNameLst>
                                      </p:cBhvr>
                                    </p:animRot>
                                    <p:animRot by="240000">
                                      <p:cBhvr>
                                        <p:cTn id="14" dur="1000" fill="hold">
                                          <p:stCondLst>
                                            <p:cond delay="2000"/>
                                          </p:stCondLst>
                                        </p:cTn>
                                        <p:tgtEl>
                                          <p:spTgt spid="9"/>
                                        </p:tgtEl>
                                        <p:attrNameLst>
                                          <p:attrName>r</p:attrName>
                                        </p:attrNameLst>
                                      </p:cBhvr>
                                    </p:animRot>
                                    <p:animRot by="-240000">
                                      <p:cBhvr>
                                        <p:cTn id="15" dur="1000" fill="hold">
                                          <p:stCondLst>
                                            <p:cond delay="3000"/>
                                          </p:stCondLst>
                                        </p:cTn>
                                        <p:tgtEl>
                                          <p:spTgt spid="9"/>
                                        </p:tgtEl>
                                        <p:attrNameLst>
                                          <p:attrName>r</p:attrName>
                                        </p:attrNameLst>
                                      </p:cBhvr>
                                    </p:animRot>
                                    <p:animRot by="120000">
                                      <p:cBhvr>
                                        <p:cTn id="16" dur="1000" fill="hold">
                                          <p:stCondLst>
                                            <p:cond delay="4000"/>
                                          </p:stCondLst>
                                        </p:cTn>
                                        <p:tgtEl>
                                          <p:spTgt spid="9"/>
                                        </p:tgtEl>
                                        <p:attrNameLst>
                                          <p:attrName>r</p:attrName>
                                        </p:attrNameLst>
                                      </p:cBhvr>
                                    </p:animRot>
                                  </p:childTnLst>
                                </p:cTn>
                              </p:par>
                              <p:par>
                                <p:cTn id="17" presetID="32" presetClass="emph" presetSubtype="0" fill="hold" grpId="0" nodeType="withEffect">
                                  <p:stCondLst>
                                    <p:cond delay="13000"/>
                                  </p:stCondLst>
                                  <p:childTnLst>
                                    <p:animRot by="120000">
                                      <p:cBhvr>
                                        <p:cTn id="18" dur="500" fill="hold">
                                          <p:stCondLst>
                                            <p:cond delay="0"/>
                                          </p:stCondLst>
                                        </p:cTn>
                                        <p:tgtEl>
                                          <p:spTgt spid="10"/>
                                        </p:tgtEl>
                                        <p:attrNameLst>
                                          <p:attrName>r</p:attrName>
                                        </p:attrNameLst>
                                      </p:cBhvr>
                                    </p:animRot>
                                    <p:animRot by="-240000">
                                      <p:cBhvr>
                                        <p:cTn id="19" dur="1000" fill="hold">
                                          <p:stCondLst>
                                            <p:cond delay="1000"/>
                                          </p:stCondLst>
                                        </p:cTn>
                                        <p:tgtEl>
                                          <p:spTgt spid="10"/>
                                        </p:tgtEl>
                                        <p:attrNameLst>
                                          <p:attrName>r</p:attrName>
                                        </p:attrNameLst>
                                      </p:cBhvr>
                                    </p:animRot>
                                    <p:animRot by="240000">
                                      <p:cBhvr>
                                        <p:cTn id="20" dur="1000" fill="hold">
                                          <p:stCondLst>
                                            <p:cond delay="2000"/>
                                          </p:stCondLst>
                                        </p:cTn>
                                        <p:tgtEl>
                                          <p:spTgt spid="10"/>
                                        </p:tgtEl>
                                        <p:attrNameLst>
                                          <p:attrName>r</p:attrName>
                                        </p:attrNameLst>
                                      </p:cBhvr>
                                    </p:animRot>
                                    <p:animRot by="-240000">
                                      <p:cBhvr>
                                        <p:cTn id="21" dur="1000" fill="hold">
                                          <p:stCondLst>
                                            <p:cond delay="3000"/>
                                          </p:stCondLst>
                                        </p:cTn>
                                        <p:tgtEl>
                                          <p:spTgt spid="10"/>
                                        </p:tgtEl>
                                        <p:attrNameLst>
                                          <p:attrName>r</p:attrName>
                                        </p:attrNameLst>
                                      </p:cBhvr>
                                    </p:animRot>
                                    <p:animRot by="120000">
                                      <p:cBhvr>
                                        <p:cTn id="22" dur="1000" fill="hold">
                                          <p:stCondLst>
                                            <p:cond delay="40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Скругленный прямоугольник 8"/>
          <p:cNvSpPr/>
          <p:nvPr/>
        </p:nvSpPr>
        <p:spPr>
          <a:xfrm rot="20375024">
            <a:off x="10054634" y="-112587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p:nvSpPr>
        <p:spPr>
          <a:xfrm rot="20375024">
            <a:off x="10163651" y="-1326460"/>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Picture 3" descr="E:\logo\logo_in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16480" y="0"/>
            <a:ext cx="1008112" cy="825372"/>
          </a:xfrm>
          <a:prstGeom prst="rect">
            <a:avLst/>
          </a:prstGeom>
          <a:noFill/>
          <a:extLst>
            <a:ext uri="{909E8E84-426E-40DD-AFC4-6F175D3DCCD1}">
              <a14:hiddenFill xmlns:a14="http://schemas.microsoft.com/office/drawing/2010/main">
                <a:solidFill>
                  <a:srgbClr val="FFFFFF"/>
                </a:solidFill>
              </a14:hiddenFill>
            </a:ext>
          </a:extLst>
        </p:spPr>
      </p:pic>
      <p:sp>
        <p:nvSpPr>
          <p:cNvPr id="8" name="Скругленный прямоугольник 7"/>
          <p:cNvSpPr/>
          <p:nvPr/>
        </p:nvSpPr>
        <p:spPr>
          <a:xfrm rot="20375024">
            <a:off x="9945616" y="-89038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338918" y="332656"/>
            <a:ext cx="11445713" cy="5632311"/>
          </a:xfrm>
          <a:prstGeom prst="rect">
            <a:avLst/>
          </a:prstGeom>
          <a:noFill/>
        </p:spPr>
        <p:txBody>
          <a:bodyPr wrap="square" rtlCol="0">
            <a:spAutoFit/>
          </a:bodyPr>
          <a:lstStyle/>
          <a:p>
            <a:pPr algn="just"/>
            <a:r>
              <a:rPr lang="ru-RU" sz="3600" dirty="0">
                <a:latin typeface="Times New Roman" panose="02020603050405020304" pitchFamily="18" charset="0"/>
                <a:cs typeface="Times New Roman" panose="02020603050405020304" pitchFamily="18" charset="0"/>
              </a:rPr>
              <a:t>	</a:t>
            </a:r>
            <a:r>
              <a:rPr lang="ru-RU" sz="3600" dirty="0"/>
              <a:t> </a:t>
            </a:r>
            <a:r>
              <a:rPr lang="ru-RU" sz="3600" dirty="0">
                <a:latin typeface="Times New Roman" panose="02020603050405020304" pitchFamily="18" charset="0"/>
                <a:cs typeface="Times New Roman" panose="02020603050405020304" pitchFamily="18" charset="0"/>
              </a:rPr>
              <a:t>Балансирные валы устанавливаются </a:t>
            </a:r>
          </a:p>
          <a:p>
            <a:pPr algn="just"/>
            <a:r>
              <a:rPr lang="ru-RU" sz="3600" dirty="0">
                <a:latin typeface="Times New Roman" panose="02020603050405020304" pitchFamily="18" charset="0"/>
                <a:cs typeface="Times New Roman" panose="02020603050405020304" pitchFamily="18" charset="0"/>
              </a:rPr>
              <a:t>попарно с одной и другой стороны коленчатого </a:t>
            </a:r>
          </a:p>
          <a:p>
            <a:pPr algn="just"/>
            <a:r>
              <a:rPr lang="ru-RU" sz="3600" dirty="0">
                <a:latin typeface="Times New Roman" panose="02020603050405020304" pitchFamily="18" charset="0"/>
                <a:cs typeface="Times New Roman" panose="02020603050405020304" pitchFamily="18" charset="0"/>
              </a:rPr>
              <a:t>вала, как правило, симметрично. Наиболее предпочтительной в плане занимаемого объема является установка балансирных валов в картере двигателя ниже коленчатого вала. </a:t>
            </a:r>
            <a:r>
              <a:rPr lang="ru-RU" sz="3600" dirty="0"/>
              <a:t>Балансирный вал представляет собой деталь сложной формы, обычно это металлический стержень с выбранными в нем пазами. Балансирный вал вращается в двух подшипниках скольжения, смазываемых в составе системы смазки двигателя.</a:t>
            </a:r>
            <a:endParaRPr lang="ru-RU" sz="3600" dirty="0">
              <a:latin typeface="Times New Roman" panose="02020603050405020304" pitchFamily="18" charset="0"/>
              <a:cs typeface="Times New Roman" panose="02020603050405020304" pitchFamily="18" charset="0"/>
            </a:endParaRPr>
          </a:p>
        </p:txBody>
      </p:sp>
      <p:pic>
        <p:nvPicPr>
          <p:cNvPr id="13" name="Picture 3" descr="E:\logo\logo_in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68880" y="152400"/>
            <a:ext cx="1008112" cy="825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819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11000"/>
                                  </p:stCondLst>
                                  <p:childTnLst>
                                    <p:animRot by="120000">
                                      <p:cBhvr>
                                        <p:cTn id="6" dur="500" fill="hold">
                                          <p:stCondLst>
                                            <p:cond delay="0"/>
                                          </p:stCondLst>
                                        </p:cTn>
                                        <p:tgtEl>
                                          <p:spTgt spid="8"/>
                                        </p:tgtEl>
                                        <p:attrNameLst>
                                          <p:attrName>r</p:attrName>
                                        </p:attrNameLst>
                                      </p:cBhvr>
                                    </p:animRot>
                                    <p:animRot by="-240000">
                                      <p:cBhvr>
                                        <p:cTn id="7" dur="1000" fill="hold">
                                          <p:stCondLst>
                                            <p:cond delay="1000"/>
                                          </p:stCondLst>
                                        </p:cTn>
                                        <p:tgtEl>
                                          <p:spTgt spid="8"/>
                                        </p:tgtEl>
                                        <p:attrNameLst>
                                          <p:attrName>r</p:attrName>
                                        </p:attrNameLst>
                                      </p:cBhvr>
                                    </p:animRot>
                                    <p:animRot by="240000">
                                      <p:cBhvr>
                                        <p:cTn id="8" dur="1000" fill="hold">
                                          <p:stCondLst>
                                            <p:cond delay="2000"/>
                                          </p:stCondLst>
                                        </p:cTn>
                                        <p:tgtEl>
                                          <p:spTgt spid="8"/>
                                        </p:tgtEl>
                                        <p:attrNameLst>
                                          <p:attrName>r</p:attrName>
                                        </p:attrNameLst>
                                      </p:cBhvr>
                                    </p:animRot>
                                    <p:animRot by="-240000">
                                      <p:cBhvr>
                                        <p:cTn id="9" dur="1000" fill="hold">
                                          <p:stCondLst>
                                            <p:cond delay="3000"/>
                                          </p:stCondLst>
                                        </p:cTn>
                                        <p:tgtEl>
                                          <p:spTgt spid="8"/>
                                        </p:tgtEl>
                                        <p:attrNameLst>
                                          <p:attrName>r</p:attrName>
                                        </p:attrNameLst>
                                      </p:cBhvr>
                                    </p:animRot>
                                    <p:animRot by="120000">
                                      <p:cBhvr>
                                        <p:cTn id="10" dur="1000" fill="hold">
                                          <p:stCondLst>
                                            <p:cond delay="4000"/>
                                          </p:stCondLst>
                                        </p:cTn>
                                        <p:tgtEl>
                                          <p:spTgt spid="8"/>
                                        </p:tgtEl>
                                        <p:attrNameLst>
                                          <p:attrName>r</p:attrName>
                                        </p:attrNameLst>
                                      </p:cBhvr>
                                    </p:animRot>
                                  </p:childTnLst>
                                </p:cTn>
                              </p:par>
                              <p:par>
                                <p:cTn id="11" presetID="32" presetClass="emph" presetSubtype="0" fill="hold" grpId="0" nodeType="withEffect">
                                  <p:stCondLst>
                                    <p:cond delay="12000"/>
                                  </p:stCondLst>
                                  <p:childTnLst>
                                    <p:animRot by="120000">
                                      <p:cBhvr>
                                        <p:cTn id="12" dur="500" fill="hold">
                                          <p:stCondLst>
                                            <p:cond delay="0"/>
                                          </p:stCondLst>
                                        </p:cTn>
                                        <p:tgtEl>
                                          <p:spTgt spid="9"/>
                                        </p:tgtEl>
                                        <p:attrNameLst>
                                          <p:attrName>r</p:attrName>
                                        </p:attrNameLst>
                                      </p:cBhvr>
                                    </p:animRot>
                                    <p:animRot by="-240000">
                                      <p:cBhvr>
                                        <p:cTn id="13" dur="1000" fill="hold">
                                          <p:stCondLst>
                                            <p:cond delay="1000"/>
                                          </p:stCondLst>
                                        </p:cTn>
                                        <p:tgtEl>
                                          <p:spTgt spid="9"/>
                                        </p:tgtEl>
                                        <p:attrNameLst>
                                          <p:attrName>r</p:attrName>
                                        </p:attrNameLst>
                                      </p:cBhvr>
                                    </p:animRot>
                                    <p:animRot by="240000">
                                      <p:cBhvr>
                                        <p:cTn id="14" dur="1000" fill="hold">
                                          <p:stCondLst>
                                            <p:cond delay="2000"/>
                                          </p:stCondLst>
                                        </p:cTn>
                                        <p:tgtEl>
                                          <p:spTgt spid="9"/>
                                        </p:tgtEl>
                                        <p:attrNameLst>
                                          <p:attrName>r</p:attrName>
                                        </p:attrNameLst>
                                      </p:cBhvr>
                                    </p:animRot>
                                    <p:animRot by="-240000">
                                      <p:cBhvr>
                                        <p:cTn id="15" dur="1000" fill="hold">
                                          <p:stCondLst>
                                            <p:cond delay="3000"/>
                                          </p:stCondLst>
                                        </p:cTn>
                                        <p:tgtEl>
                                          <p:spTgt spid="9"/>
                                        </p:tgtEl>
                                        <p:attrNameLst>
                                          <p:attrName>r</p:attrName>
                                        </p:attrNameLst>
                                      </p:cBhvr>
                                    </p:animRot>
                                    <p:animRot by="120000">
                                      <p:cBhvr>
                                        <p:cTn id="16" dur="1000" fill="hold">
                                          <p:stCondLst>
                                            <p:cond delay="4000"/>
                                          </p:stCondLst>
                                        </p:cTn>
                                        <p:tgtEl>
                                          <p:spTgt spid="9"/>
                                        </p:tgtEl>
                                        <p:attrNameLst>
                                          <p:attrName>r</p:attrName>
                                        </p:attrNameLst>
                                      </p:cBhvr>
                                    </p:animRot>
                                  </p:childTnLst>
                                </p:cTn>
                              </p:par>
                              <p:par>
                                <p:cTn id="17" presetID="32" presetClass="emph" presetSubtype="0" fill="hold" grpId="0" nodeType="withEffect">
                                  <p:stCondLst>
                                    <p:cond delay="13000"/>
                                  </p:stCondLst>
                                  <p:childTnLst>
                                    <p:animRot by="120000">
                                      <p:cBhvr>
                                        <p:cTn id="18" dur="500" fill="hold">
                                          <p:stCondLst>
                                            <p:cond delay="0"/>
                                          </p:stCondLst>
                                        </p:cTn>
                                        <p:tgtEl>
                                          <p:spTgt spid="10"/>
                                        </p:tgtEl>
                                        <p:attrNameLst>
                                          <p:attrName>r</p:attrName>
                                        </p:attrNameLst>
                                      </p:cBhvr>
                                    </p:animRot>
                                    <p:animRot by="-240000">
                                      <p:cBhvr>
                                        <p:cTn id="19" dur="1000" fill="hold">
                                          <p:stCondLst>
                                            <p:cond delay="1000"/>
                                          </p:stCondLst>
                                        </p:cTn>
                                        <p:tgtEl>
                                          <p:spTgt spid="10"/>
                                        </p:tgtEl>
                                        <p:attrNameLst>
                                          <p:attrName>r</p:attrName>
                                        </p:attrNameLst>
                                      </p:cBhvr>
                                    </p:animRot>
                                    <p:animRot by="240000">
                                      <p:cBhvr>
                                        <p:cTn id="20" dur="1000" fill="hold">
                                          <p:stCondLst>
                                            <p:cond delay="2000"/>
                                          </p:stCondLst>
                                        </p:cTn>
                                        <p:tgtEl>
                                          <p:spTgt spid="10"/>
                                        </p:tgtEl>
                                        <p:attrNameLst>
                                          <p:attrName>r</p:attrName>
                                        </p:attrNameLst>
                                      </p:cBhvr>
                                    </p:animRot>
                                    <p:animRot by="-240000">
                                      <p:cBhvr>
                                        <p:cTn id="21" dur="1000" fill="hold">
                                          <p:stCondLst>
                                            <p:cond delay="3000"/>
                                          </p:stCondLst>
                                        </p:cTn>
                                        <p:tgtEl>
                                          <p:spTgt spid="10"/>
                                        </p:tgtEl>
                                        <p:attrNameLst>
                                          <p:attrName>r</p:attrName>
                                        </p:attrNameLst>
                                      </p:cBhvr>
                                    </p:animRot>
                                    <p:animRot by="120000">
                                      <p:cBhvr>
                                        <p:cTn id="22" dur="1000" fill="hold">
                                          <p:stCondLst>
                                            <p:cond delay="40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60096" y="2958619"/>
            <a:ext cx="5231904" cy="3925674"/>
          </a:xfrm>
          <a:prstGeom prst="rect">
            <a:avLst/>
          </a:prstGeom>
          <a:ln>
            <a:noFill/>
          </a:ln>
          <a:effectLst>
            <a:softEdge rad="112500"/>
          </a:effectLst>
        </p:spPr>
      </p:pic>
      <p:sp>
        <p:nvSpPr>
          <p:cNvPr id="3" name="Заголовок 1"/>
          <p:cNvSpPr txBox="1">
            <a:spLocks/>
          </p:cNvSpPr>
          <p:nvPr/>
        </p:nvSpPr>
        <p:spPr>
          <a:xfrm>
            <a:off x="459021" y="93750"/>
            <a:ext cx="9235367" cy="80806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ru-RU" sz="3600" dirty="0">
                <a:latin typeface="Times New Roman" panose="02020603050405020304" pitchFamily="18" charset="0"/>
                <a:cs typeface="Times New Roman" panose="02020603050405020304" pitchFamily="18" charset="0"/>
              </a:rPr>
              <a:t>	</a:t>
            </a:r>
            <a:r>
              <a:rPr lang="ru-RU" sz="3600" b="1" u="sng" dirty="0"/>
              <a:t> </a:t>
            </a:r>
            <a:r>
              <a:rPr lang="ru-RU" sz="3600" b="1" u="sng" dirty="0">
                <a:latin typeface="Times New Roman" panose="02020603050405020304" pitchFamily="18" charset="0"/>
                <a:cs typeface="Times New Roman" panose="02020603050405020304" pitchFamily="18" charset="0"/>
              </a:rPr>
              <a:t>Привод балансирных валов</a:t>
            </a:r>
            <a:r>
              <a:rPr lang="ru-RU" sz="3600" dirty="0">
                <a:latin typeface="Times New Roman" panose="02020603050405020304" pitchFamily="18" charset="0"/>
                <a:cs typeface="Times New Roman" panose="02020603050405020304" pitchFamily="18" charset="0"/>
              </a:rPr>
              <a:t> осуществляется непосредственно от коленчатого вала и обеспечивает вращение валов в разные стороны с удвоенной угловой скоростью. В качестве привода могут использоваться зубчатый </a:t>
            </a:r>
          </a:p>
          <a:p>
            <a:pPr algn="just"/>
            <a:r>
              <a:rPr lang="ru-RU" sz="3600" dirty="0">
                <a:latin typeface="Times New Roman" panose="02020603050405020304" pitchFamily="18" charset="0"/>
                <a:cs typeface="Times New Roman" panose="02020603050405020304" pitchFamily="18" charset="0"/>
              </a:rPr>
              <a:t>редуктор, цепная </a:t>
            </a:r>
          </a:p>
          <a:p>
            <a:pPr algn="just"/>
            <a:r>
              <a:rPr lang="ru-RU" sz="3600" dirty="0">
                <a:latin typeface="Times New Roman" panose="02020603050405020304" pitchFamily="18" charset="0"/>
                <a:cs typeface="Times New Roman" panose="02020603050405020304" pitchFamily="18" charset="0"/>
              </a:rPr>
              <a:t>передача или их комбинация. </a:t>
            </a:r>
          </a:p>
        </p:txBody>
      </p:sp>
      <p:sp>
        <p:nvSpPr>
          <p:cNvPr id="8" name="Скругленный прямоугольник 7"/>
          <p:cNvSpPr/>
          <p:nvPr/>
        </p:nvSpPr>
        <p:spPr>
          <a:xfrm rot="20375024">
            <a:off x="9945616" y="-89038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rot="20375024">
            <a:off x="10054634" y="-112587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p:nvSpPr>
        <p:spPr>
          <a:xfrm rot="20375024">
            <a:off x="10163651" y="-1326460"/>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Picture 3" descr="E:\logo\logo_inv.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16480" y="0"/>
            <a:ext cx="1008112" cy="825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6365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11000"/>
                                  </p:stCondLst>
                                  <p:childTnLst>
                                    <p:animRot by="120000">
                                      <p:cBhvr>
                                        <p:cTn id="6" dur="500" fill="hold">
                                          <p:stCondLst>
                                            <p:cond delay="0"/>
                                          </p:stCondLst>
                                        </p:cTn>
                                        <p:tgtEl>
                                          <p:spTgt spid="8"/>
                                        </p:tgtEl>
                                        <p:attrNameLst>
                                          <p:attrName>r</p:attrName>
                                        </p:attrNameLst>
                                      </p:cBhvr>
                                    </p:animRot>
                                    <p:animRot by="-240000">
                                      <p:cBhvr>
                                        <p:cTn id="7" dur="1000" fill="hold">
                                          <p:stCondLst>
                                            <p:cond delay="1000"/>
                                          </p:stCondLst>
                                        </p:cTn>
                                        <p:tgtEl>
                                          <p:spTgt spid="8"/>
                                        </p:tgtEl>
                                        <p:attrNameLst>
                                          <p:attrName>r</p:attrName>
                                        </p:attrNameLst>
                                      </p:cBhvr>
                                    </p:animRot>
                                    <p:animRot by="240000">
                                      <p:cBhvr>
                                        <p:cTn id="8" dur="1000" fill="hold">
                                          <p:stCondLst>
                                            <p:cond delay="2000"/>
                                          </p:stCondLst>
                                        </p:cTn>
                                        <p:tgtEl>
                                          <p:spTgt spid="8"/>
                                        </p:tgtEl>
                                        <p:attrNameLst>
                                          <p:attrName>r</p:attrName>
                                        </p:attrNameLst>
                                      </p:cBhvr>
                                    </p:animRot>
                                    <p:animRot by="-240000">
                                      <p:cBhvr>
                                        <p:cTn id="9" dur="1000" fill="hold">
                                          <p:stCondLst>
                                            <p:cond delay="3000"/>
                                          </p:stCondLst>
                                        </p:cTn>
                                        <p:tgtEl>
                                          <p:spTgt spid="8"/>
                                        </p:tgtEl>
                                        <p:attrNameLst>
                                          <p:attrName>r</p:attrName>
                                        </p:attrNameLst>
                                      </p:cBhvr>
                                    </p:animRot>
                                    <p:animRot by="120000">
                                      <p:cBhvr>
                                        <p:cTn id="10" dur="1000" fill="hold">
                                          <p:stCondLst>
                                            <p:cond delay="4000"/>
                                          </p:stCondLst>
                                        </p:cTn>
                                        <p:tgtEl>
                                          <p:spTgt spid="8"/>
                                        </p:tgtEl>
                                        <p:attrNameLst>
                                          <p:attrName>r</p:attrName>
                                        </p:attrNameLst>
                                      </p:cBhvr>
                                    </p:animRot>
                                  </p:childTnLst>
                                </p:cTn>
                              </p:par>
                              <p:par>
                                <p:cTn id="11" presetID="32" presetClass="emph" presetSubtype="0" fill="hold" grpId="0" nodeType="withEffect">
                                  <p:stCondLst>
                                    <p:cond delay="12000"/>
                                  </p:stCondLst>
                                  <p:childTnLst>
                                    <p:animRot by="120000">
                                      <p:cBhvr>
                                        <p:cTn id="12" dur="500" fill="hold">
                                          <p:stCondLst>
                                            <p:cond delay="0"/>
                                          </p:stCondLst>
                                        </p:cTn>
                                        <p:tgtEl>
                                          <p:spTgt spid="9"/>
                                        </p:tgtEl>
                                        <p:attrNameLst>
                                          <p:attrName>r</p:attrName>
                                        </p:attrNameLst>
                                      </p:cBhvr>
                                    </p:animRot>
                                    <p:animRot by="-240000">
                                      <p:cBhvr>
                                        <p:cTn id="13" dur="1000" fill="hold">
                                          <p:stCondLst>
                                            <p:cond delay="1000"/>
                                          </p:stCondLst>
                                        </p:cTn>
                                        <p:tgtEl>
                                          <p:spTgt spid="9"/>
                                        </p:tgtEl>
                                        <p:attrNameLst>
                                          <p:attrName>r</p:attrName>
                                        </p:attrNameLst>
                                      </p:cBhvr>
                                    </p:animRot>
                                    <p:animRot by="240000">
                                      <p:cBhvr>
                                        <p:cTn id="14" dur="1000" fill="hold">
                                          <p:stCondLst>
                                            <p:cond delay="2000"/>
                                          </p:stCondLst>
                                        </p:cTn>
                                        <p:tgtEl>
                                          <p:spTgt spid="9"/>
                                        </p:tgtEl>
                                        <p:attrNameLst>
                                          <p:attrName>r</p:attrName>
                                        </p:attrNameLst>
                                      </p:cBhvr>
                                    </p:animRot>
                                    <p:animRot by="-240000">
                                      <p:cBhvr>
                                        <p:cTn id="15" dur="1000" fill="hold">
                                          <p:stCondLst>
                                            <p:cond delay="3000"/>
                                          </p:stCondLst>
                                        </p:cTn>
                                        <p:tgtEl>
                                          <p:spTgt spid="9"/>
                                        </p:tgtEl>
                                        <p:attrNameLst>
                                          <p:attrName>r</p:attrName>
                                        </p:attrNameLst>
                                      </p:cBhvr>
                                    </p:animRot>
                                    <p:animRot by="120000">
                                      <p:cBhvr>
                                        <p:cTn id="16" dur="1000" fill="hold">
                                          <p:stCondLst>
                                            <p:cond delay="4000"/>
                                          </p:stCondLst>
                                        </p:cTn>
                                        <p:tgtEl>
                                          <p:spTgt spid="9"/>
                                        </p:tgtEl>
                                        <p:attrNameLst>
                                          <p:attrName>r</p:attrName>
                                        </p:attrNameLst>
                                      </p:cBhvr>
                                    </p:animRot>
                                  </p:childTnLst>
                                </p:cTn>
                              </p:par>
                              <p:par>
                                <p:cTn id="17" presetID="32" presetClass="emph" presetSubtype="0" fill="hold" grpId="0" nodeType="withEffect">
                                  <p:stCondLst>
                                    <p:cond delay="13000"/>
                                  </p:stCondLst>
                                  <p:childTnLst>
                                    <p:animRot by="120000">
                                      <p:cBhvr>
                                        <p:cTn id="18" dur="500" fill="hold">
                                          <p:stCondLst>
                                            <p:cond delay="0"/>
                                          </p:stCondLst>
                                        </p:cTn>
                                        <p:tgtEl>
                                          <p:spTgt spid="10"/>
                                        </p:tgtEl>
                                        <p:attrNameLst>
                                          <p:attrName>r</p:attrName>
                                        </p:attrNameLst>
                                      </p:cBhvr>
                                    </p:animRot>
                                    <p:animRot by="-240000">
                                      <p:cBhvr>
                                        <p:cTn id="19" dur="1000" fill="hold">
                                          <p:stCondLst>
                                            <p:cond delay="1000"/>
                                          </p:stCondLst>
                                        </p:cTn>
                                        <p:tgtEl>
                                          <p:spTgt spid="10"/>
                                        </p:tgtEl>
                                        <p:attrNameLst>
                                          <p:attrName>r</p:attrName>
                                        </p:attrNameLst>
                                      </p:cBhvr>
                                    </p:animRot>
                                    <p:animRot by="240000">
                                      <p:cBhvr>
                                        <p:cTn id="20" dur="1000" fill="hold">
                                          <p:stCondLst>
                                            <p:cond delay="2000"/>
                                          </p:stCondLst>
                                        </p:cTn>
                                        <p:tgtEl>
                                          <p:spTgt spid="10"/>
                                        </p:tgtEl>
                                        <p:attrNameLst>
                                          <p:attrName>r</p:attrName>
                                        </p:attrNameLst>
                                      </p:cBhvr>
                                    </p:animRot>
                                    <p:animRot by="-240000">
                                      <p:cBhvr>
                                        <p:cTn id="21" dur="1000" fill="hold">
                                          <p:stCondLst>
                                            <p:cond delay="3000"/>
                                          </p:stCondLst>
                                        </p:cTn>
                                        <p:tgtEl>
                                          <p:spTgt spid="10"/>
                                        </p:tgtEl>
                                        <p:attrNameLst>
                                          <p:attrName>r</p:attrName>
                                        </p:attrNameLst>
                                      </p:cBhvr>
                                    </p:animRot>
                                    <p:animRot by="120000">
                                      <p:cBhvr>
                                        <p:cTn id="22" dur="1000" fill="hold">
                                          <p:stCondLst>
                                            <p:cond delay="40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08368" y="4419600"/>
            <a:ext cx="2438400" cy="2438400"/>
          </a:xfrm>
          <a:prstGeom prst="rect">
            <a:avLst/>
          </a:prstGeom>
          <a:ln>
            <a:noFill/>
          </a:ln>
          <a:effectLst>
            <a:softEdge rad="112500"/>
          </a:effectLst>
        </p:spPr>
      </p:pic>
      <p:sp>
        <p:nvSpPr>
          <p:cNvPr id="8" name="Скругленный прямоугольник 7"/>
          <p:cNvSpPr/>
          <p:nvPr/>
        </p:nvSpPr>
        <p:spPr>
          <a:xfrm rot="20375024">
            <a:off x="9945616" y="-89038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rot="20375024">
            <a:off x="10054634" y="-112587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p:nvSpPr>
        <p:spPr>
          <a:xfrm rot="20375024">
            <a:off x="10163651" y="-1326460"/>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Picture 3" descr="E:\logo\logo_inv.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16480" y="0"/>
            <a:ext cx="1008112" cy="825372"/>
          </a:xfrm>
          <a:prstGeom prst="rect">
            <a:avLst/>
          </a:prstGeom>
          <a:noFill/>
          <a:extLst>
            <a:ext uri="{909E8E84-426E-40DD-AFC4-6F175D3DCCD1}">
              <a14:hiddenFill xmlns:a14="http://schemas.microsoft.com/office/drawing/2010/main">
                <a:solidFill>
                  <a:srgbClr val="FFFFFF"/>
                </a:solidFill>
              </a14:hiddenFill>
            </a:ext>
          </a:extLst>
        </p:spPr>
      </p:pic>
      <p:sp>
        <p:nvSpPr>
          <p:cNvPr id="12" name="Заголовок 1"/>
          <p:cNvSpPr txBox="1">
            <a:spLocks/>
          </p:cNvSpPr>
          <p:nvPr/>
        </p:nvSpPr>
        <p:spPr>
          <a:xfrm>
            <a:off x="408374" y="771147"/>
            <a:ext cx="9756078" cy="80806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ru-RU" sz="4000" b="1" i="1" dirty="0">
                <a:latin typeface="Times New Roman" panose="02020603050405020304" pitchFamily="18" charset="0"/>
                <a:cs typeface="Times New Roman" panose="02020603050405020304" pitchFamily="18" charset="0"/>
              </a:rPr>
              <a:t>	</a:t>
            </a:r>
            <a:r>
              <a:rPr lang="ru-RU" sz="4000" dirty="0">
                <a:latin typeface="Times New Roman" panose="02020603050405020304" pitchFamily="18" charset="0"/>
                <a:cs typeface="Times New Roman" panose="02020603050405020304" pitchFamily="18" charset="0"/>
              </a:rPr>
              <a:t>При работе двигателя на разных оборотах коленчатый вал постоянно закручивается и раскручивается, т.е. подвергается крутильным колебаниям. В двигателе применяются гасители крутильных колебаний различной конструкции. </a:t>
            </a:r>
          </a:p>
        </p:txBody>
      </p:sp>
    </p:spTree>
    <p:extLst>
      <p:ext uri="{BB962C8B-B14F-4D97-AF65-F5344CB8AC3E}">
        <p14:creationId xmlns:p14="http://schemas.microsoft.com/office/powerpoint/2010/main" val="2558046885"/>
      </p:ext>
    </p:extLst>
  </p:cSld>
  <p:clrMapOvr>
    <a:masterClrMapping/>
  </p:clrMapOvr>
  <mc:AlternateContent xmlns:mc="http://schemas.openxmlformats.org/markup-compatibility/2006" xmlns:p14="http://schemas.microsoft.com/office/powerpoint/2010/main">
    <mc:Choice Requires="p14">
      <p:transition spd="slow" p14:dur="2000" advTm="15700"/>
    </mc:Choice>
    <mc:Fallback xmlns="">
      <p:transition spd="slow" advTm="157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11000"/>
                                  </p:stCondLst>
                                  <p:childTnLst>
                                    <p:animRot by="120000">
                                      <p:cBhvr>
                                        <p:cTn id="6" dur="500" fill="hold">
                                          <p:stCondLst>
                                            <p:cond delay="0"/>
                                          </p:stCondLst>
                                        </p:cTn>
                                        <p:tgtEl>
                                          <p:spTgt spid="8"/>
                                        </p:tgtEl>
                                        <p:attrNameLst>
                                          <p:attrName>r</p:attrName>
                                        </p:attrNameLst>
                                      </p:cBhvr>
                                    </p:animRot>
                                    <p:animRot by="-240000">
                                      <p:cBhvr>
                                        <p:cTn id="7" dur="1000" fill="hold">
                                          <p:stCondLst>
                                            <p:cond delay="1000"/>
                                          </p:stCondLst>
                                        </p:cTn>
                                        <p:tgtEl>
                                          <p:spTgt spid="8"/>
                                        </p:tgtEl>
                                        <p:attrNameLst>
                                          <p:attrName>r</p:attrName>
                                        </p:attrNameLst>
                                      </p:cBhvr>
                                    </p:animRot>
                                    <p:animRot by="240000">
                                      <p:cBhvr>
                                        <p:cTn id="8" dur="1000" fill="hold">
                                          <p:stCondLst>
                                            <p:cond delay="2000"/>
                                          </p:stCondLst>
                                        </p:cTn>
                                        <p:tgtEl>
                                          <p:spTgt spid="8"/>
                                        </p:tgtEl>
                                        <p:attrNameLst>
                                          <p:attrName>r</p:attrName>
                                        </p:attrNameLst>
                                      </p:cBhvr>
                                    </p:animRot>
                                    <p:animRot by="-240000">
                                      <p:cBhvr>
                                        <p:cTn id="9" dur="1000" fill="hold">
                                          <p:stCondLst>
                                            <p:cond delay="3000"/>
                                          </p:stCondLst>
                                        </p:cTn>
                                        <p:tgtEl>
                                          <p:spTgt spid="8"/>
                                        </p:tgtEl>
                                        <p:attrNameLst>
                                          <p:attrName>r</p:attrName>
                                        </p:attrNameLst>
                                      </p:cBhvr>
                                    </p:animRot>
                                    <p:animRot by="120000">
                                      <p:cBhvr>
                                        <p:cTn id="10" dur="1000" fill="hold">
                                          <p:stCondLst>
                                            <p:cond delay="4000"/>
                                          </p:stCondLst>
                                        </p:cTn>
                                        <p:tgtEl>
                                          <p:spTgt spid="8"/>
                                        </p:tgtEl>
                                        <p:attrNameLst>
                                          <p:attrName>r</p:attrName>
                                        </p:attrNameLst>
                                      </p:cBhvr>
                                    </p:animRot>
                                  </p:childTnLst>
                                </p:cTn>
                              </p:par>
                              <p:par>
                                <p:cTn id="11" presetID="32" presetClass="emph" presetSubtype="0" fill="hold" grpId="0" nodeType="withEffect">
                                  <p:stCondLst>
                                    <p:cond delay="12000"/>
                                  </p:stCondLst>
                                  <p:childTnLst>
                                    <p:animRot by="120000">
                                      <p:cBhvr>
                                        <p:cTn id="12" dur="500" fill="hold">
                                          <p:stCondLst>
                                            <p:cond delay="0"/>
                                          </p:stCondLst>
                                        </p:cTn>
                                        <p:tgtEl>
                                          <p:spTgt spid="9"/>
                                        </p:tgtEl>
                                        <p:attrNameLst>
                                          <p:attrName>r</p:attrName>
                                        </p:attrNameLst>
                                      </p:cBhvr>
                                    </p:animRot>
                                    <p:animRot by="-240000">
                                      <p:cBhvr>
                                        <p:cTn id="13" dur="1000" fill="hold">
                                          <p:stCondLst>
                                            <p:cond delay="1000"/>
                                          </p:stCondLst>
                                        </p:cTn>
                                        <p:tgtEl>
                                          <p:spTgt spid="9"/>
                                        </p:tgtEl>
                                        <p:attrNameLst>
                                          <p:attrName>r</p:attrName>
                                        </p:attrNameLst>
                                      </p:cBhvr>
                                    </p:animRot>
                                    <p:animRot by="240000">
                                      <p:cBhvr>
                                        <p:cTn id="14" dur="1000" fill="hold">
                                          <p:stCondLst>
                                            <p:cond delay="2000"/>
                                          </p:stCondLst>
                                        </p:cTn>
                                        <p:tgtEl>
                                          <p:spTgt spid="9"/>
                                        </p:tgtEl>
                                        <p:attrNameLst>
                                          <p:attrName>r</p:attrName>
                                        </p:attrNameLst>
                                      </p:cBhvr>
                                    </p:animRot>
                                    <p:animRot by="-240000">
                                      <p:cBhvr>
                                        <p:cTn id="15" dur="1000" fill="hold">
                                          <p:stCondLst>
                                            <p:cond delay="3000"/>
                                          </p:stCondLst>
                                        </p:cTn>
                                        <p:tgtEl>
                                          <p:spTgt spid="9"/>
                                        </p:tgtEl>
                                        <p:attrNameLst>
                                          <p:attrName>r</p:attrName>
                                        </p:attrNameLst>
                                      </p:cBhvr>
                                    </p:animRot>
                                    <p:animRot by="120000">
                                      <p:cBhvr>
                                        <p:cTn id="16" dur="1000" fill="hold">
                                          <p:stCondLst>
                                            <p:cond delay="4000"/>
                                          </p:stCondLst>
                                        </p:cTn>
                                        <p:tgtEl>
                                          <p:spTgt spid="9"/>
                                        </p:tgtEl>
                                        <p:attrNameLst>
                                          <p:attrName>r</p:attrName>
                                        </p:attrNameLst>
                                      </p:cBhvr>
                                    </p:animRot>
                                  </p:childTnLst>
                                </p:cTn>
                              </p:par>
                              <p:par>
                                <p:cTn id="17" presetID="32" presetClass="emph" presetSubtype="0" fill="hold" grpId="0" nodeType="withEffect">
                                  <p:stCondLst>
                                    <p:cond delay="13000"/>
                                  </p:stCondLst>
                                  <p:childTnLst>
                                    <p:animRot by="120000">
                                      <p:cBhvr>
                                        <p:cTn id="18" dur="500" fill="hold">
                                          <p:stCondLst>
                                            <p:cond delay="0"/>
                                          </p:stCondLst>
                                        </p:cTn>
                                        <p:tgtEl>
                                          <p:spTgt spid="10"/>
                                        </p:tgtEl>
                                        <p:attrNameLst>
                                          <p:attrName>r</p:attrName>
                                        </p:attrNameLst>
                                      </p:cBhvr>
                                    </p:animRot>
                                    <p:animRot by="-240000">
                                      <p:cBhvr>
                                        <p:cTn id="19" dur="1000" fill="hold">
                                          <p:stCondLst>
                                            <p:cond delay="1000"/>
                                          </p:stCondLst>
                                        </p:cTn>
                                        <p:tgtEl>
                                          <p:spTgt spid="10"/>
                                        </p:tgtEl>
                                        <p:attrNameLst>
                                          <p:attrName>r</p:attrName>
                                        </p:attrNameLst>
                                      </p:cBhvr>
                                    </p:animRot>
                                    <p:animRot by="240000">
                                      <p:cBhvr>
                                        <p:cTn id="20" dur="1000" fill="hold">
                                          <p:stCondLst>
                                            <p:cond delay="2000"/>
                                          </p:stCondLst>
                                        </p:cTn>
                                        <p:tgtEl>
                                          <p:spTgt spid="10"/>
                                        </p:tgtEl>
                                        <p:attrNameLst>
                                          <p:attrName>r</p:attrName>
                                        </p:attrNameLst>
                                      </p:cBhvr>
                                    </p:animRot>
                                    <p:animRot by="-240000">
                                      <p:cBhvr>
                                        <p:cTn id="21" dur="1000" fill="hold">
                                          <p:stCondLst>
                                            <p:cond delay="3000"/>
                                          </p:stCondLst>
                                        </p:cTn>
                                        <p:tgtEl>
                                          <p:spTgt spid="10"/>
                                        </p:tgtEl>
                                        <p:attrNameLst>
                                          <p:attrName>r</p:attrName>
                                        </p:attrNameLst>
                                      </p:cBhvr>
                                    </p:animRot>
                                    <p:animRot by="120000">
                                      <p:cBhvr>
                                        <p:cTn id="22" dur="1000" fill="hold">
                                          <p:stCondLst>
                                            <p:cond delay="40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extLst>
    <p:ext uri="{E180D4A7-C9FB-4DFB-919C-405C955672EB}">
      <p14:showEvtLst xmlns:p14="http://schemas.microsoft.com/office/powerpoint/2010/main">
        <p14:playEvt time="0" objId="6"/>
        <p14:stopEvt time="60515" objId="6"/>
        <p14:playEvt time="63757" objId="6"/>
        <p14:stopEvt time="66709" objId="6"/>
      </p14:showEvtLst>
    </p:ext>
  </p:extLs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79976" y="2818156"/>
            <a:ext cx="6312024" cy="3945015"/>
          </a:xfrm>
          <a:prstGeom prst="rect">
            <a:avLst/>
          </a:prstGeom>
          <a:ln>
            <a:noFill/>
          </a:ln>
          <a:effectLst>
            <a:softEdge rad="112500"/>
          </a:effectLst>
        </p:spPr>
      </p:pic>
      <p:sp>
        <p:nvSpPr>
          <p:cNvPr id="9" name="Скругленный прямоугольник 8"/>
          <p:cNvSpPr/>
          <p:nvPr/>
        </p:nvSpPr>
        <p:spPr>
          <a:xfrm rot="20375024">
            <a:off x="10054634" y="-112587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p:nvSpPr>
        <p:spPr>
          <a:xfrm rot="20375024">
            <a:off x="10163651" y="-1326460"/>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Picture 3" descr="E:\logo\logo_inv.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16480" y="0"/>
            <a:ext cx="1008112" cy="825372"/>
          </a:xfrm>
          <a:prstGeom prst="rect">
            <a:avLst/>
          </a:prstGeom>
          <a:noFill/>
          <a:extLst>
            <a:ext uri="{909E8E84-426E-40DD-AFC4-6F175D3DCCD1}">
              <a14:hiddenFill xmlns:a14="http://schemas.microsoft.com/office/drawing/2010/main">
                <a:solidFill>
                  <a:srgbClr val="FFFFFF"/>
                </a:solidFill>
              </a14:hiddenFill>
            </a:ext>
          </a:extLst>
        </p:spPr>
      </p:pic>
      <p:sp>
        <p:nvSpPr>
          <p:cNvPr id="8" name="Скругленный прямоугольник 7"/>
          <p:cNvSpPr/>
          <p:nvPr/>
        </p:nvSpPr>
        <p:spPr>
          <a:xfrm rot="20375024">
            <a:off x="9945616" y="-89038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412750" y="582543"/>
            <a:ext cx="9099888" cy="2862322"/>
          </a:xfrm>
          <a:prstGeom prst="rect">
            <a:avLst/>
          </a:prstGeom>
          <a:noFill/>
        </p:spPr>
        <p:txBody>
          <a:bodyPr wrap="square" rtlCol="0">
            <a:spAutoFit/>
          </a:bodyPr>
          <a:lstStyle/>
          <a:p>
            <a:pPr algn="just"/>
            <a:r>
              <a:rPr lang="ru-RU" sz="3600" dirty="0">
                <a:latin typeface="Times New Roman" panose="02020603050405020304" pitchFamily="18" charset="0"/>
                <a:cs typeface="Times New Roman" panose="02020603050405020304" pitchFamily="18" charset="0"/>
              </a:rPr>
              <a:t>	</a:t>
            </a:r>
            <a:r>
              <a:rPr lang="ru-RU" sz="3600" dirty="0"/>
              <a:t> </a:t>
            </a:r>
            <a:r>
              <a:rPr lang="ru-RU" sz="3600" dirty="0">
                <a:latin typeface="Times New Roman" panose="02020603050405020304" pitchFamily="18" charset="0"/>
                <a:cs typeface="Times New Roman" panose="02020603050405020304" pitchFamily="18" charset="0"/>
              </a:rPr>
              <a:t>Для гашения крутильных колебаний, возникающих при вращении валов, в приводной звездочке цепного привода устанавливается пружинный гаситель колебаний.</a:t>
            </a:r>
          </a:p>
        </p:txBody>
      </p:sp>
      <p:pic>
        <p:nvPicPr>
          <p:cNvPr id="13" name="Picture 3" descr="E:\logo\logo_inv.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68880" y="152400"/>
            <a:ext cx="1008112" cy="825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6801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11000"/>
                                  </p:stCondLst>
                                  <p:childTnLst>
                                    <p:animRot by="120000">
                                      <p:cBhvr>
                                        <p:cTn id="6" dur="500" fill="hold">
                                          <p:stCondLst>
                                            <p:cond delay="0"/>
                                          </p:stCondLst>
                                        </p:cTn>
                                        <p:tgtEl>
                                          <p:spTgt spid="8"/>
                                        </p:tgtEl>
                                        <p:attrNameLst>
                                          <p:attrName>r</p:attrName>
                                        </p:attrNameLst>
                                      </p:cBhvr>
                                    </p:animRot>
                                    <p:animRot by="-240000">
                                      <p:cBhvr>
                                        <p:cTn id="7" dur="1000" fill="hold">
                                          <p:stCondLst>
                                            <p:cond delay="1000"/>
                                          </p:stCondLst>
                                        </p:cTn>
                                        <p:tgtEl>
                                          <p:spTgt spid="8"/>
                                        </p:tgtEl>
                                        <p:attrNameLst>
                                          <p:attrName>r</p:attrName>
                                        </p:attrNameLst>
                                      </p:cBhvr>
                                    </p:animRot>
                                    <p:animRot by="240000">
                                      <p:cBhvr>
                                        <p:cTn id="8" dur="1000" fill="hold">
                                          <p:stCondLst>
                                            <p:cond delay="2000"/>
                                          </p:stCondLst>
                                        </p:cTn>
                                        <p:tgtEl>
                                          <p:spTgt spid="8"/>
                                        </p:tgtEl>
                                        <p:attrNameLst>
                                          <p:attrName>r</p:attrName>
                                        </p:attrNameLst>
                                      </p:cBhvr>
                                    </p:animRot>
                                    <p:animRot by="-240000">
                                      <p:cBhvr>
                                        <p:cTn id="9" dur="1000" fill="hold">
                                          <p:stCondLst>
                                            <p:cond delay="3000"/>
                                          </p:stCondLst>
                                        </p:cTn>
                                        <p:tgtEl>
                                          <p:spTgt spid="8"/>
                                        </p:tgtEl>
                                        <p:attrNameLst>
                                          <p:attrName>r</p:attrName>
                                        </p:attrNameLst>
                                      </p:cBhvr>
                                    </p:animRot>
                                    <p:animRot by="120000">
                                      <p:cBhvr>
                                        <p:cTn id="10" dur="1000" fill="hold">
                                          <p:stCondLst>
                                            <p:cond delay="4000"/>
                                          </p:stCondLst>
                                        </p:cTn>
                                        <p:tgtEl>
                                          <p:spTgt spid="8"/>
                                        </p:tgtEl>
                                        <p:attrNameLst>
                                          <p:attrName>r</p:attrName>
                                        </p:attrNameLst>
                                      </p:cBhvr>
                                    </p:animRot>
                                  </p:childTnLst>
                                </p:cTn>
                              </p:par>
                              <p:par>
                                <p:cTn id="11" presetID="32" presetClass="emph" presetSubtype="0" fill="hold" grpId="0" nodeType="withEffect">
                                  <p:stCondLst>
                                    <p:cond delay="12000"/>
                                  </p:stCondLst>
                                  <p:childTnLst>
                                    <p:animRot by="120000">
                                      <p:cBhvr>
                                        <p:cTn id="12" dur="500" fill="hold">
                                          <p:stCondLst>
                                            <p:cond delay="0"/>
                                          </p:stCondLst>
                                        </p:cTn>
                                        <p:tgtEl>
                                          <p:spTgt spid="9"/>
                                        </p:tgtEl>
                                        <p:attrNameLst>
                                          <p:attrName>r</p:attrName>
                                        </p:attrNameLst>
                                      </p:cBhvr>
                                    </p:animRot>
                                    <p:animRot by="-240000">
                                      <p:cBhvr>
                                        <p:cTn id="13" dur="1000" fill="hold">
                                          <p:stCondLst>
                                            <p:cond delay="1000"/>
                                          </p:stCondLst>
                                        </p:cTn>
                                        <p:tgtEl>
                                          <p:spTgt spid="9"/>
                                        </p:tgtEl>
                                        <p:attrNameLst>
                                          <p:attrName>r</p:attrName>
                                        </p:attrNameLst>
                                      </p:cBhvr>
                                    </p:animRot>
                                    <p:animRot by="240000">
                                      <p:cBhvr>
                                        <p:cTn id="14" dur="1000" fill="hold">
                                          <p:stCondLst>
                                            <p:cond delay="2000"/>
                                          </p:stCondLst>
                                        </p:cTn>
                                        <p:tgtEl>
                                          <p:spTgt spid="9"/>
                                        </p:tgtEl>
                                        <p:attrNameLst>
                                          <p:attrName>r</p:attrName>
                                        </p:attrNameLst>
                                      </p:cBhvr>
                                    </p:animRot>
                                    <p:animRot by="-240000">
                                      <p:cBhvr>
                                        <p:cTn id="15" dur="1000" fill="hold">
                                          <p:stCondLst>
                                            <p:cond delay="3000"/>
                                          </p:stCondLst>
                                        </p:cTn>
                                        <p:tgtEl>
                                          <p:spTgt spid="9"/>
                                        </p:tgtEl>
                                        <p:attrNameLst>
                                          <p:attrName>r</p:attrName>
                                        </p:attrNameLst>
                                      </p:cBhvr>
                                    </p:animRot>
                                    <p:animRot by="120000">
                                      <p:cBhvr>
                                        <p:cTn id="16" dur="1000" fill="hold">
                                          <p:stCondLst>
                                            <p:cond delay="4000"/>
                                          </p:stCondLst>
                                        </p:cTn>
                                        <p:tgtEl>
                                          <p:spTgt spid="9"/>
                                        </p:tgtEl>
                                        <p:attrNameLst>
                                          <p:attrName>r</p:attrName>
                                        </p:attrNameLst>
                                      </p:cBhvr>
                                    </p:animRot>
                                  </p:childTnLst>
                                </p:cTn>
                              </p:par>
                              <p:par>
                                <p:cTn id="17" presetID="32" presetClass="emph" presetSubtype="0" fill="hold" grpId="0" nodeType="withEffect">
                                  <p:stCondLst>
                                    <p:cond delay="13000"/>
                                  </p:stCondLst>
                                  <p:childTnLst>
                                    <p:animRot by="120000">
                                      <p:cBhvr>
                                        <p:cTn id="18" dur="500" fill="hold">
                                          <p:stCondLst>
                                            <p:cond delay="0"/>
                                          </p:stCondLst>
                                        </p:cTn>
                                        <p:tgtEl>
                                          <p:spTgt spid="10"/>
                                        </p:tgtEl>
                                        <p:attrNameLst>
                                          <p:attrName>r</p:attrName>
                                        </p:attrNameLst>
                                      </p:cBhvr>
                                    </p:animRot>
                                    <p:animRot by="-240000">
                                      <p:cBhvr>
                                        <p:cTn id="19" dur="1000" fill="hold">
                                          <p:stCondLst>
                                            <p:cond delay="1000"/>
                                          </p:stCondLst>
                                        </p:cTn>
                                        <p:tgtEl>
                                          <p:spTgt spid="10"/>
                                        </p:tgtEl>
                                        <p:attrNameLst>
                                          <p:attrName>r</p:attrName>
                                        </p:attrNameLst>
                                      </p:cBhvr>
                                    </p:animRot>
                                    <p:animRot by="240000">
                                      <p:cBhvr>
                                        <p:cTn id="20" dur="1000" fill="hold">
                                          <p:stCondLst>
                                            <p:cond delay="2000"/>
                                          </p:stCondLst>
                                        </p:cTn>
                                        <p:tgtEl>
                                          <p:spTgt spid="10"/>
                                        </p:tgtEl>
                                        <p:attrNameLst>
                                          <p:attrName>r</p:attrName>
                                        </p:attrNameLst>
                                      </p:cBhvr>
                                    </p:animRot>
                                    <p:animRot by="-240000">
                                      <p:cBhvr>
                                        <p:cTn id="21" dur="1000" fill="hold">
                                          <p:stCondLst>
                                            <p:cond delay="3000"/>
                                          </p:stCondLst>
                                        </p:cTn>
                                        <p:tgtEl>
                                          <p:spTgt spid="10"/>
                                        </p:tgtEl>
                                        <p:attrNameLst>
                                          <p:attrName>r</p:attrName>
                                        </p:attrNameLst>
                                      </p:cBhvr>
                                    </p:animRot>
                                    <p:animRot by="120000">
                                      <p:cBhvr>
                                        <p:cTn id="22" dur="1000" fill="hold">
                                          <p:stCondLst>
                                            <p:cond delay="40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Скругленный прямоугольник 8"/>
          <p:cNvSpPr/>
          <p:nvPr/>
        </p:nvSpPr>
        <p:spPr>
          <a:xfrm rot="20375024">
            <a:off x="10054634" y="-112587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p:nvSpPr>
        <p:spPr>
          <a:xfrm rot="20375024">
            <a:off x="10163651" y="-1326460"/>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Picture 3" descr="E:\logo\logo_in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16480" y="0"/>
            <a:ext cx="1008112" cy="825372"/>
          </a:xfrm>
          <a:prstGeom prst="rect">
            <a:avLst/>
          </a:prstGeom>
          <a:noFill/>
          <a:extLst>
            <a:ext uri="{909E8E84-426E-40DD-AFC4-6F175D3DCCD1}">
              <a14:hiddenFill xmlns:a14="http://schemas.microsoft.com/office/drawing/2010/main">
                <a:solidFill>
                  <a:srgbClr val="FFFFFF"/>
                </a:solidFill>
              </a14:hiddenFill>
            </a:ext>
          </a:extLst>
        </p:spPr>
      </p:pic>
      <p:sp>
        <p:nvSpPr>
          <p:cNvPr id="8" name="Скругленный прямоугольник 7"/>
          <p:cNvSpPr/>
          <p:nvPr/>
        </p:nvSpPr>
        <p:spPr>
          <a:xfrm rot="20375024">
            <a:off x="9945616" y="-89038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803412" y="692696"/>
            <a:ext cx="9361040" cy="5078313"/>
          </a:xfrm>
          <a:prstGeom prst="rect">
            <a:avLst/>
          </a:prstGeom>
          <a:noFill/>
        </p:spPr>
        <p:txBody>
          <a:bodyPr wrap="square" rtlCol="0">
            <a:spAutoFit/>
          </a:bodyPr>
          <a:lstStyle/>
          <a:p>
            <a:pPr algn="just"/>
            <a:r>
              <a:rPr lang="ru-RU" dirty="0">
                <a:latin typeface="Times New Roman" panose="02020603050405020304" pitchFamily="18" charset="0"/>
                <a:cs typeface="Times New Roman" panose="02020603050405020304" pitchFamily="18" charset="0"/>
              </a:rPr>
              <a:t>	</a:t>
            </a:r>
            <a:r>
              <a:rPr lang="ru-RU" dirty="0"/>
              <a:t> </a:t>
            </a:r>
            <a:r>
              <a:rPr lang="ru-RU" sz="3600" dirty="0">
                <a:latin typeface="Times New Roman" panose="02020603050405020304" pitchFamily="18" charset="0"/>
                <a:cs typeface="Times New Roman" panose="02020603050405020304" pitchFamily="18" charset="0"/>
              </a:rPr>
              <a:t>В силу своей конструкции балансирные валы при работе испытывают значительные нагрузки. Особенно нагружены дальние от привода подшипники. Все это приводит к ускоренному износу подшипников, а также элементов привода. Износ сопровождается шумом, вибрацией и может привести к обрыву приводной цепи. Последствия для двигателя такой поломки несложно представить.</a:t>
            </a:r>
          </a:p>
        </p:txBody>
      </p:sp>
      <p:pic>
        <p:nvPicPr>
          <p:cNvPr id="13" name="Picture 3" descr="E:\logo\logo_in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68880" y="152400"/>
            <a:ext cx="1008112" cy="825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7518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11000"/>
                                  </p:stCondLst>
                                  <p:childTnLst>
                                    <p:animRot by="120000">
                                      <p:cBhvr>
                                        <p:cTn id="6" dur="500" fill="hold">
                                          <p:stCondLst>
                                            <p:cond delay="0"/>
                                          </p:stCondLst>
                                        </p:cTn>
                                        <p:tgtEl>
                                          <p:spTgt spid="8"/>
                                        </p:tgtEl>
                                        <p:attrNameLst>
                                          <p:attrName>r</p:attrName>
                                        </p:attrNameLst>
                                      </p:cBhvr>
                                    </p:animRot>
                                    <p:animRot by="-240000">
                                      <p:cBhvr>
                                        <p:cTn id="7" dur="1000" fill="hold">
                                          <p:stCondLst>
                                            <p:cond delay="1000"/>
                                          </p:stCondLst>
                                        </p:cTn>
                                        <p:tgtEl>
                                          <p:spTgt spid="8"/>
                                        </p:tgtEl>
                                        <p:attrNameLst>
                                          <p:attrName>r</p:attrName>
                                        </p:attrNameLst>
                                      </p:cBhvr>
                                    </p:animRot>
                                    <p:animRot by="240000">
                                      <p:cBhvr>
                                        <p:cTn id="8" dur="1000" fill="hold">
                                          <p:stCondLst>
                                            <p:cond delay="2000"/>
                                          </p:stCondLst>
                                        </p:cTn>
                                        <p:tgtEl>
                                          <p:spTgt spid="8"/>
                                        </p:tgtEl>
                                        <p:attrNameLst>
                                          <p:attrName>r</p:attrName>
                                        </p:attrNameLst>
                                      </p:cBhvr>
                                    </p:animRot>
                                    <p:animRot by="-240000">
                                      <p:cBhvr>
                                        <p:cTn id="9" dur="1000" fill="hold">
                                          <p:stCondLst>
                                            <p:cond delay="3000"/>
                                          </p:stCondLst>
                                        </p:cTn>
                                        <p:tgtEl>
                                          <p:spTgt spid="8"/>
                                        </p:tgtEl>
                                        <p:attrNameLst>
                                          <p:attrName>r</p:attrName>
                                        </p:attrNameLst>
                                      </p:cBhvr>
                                    </p:animRot>
                                    <p:animRot by="120000">
                                      <p:cBhvr>
                                        <p:cTn id="10" dur="1000" fill="hold">
                                          <p:stCondLst>
                                            <p:cond delay="4000"/>
                                          </p:stCondLst>
                                        </p:cTn>
                                        <p:tgtEl>
                                          <p:spTgt spid="8"/>
                                        </p:tgtEl>
                                        <p:attrNameLst>
                                          <p:attrName>r</p:attrName>
                                        </p:attrNameLst>
                                      </p:cBhvr>
                                    </p:animRot>
                                  </p:childTnLst>
                                </p:cTn>
                              </p:par>
                              <p:par>
                                <p:cTn id="11" presetID="32" presetClass="emph" presetSubtype="0" fill="hold" grpId="0" nodeType="withEffect">
                                  <p:stCondLst>
                                    <p:cond delay="12000"/>
                                  </p:stCondLst>
                                  <p:childTnLst>
                                    <p:animRot by="120000">
                                      <p:cBhvr>
                                        <p:cTn id="12" dur="500" fill="hold">
                                          <p:stCondLst>
                                            <p:cond delay="0"/>
                                          </p:stCondLst>
                                        </p:cTn>
                                        <p:tgtEl>
                                          <p:spTgt spid="9"/>
                                        </p:tgtEl>
                                        <p:attrNameLst>
                                          <p:attrName>r</p:attrName>
                                        </p:attrNameLst>
                                      </p:cBhvr>
                                    </p:animRot>
                                    <p:animRot by="-240000">
                                      <p:cBhvr>
                                        <p:cTn id="13" dur="1000" fill="hold">
                                          <p:stCondLst>
                                            <p:cond delay="1000"/>
                                          </p:stCondLst>
                                        </p:cTn>
                                        <p:tgtEl>
                                          <p:spTgt spid="9"/>
                                        </p:tgtEl>
                                        <p:attrNameLst>
                                          <p:attrName>r</p:attrName>
                                        </p:attrNameLst>
                                      </p:cBhvr>
                                    </p:animRot>
                                    <p:animRot by="240000">
                                      <p:cBhvr>
                                        <p:cTn id="14" dur="1000" fill="hold">
                                          <p:stCondLst>
                                            <p:cond delay="2000"/>
                                          </p:stCondLst>
                                        </p:cTn>
                                        <p:tgtEl>
                                          <p:spTgt spid="9"/>
                                        </p:tgtEl>
                                        <p:attrNameLst>
                                          <p:attrName>r</p:attrName>
                                        </p:attrNameLst>
                                      </p:cBhvr>
                                    </p:animRot>
                                    <p:animRot by="-240000">
                                      <p:cBhvr>
                                        <p:cTn id="15" dur="1000" fill="hold">
                                          <p:stCondLst>
                                            <p:cond delay="3000"/>
                                          </p:stCondLst>
                                        </p:cTn>
                                        <p:tgtEl>
                                          <p:spTgt spid="9"/>
                                        </p:tgtEl>
                                        <p:attrNameLst>
                                          <p:attrName>r</p:attrName>
                                        </p:attrNameLst>
                                      </p:cBhvr>
                                    </p:animRot>
                                    <p:animRot by="120000">
                                      <p:cBhvr>
                                        <p:cTn id="16" dur="1000" fill="hold">
                                          <p:stCondLst>
                                            <p:cond delay="4000"/>
                                          </p:stCondLst>
                                        </p:cTn>
                                        <p:tgtEl>
                                          <p:spTgt spid="9"/>
                                        </p:tgtEl>
                                        <p:attrNameLst>
                                          <p:attrName>r</p:attrName>
                                        </p:attrNameLst>
                                      </p:cBhvr>
                                    </p:animRot>
                                  </p:childTnLst>
                                </p:cTn>
                              </p:par>
                              <p:par>
                                <p:cTn id="17" presetID="32" presetClass="emph" presetSubtype="0" fill="hold" grpId="0" nodeType="withEffect">
                                  <p:stCondLst>
                                    <p:cond delay="13000"/>
                                  </p:stCondLst>
                                  <p:childTnLst>
                                    <p:animRot by="120000">
                                      <p:cBhvr>
                                        <p:cTn id="18" dur="500" fill="hold">
                                          <p:stCondLst>
                                            <p:cond delay="0"/>
                                          </p:stCondLst>
                                        </p:cTn>
                                        <p:tgtEl>
                                          <p:spTgt spid="10"/>
                                        </p:tgtEl>
                                        <p:attrNameLst>
                                          <p:attrName>r</p:attrName>
                                        </p:attrNameLst>
                                      </p:cBhvr>
                                    </p:animRot>
                                    <p:animRot by="-240000">
                                      <p:cBhvr>
                                        <p:cTn id="19" dur="1000" fill="hold">
                                          <p:stCondLst>
                                            <p:cond delay="1000"/>
                                          </p:stCondLst>
                                        </p:cTn>
                                        <p:tgtEl>
                                          <p:spTgt spid="10"/>
                                        </p:tgtEl>
                                        <p:attrNameLst>
                                          <p:attrName>r</p:attrName>
                                        </p:attrNameLst>
                                      </p:cBhvr>
                                    </p:animRot>
                                    <p:animRot by="240000">
                                      <p:cBhvr>
                                        <p:cTn id="20" dur="1000" fill="hold">
                                          <p:stCondLst>
                                            <p:cond delay="2000"/>
                                          </p:stCondLst>
                                        </p:cTn>
                                        <p:tgtEl>
                                          <p:spTgt spid="10"/>
                                        </p:tgtEl>
                                        <p:attrNameLst>
                                          <p:attrName>r</p:attrName>
                                        </p:attrNameLst>
                                      </p:cBhvr>
                                    </p:animRot>
                                    <p:animRot by="-240000">
                                      <p:cBhvr>
                                        <p:cTn id="21" dur="1000" fill="hold">
                                          <p:stCondLst>
                                            <p:cond delay="3000"/>
                                          </p:stCondLst>
                                        </p:cTn>
                                        <p:tgtEl>
                                          <p:spTgt spid="10"/>
                                        </p:tgtEl>
                                        <p:attrNameLst>
                                          <p:attrName>r</p:attrName>
                                        </p:attrNameLst>
                                      </p:cBhvr>
                                    </p:animRot>
                                    <p:animRot by="120000">
                                      <p:cBhvr>
                                        <p:cTn id="22" dur="1000" fill="hold">
                                          <p:stCondLst>
                                            <p:cond delay="40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34550" y="5013573"/>
            <a:ext cx="2457450" cy="1866900"/>
          </a:xfrm>
          <a:prstGeom prst="rect">
            <a:avLst/>
          </a:prstGeom>
          <a:ln>
            <a:noFill/>
          </a:ln>
          <a:effectLst>
            <a:softEdge rad="112500"/>
          </a:effectLst>
        </p:spPr>
      </p:pic>
      <p:sp>
        <p:nvSpPr>
          <p:cNvPr id="3" name="Заголовок 1"/>
          <p:cNvSpPr txBox="1">
            <a:spLocks/>
          </p:cNvSpPr>
          <p:nvPr/>
        </p:nvSpPr>
        <p:spPr>
          <a:xfrm>
            <a:off x="119336" y="85001"/>
            <a:ext cx="9865096" cy="80806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ru-RU" sz="3600" dirty="0">
                <a:latin typeface="Times New Roman" panose="02020603050405020304" pitchFamily="18" charset="0"/>
                <a:cs typeface="Times New Roman" panose="02020603050405020304" pitchFamily="18" charset="0"/>
              </a:rPr>
              <a:t>	</a:t>
            </a:r>
            <a:r>
              <a:rPr lang="ru-RU" sz="3600" dirty="0"/>
              <a:t> </a:t>
            </a:r>
            <a:r>
              <a:rPr lang="ru-RU" sz="3600" b="1" u="sng" dirty="0">
                <a:latin typeface="Times New Roman" panose="02020603050405020304" pitchFamily="18" charset="0"/>
                <a:cs typeface="Times New Roman" panose="02020603050405020304" pitchFamily="18" charset="0"/>
              </a:rPr>
              <a:t>Ремонт балансирных валов</a:t>
            </a:r>
            <a:r>
              <a:rPr lang="ru-RU" sz="3600" dirty="0">
                <a:latin typeface="Times New Roman" panose="02020603050405020304" pitchFamily="18" charset="0"/>
                <a:cs typeface="Times New Roman" panose="02020603050405020304" pitchFamily="18" charset="0"/>
              </a:rPr>
              <a:t> – дорогое удовольствие. Поэтому отечественные умельцы просто от валов избавляются, а отверстия в картере закрывают заглушками. Вибрация, конечно, увеличивается, но опоры двигателя с ней неплохо справляются. Так делать </a:t>
            </a:r>
            <a:r>
              <a:rPr lang="ru-RU" sz="3600" u="sng" dirty="0">
                <a:latin typeface="Times New Roman" panose="02020603050405020304" pitchFamily="18" charset="0"/>
                <a:cs typeface="Times New Roman" panose="02020603050405020304" pitchFamily="18" charset="0"/>
              </a:rPr>
              <a:t>ЗАПРЕЩЕНО!</a:t>
            </a:r>
            <a:r>
              <a:rPr lang="ru-RU" sz="3600" dirty="0">
                <a:latin typeface="Times New Roman" panose="02020603050405020304" pitchFamily="18" charset="0"/>
                <a:cs typeface="Times New Roman" panose="02020603050405020304" pitchFamily="18" charset="0"/>
              </a:rPr>
              <a:t> Помимо повышенного износа, применение балансирных валов усложняет и удорожает конструкцию двигателя. При этом потери мощности двигателя на их привод могут достигать 15 </a:t>
            </a:r>
            <a:r>
              <a:rPr lang="ru-RU" sz="3600" dirty="0" err="1">
                <a:latin typeface="Times New Roman" panose="02020603050405020304" pitchFamily="18" charset="0"/>
                <a:cs typeface="Times New Roman" panose="02020603050405020304" pitchFamily="18" charset="0"/>
              </a:rPr>
              <a:t>л.с</a:t>
            </a:r>
            <a:r>
              <a:rPr lang="ru-RU" sz="3600" dirty="0">
                <a:latin typeface="Times New Roman" panose="02020603050405020304" pitchFamily="18" charset="0"/>
                <a:cs typeface="Times New Roman" panose="02020603050405020304" pitchFamily="18" charset="0"/>
              </a:rPr>
              <a:t>.</a:t>
            </a:r>
          </a:p>
        </p:txBody>
      </p:sp>
      <p:sp>
        <p:nvSpPr>
          <p:cNvPr id="8" name="Скругленный прямоугольник 7"/>
          <p:cNvSpPr/>
          <p:nvPr/>
        </p:nvSpPr>
        <p:spPr>
          <a:xfrm rot="20375024">
            <a:off x="9945616" y="-89038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rot="20375024">
            <a:off x="10054634" y="-112587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p:nvSpPr>
        <p:spPr>
          <a:xfrm rot="20375024">
            <a:off x="10163651" y="-1326460"/>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Picture 3" descr="E:\logo\logo_inv.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16480" y="0"/>
            <a:ext cx="1008112" cy="825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1641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11000"/>
                                  </p:stCondLst>
                                  <p:childTnLst>
                                    <p:animRot by="120000">
                                      <p:cBhvr>
                                        <p:cTn id="6" dur="500" fill="hold">
                                          <p:stCondLst>
                                            <p:cond delay="0"/>
                                          </p:stCondLst>
                                        </p:cTn>
                                        <p:tgtEl>
                                          <p:spTgt spid="8"/>
                                        </p:tgtEl>
                                        <p:attrNameLst>
                                          <p:attrName>r</p:attrName>
                                        </p:attrNameLst>
                                      </p:cBhvr>
                                    </p:animRot>
                                    <p:animRot by="-240000">
                                      <p:cBhvr>
                                        <p:cTn id="7" dur="1000" fill="hold">
                                          <p:stCondLst>
                                            <p:cond delay="1000"/>
                                          </p:stCondLst>
                                        </p:cTn>
                                        <p:tgtEl>
                                          <p:spTgt spid="8"/>
                                        </p:tgtEl>
                                        <p:attrNameLst>
                                          <p:attrName>r</p:attrName>
                                        </p:attrNameLst>
                                      </p:cBhvr>
                                    </p:animRot>
                                    <p:animRot by="240000">
                                      <p:cBhvr>
                                        <p:cTn id="8" dur="1000" fill="hold">
                                          <p:stCondLst>
                                            <p:cond delay="2000"/>
                                          </p:stCondLst>
                                        </p:cTn>
                                        <p:tgtEl>
                                          <p:spTgt spid="8"/>
                                        </p:tgtEl>
                                        <p:attrNameLst>
                                          <p:attrName>r</p:attrName>
                                        </p:attrNameLst>
                                      </p:cBhvr>
                                    </p:animRot>
                                    <p:animRot by="-240000">
                                      <p:cBhvr>
                                        <p:cTn id="9" dur="1000" fill="hold">
                                          <p:stCondLst>
                                            <p:cond delay="3000"/>
                                          </p:stCondLst>
                                        </p:cTn>
                                        <p:tgtEl>
                                          <p:spTgt spid="8"/>
                                        </p:tgtEl>
                                        <p:attrNameLst>
                                          <p:attrName>r</p:attrName>
                                        </p:attrNameLst>
                                      </p:cBhvr>
                                    </p:animRot>
                                    <p:animRot by="120000">
                                      <p:cBhvr>
                                        <p:cTn id="10" dur="1000" fill="hold">
                                          <p:stCondLst>
                                            <p:cond delay="4000"/>
                                          </p:stCondLst>
                                        </p:cTn>
                                        <p:tgtEl>
                                          <p:spTgt spid="8"/>
                                        </p:tgtEl>
                                        <p:attrNameLst>
                                          <p:attrName>r</p:attrName>
                                        </p:attrNameLst>
                                      </p:cBhvr>
                                    </p:animRot>
                                  </p:childTnLst>
                                </p:cTn>
                              </p:par>
                              <p:par>
                                <p:cTn id="11" presetID="32" presetClass="emph" presetSubtype="0" fill="hold" grpId="0" nodeType="withEffect">
                                  <p:stCondLst>
                                    <p:cond delay="12000"/>
                                  </p:stCondLst>
                                  <p:childTnLst>
                                    <p:animRot by="120000">
                                      <p:cBhvr>
                                        <p:cTn id="12" dur="500" fill="hold">
                                          <p:stCondLst>
                                            <p:cond delay="0"/>
                                          </p:stCondLst>
                                        </p:cTn>
                                        <p:tgtEl>
                                          <p:spTgt spid="9"/>
                                        </p:tgtEl>
                                        <p:attrNameLst>
                                          <p:attrName>r</p:attrName>
                                        </p:attrNameLst>
                                      </p:cBhvr>
                                    </p:animRot>
                                    <p:animRot by="-240000">
                                      <p:cBhvr>
                                        <p:cTn id="13" dur="1000" fill="hold">
                                          <p:stCondLst>
                                            <p:cond delay="1000"/>
                                          </p:stCondLst>
                                        </p:cTn>
                                        <p:tgtEl>
                                          <p:spTgt spid="9"/>
                                        </p:tgtEl>
                                        <p:attrNameLst>
                                          <p:attrName>r</p:attrName>
                                        </p:attrNameLst>
                                      </p:cBhvr>
                                    </p:animRot>
                                    <p:animRot by="240000">
                                      <p:cBhvr>
                                        <p:cTn id="14" dur="1000" fill="hold">
                                          <p:stCondLst>
                                            <p:cond delay="2000"/>
                                          </p:stCondLst>
                                        </p:cTn>
                                        <p:tgtEl>
                                          <p:spTgt spid="9"/>
                                        </p:tgtEl>
                                        <p:attrNameLst>
                                          <p:attrName>r</p:attrName>
                                        </p:attrNameLst>
                                      </p:cBhvr>
                                    </p:animRot>
                                    <p:animRot by="-240000">
                                      <p:cBhvr>
                                        <p:cTn id="15" dur="1000" fill="hold">
                                          <p:stCondLst>
                                            <p:cond delay="3000"/>
                                          </p:stCondLst>
                                        </p:cTn>
                                        <p:tgtEl>
                                          <p:spTgt spid="9"/>
                                        </p:tgtEl>
                                        <p:attrNameLst>
                                          <p:attrName>r</p:attrName>
                                        </p:attrNameLst>
                                      </p:cBhvr>
                                    </p:animRot>
                                    <p:animRot by="120000">
                                      <p:cBhvr>
                                        <p:cTn id="16" dur="1000" fill="hold">
                                          <p:stCondLst>
                                            <p:cond delay="4000"/>
                                          </p:stCondLst>
                                        </p:cTn>
                                        <p:tgtEl>
                                          <p:spTgt spid="9"/>
                                        </p:tgtEl>
                                        <p:attrNameLst>
                                          <p:attrName>r</p:attrName>
                                        </p:attrNameLst>
                                      </p:cBhvr>
                                    </p:animRot>
                                  </p:childTnLst>
                                </p:cTn>
                              </p:par>
                              <p:par>
                                <p:cTn id="17" presetID="32" presetClass="emph" presetSubtype="0" fill="hold" grpId="0" nodeType="withEffect">
                                  <p:stCondLst>
                                    <p:cond delay="13000"/>
                                  </p:stCondLst>
                                  <p:childTnLst>
                                    <p:animRot by="120000">
                                      <p:cBhvr>
                                        <p:cTn id="18" dur="500" fill="hold">
                                          <p:stCondLst>
                                            <p:cond delay="0"/>
                                          </p:stCondLst>
                                        </p:cTn>
                                        <p:tgtEl>
                                          <p:spTgt spid="10"/>
                                        </p:tgtEl>
                                        <p:attrNameLst>
                                          <p:attrName>r</p:attrName>
                                        </p:attrNameLst>
                                      </p:cBhvr>
                                    </p:animRot>
                                    <p:animRot by="-240000">
                                      <p:cBhvr>
                                        <p:cTn id="19" dur="1000" fill="hold">
                                          <p:stCondLst>
                                            <p:cond delay="1000"/>
                                          </p:stCondLst>
                                        </p:cTn>
                                        <p:tgtEl>
                                          <p:spTgt spid="10"/>
                                        </p:tgtEl>
                                        <p:attrNameLst>
                                          <p:attrName>r</p:attrName>
                                        </p:attrNameLst>
                                      </p:cBhvr>
                                    </p:animRot>
                                    <p:animRot by="240000">
                                      <p:cBhvr>
                                        <p:cTn id="20" dur="1000" fill="hold">
                                          <p:stCondLst>
                                            <p:cond delay="2000"/>
                                          </p:stCondLst>
                                        </p:cTn>
                                        <p:tgtEl>
                                          <p:spTgt spid="10"/>
                                        </p:tgtEl>
                                        <p:attrNameLst>
                                          <p:attrName>r</p:attrName>
                                        </p:attrNameLst>
                                      </p:cBhvr>
                                    </p:animRot>
                                    <p:animRot by="-240000">
                                      <p:cBhvr>
                                        <p:cTn id="21" dur="1000" fill="hold">
                                          <p:stCondLst>
                                            <p:cond delay="3000"/>
                                          </p:stCondLst>
                                        </p:cTn>
                                        <p:tgtEl>
                                          <p:spTgt spid="10"/>
                                        </p:tgtEl>
                                        <p:attrNameLst>
                                          <p:attrName>r</p:attrName>
                                        </p:attrNameLst>
                                      </p:cBhvr>
                                    </p:animRot>
                                    <p:animRot by="120000">
                                      <p:cBhvr>
                                        <p:cTn id="22" dur="1000" fill="hold">
                                          <p:stCondLst>
                                            <p:cond delay="40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a:xfrm>
            <a:off x="83332" y="289054"/>
            <a:ext cx="10081120" cy="80806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ru-RU" sz="3600" dirty="0">
                <a:latin typeface="Times New Roman" panose="02020603050405020304" pitchFamily="18" charset="0"/>
                <a:cs typeface="Times New Roman" panose="02020603050405020304" pitchFamily="18" charset="0"/>
              </a:rPr>
              <a:t>	</a:t>
            </a:r>
            <a:r>
              <a:rPr lang="ru-RU" sz="3600" dirty="0"/>
              <a:t> </a:t>
            </a:r>
            <a:r>
              <a:rPr lang="ru-RU" sz="3600" b="1" dirty="0">
                <a:latin typeface="Times New Roman" panose="02020603050405020304" pitchFamily="18" charset="0"/>
                <a:cs typeface="Times New Roman" panose="02020603050405020304" pitchFamily="18" charset="0"/>
              </a:rPr>
              <a:t>Система изменения степени сжатия</a:t>
            </a:r>
            <a:endParaRPr lang="ru-RU" sz="3600" dirty="0">
              <a:latin typeface="Times New Roman" panose="02020603050405020304" pitchFamily="18" charset="0"/>
              <a:cs typeface="Times New Roman" panose="02020603050405020304" pitchFamily="18" charset="0"/>
            </a:endParaRPr>
          </a:p>
          <a:p>
            <a:pPr algn="just"/>
            <a:r>
              <a:rPr lang="ru-RU" sz="3600" dirty="0">
                <a:latin typeface="Times New Roman" panose="02020603050405020304" pitchFamily="18" charset="0"/>
                <a:cs typeface="Times New Roman" panose="02020603050405020304" pitchFamily="18" charset="0"/>
              </a:rPr>
              <a:t>	Степень сжатия – важная характеристика двигателя внутреннего сгорания, определяемая отношением объема цилиндра при нахождении поршня в нижней мертвой точке к объему в верхней мертвой точке (объему камеры сгорания).</a:t>
            </a:r>
          </a:p>
        </p:txBody>
      </p:sp>
      <p:sp>
        <p:nvSpPr>
          <p:cNvPr id="8" name="Скругленный прямоугольник 7"/>
          <p:cNvSpPr/>
          <p:nvPr/>
        </p:nvSpPr>
        <p:spPr>
          <a:xfrm rot="20375024">
            <a:off x="9945616" y="-89038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rot="20375024">
            <a:off x="10054634" y="-112587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p:nvSpPr>
        <p:spPr>
          <a:xfrm rot="20375024">
            <a:off x="10163651" y="-1326460"/>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Picture 3" descr="E:\logo\logo_in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16480" y="0"/>
            <a:ext cx="1008112" cy="825372"/>
          </a:xfrm>
          <a:prstGeom prst="rect">
            <a:avLst/>
          </a:prstGeom>
          <a:noFill/>
          <a:extLst>
            <a:ext uri="{909E8E84-426E-40DD-AFC4-6F175D3DCCD1}">
              <a14:hiddenFill xmlns:a14="http://schemas.microsoft.com/office/drawing/2010/main">
                <a:solidFill>
                  <a:srgbClr val="FFFFFF"/>
                </a:solidFill>
              </a14:hiddenFill>
            </a:ext>
          </a:extLst>
        </p:spPr>
      </p:pic>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7607" y="3686190"/>
            <a:ext cx="8998043" cy="3171810"/>
          </a:xfrm>
          <a:prstGeom prst="rect">
            <a:avLst/>
          </a:prstGeom>
          <a:ln>
            <a:noFill/>
          </a:ln>
          <a:effectLst>
            <a:softEdge rad="112500"/>
          </a:effectLst>
        </p:spPr>
      </p:pic>
    </p:spTree>
    <p:extLst>
      <p:ext uri="{BB962C8B-B14F-4D97-AF65-F5344CB8AC3E}">
        <p14:creationId xmlns:p14="http://schemas.microsoft.com/office/powerpoint/2010/main" val="664428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11000"/>
                                  </p:stCondLst>
                                  <p:childTnLst>
                                    <p:animRot by="120000">
                                      <p:cBhvr>
                                        <p:cTn id="6" dur="500" fill="hold">
                                          <p:stCondLst>
                                            <p:cond delay="0"/>
                                          </p:stCondLst>
                                        </p:cTn>
                                        <p:tgtEl>
                                          <p:spTgt spid="8"/>
                                        </p:tgtEl>
                                        <p:attrNameLst>
                                          <p:attrName>r</p:attrName>
                                        </p:attrNameLst>
                                      </p:cBhvr>
                                    </p:animRot>
                                    <p:animRot by="-240000">
                                      <p:cBhvr>
                                        <p:cTn id="7" dur="1000" fill="hold">
                                          <p:stCondLst>
                                            <p:cond delay="1000"/>
                                          </p:stCondLst>
                                        </p:cTn>
                                        <p:tgtEl>
                                          <p:spTgt spid="8"/>
                                        </p:tgtEl>
                                        <p:attrNameLst>
                                          <p:attrName>r</p:attrName>
                                        </p:attrNameLst>
                                      </p:cBhvr>
                                    </p:animRot>
                                    <p:animRot by="240000">
                                      <p:cBhvr>
                                        <p:cTn id="8" dur="1000" fill="hold">
                                          <p:stCondLst>
                                            <p:cond delay="2000"/>
                                          </p:stCondLst>
                                        </p:cTn>
                                        <p:tgtEl>
                                          <p:spTgt spid="8"/>
                                        </p:tgtEl>
                                        <p:attrNameLst>
                                          <p:attrName>r</p:attrName>
                                        </p:attrNameLst>
                                      </p:cBhvr>
                                    </p:animRot>
                                    <p:animRot by="-240000">
                                      <p:cBhvr>
                                        <p:cTn id="9" dur="1000" fill="hold">
                                          <p:stCondLst>
                                            <p:cond delay="3000"/>
                                          </p:stCondLst>
                                        </p:cTn>
                                        <p:tgtEl>
                                          <p:spTgt spid="8"/>
                                        </p:tgtEl>
                                        <p:attrNameLst>
                                          <p:attrName>r</p:attrName>
                                        </p:attrNameLst>
                                      </p:cBhvr>
                                    </p:animRot>
                                    <p:animRot by="120000">
                                      <p:cBhvr>
                                        <p:cTn id="10" dur="1000" fill="hold">
                                          <p:stCondLst>
                                            <p:cond delay="4000"/>
                                          </p:stCondLst>
                                        </p:cTn>
                                        <p:tgtEl>
                                          <p:spTgt spid="8"/>
                                        </p:tgtEl>
                                        <p:attrNameLst>
                                          <p:attrName>r</p:attrName>
                                        </p:attrNameLst>
                                      </p:cBhvr>
                                    </p:animRot>
                                  </p:childTnLst>
                                </p:cTn>
                              </p:par>
                              <p:par>
                                <p:cTn id="11" presetID="32" presetClass="emph" presetSubtype="0" fill="hold" grpId="0" nodeType="withEffect">
                                  <p:stCondLst>
                                    <p:cond delay="12000"/>
                                  </p:stCondLst>
                                  <p:childTnLst>
                                    <p:animRot by="120000">
                                      <p:cBhvr>
                                        <p:cTn id="12" dur="500" fill="hold">
                                          <p:stCondLst>
                                            <p:cond delay="0"/>
                                          </p:stCondLst>
                                        </p:cTn>
                                        <p:tgtEl>
                                          <p:spTgt spid="9"/>
                                        </p:tgtEl>
                                        <p:attrNameLst>
                                          <p:attrName>r</p:attrName>
                                        </p:attrNameLst>
                                      </p:cBhvr>
                                    </p:animRot>
                                    <p:animRot by="-240000">
                                      <p:cBhvr>
                                        <p:cTn id="13" dur="1000" fill="hold">
                                          <p:stCondLst>
                                            <p:cond delay="1000"/>
                                          </p:stCondLst>
                                        </p:cTn>
                                        <p:tgtEl>
                                          <p:spTgt spid="9"/>
                                        </p:tgtEl>
                                        <p:attrNameLst>
                                          <p:attrName>r</p:attrName>
                                        </p:attrNameLst>
                                      </p:cBhvr>
                                    </p:animRot>
                                    <p:animRot by="240000">
                                      <p:cBhvr>
                                        <p:cTn id="14" dur="1000" fill="hold">
                                          <p:stCondLst>
                                            <p:cond delay="2000"/>
                                          </p:stCondLst>
                                        </p:cTn>
                                        <p:tgtEl>
                                          <p:spTgt spid="9"/>
                                        </p:tgtEl>
                                        <p:attrNameLst>
                                          <p:attrName>r</p:attrName>
                                        </p:attrNameLst>
                                      </p:cBhvr>
                                    </p:animRot>
                                    <p:animRot by="-240000">
                                      <p:cBhvr>
                                        <p:cTn id="15" dur="1000" fill="hold">
                                          <p:stCondLst>
                                            <p:cond delay="3000"/>
                                          </p:stCondLst>
                                        </p:cTn>
                                        <p:tgtEl>
                                          <p:spTgt spid="9"/>
                                        </p:tgtEl>
                                        <p:attrNameLst>
                                          <p:attrName>r</p:attrName>
                                        </p:attrNameLst>
                                      </p:cBhvr>
                                    </p:animRot>
                                    <p:animRot by="120000">
                                      <p:cBhvr>
                                        <p:cTn id="16" dur="1000" fill="hold">
                                          <p:stCondLst>
                                            <p:cond delay="4000"/>
                                          </p:stCondLst>
                                        </p:cTn>
                                        <p:tgtEl>
                                          <p:spTgt spid="9"/>
                                        </p:tgtEl>
                                        <p:attrNameLst>
                                          <p:attrName>r</p:attrName>
                                        </p:attrNameLst>
                                      </p:cBhvr>
                                    </p:animRot>
                                  </p:childTnLst>
                                </p:cTn>
                              </p:par>
                              <p:par>
                                <p:cTn id="17" presetID="32" presetClass="emph" presetSubtype="0" fill="hold" grpId="0" nodeType="withEffect">
                                  <p:stCondLst>
                                    <p:cond delay="13000"/>
                                  </p:stCondLst>
                                  <p:childTnLst>
                                    <p:animRot by="120000">
                                      <p:cBhvr>
                                        <p:cTn id="18" dur="500" fill="hold">
                                          <p:stCondLst>
                                            <p:cond delay="0"/>
                                          </p:stCondLst>
                                        </p:cTn>
                                        <p:tgtEl>
                                          <p:spTgt spid="10"/>
                                        </p:tgtEl>
                                        <p:attrNameLst>
                                          <p:attrName>r</p:attrName>
                                        </p:attrNameLst>
                                      </p:cBhvr>
                                    </p:animRot>
                                    <p:animRot by="-240000">
                                      <p:cBhvr>
                                        <p:cTn id="19" dur="1000" fill="hold">
                                          <p:stCondLst>
                                            <p:cond delay="1000"/>
                                          </p:stCondLst>
                                        </p:cTn>
                                        <p:tgtEl>
                                          <p:spTgt spid="10"/>
                                        </p:tgtEl>
                                        <p:attrNameLst>
                                          <p:attrName>r</p:attrName>
                                        </p:attrNameLst>
                                      </p:cBhvr>
                                    </p:animRot>
                                    <p:animRot by="240000">
                                      <p:cBhvr>
                                        <p:cTn id="20" dur="1000" fill="hold">
                                          <p:stCondLst>
                                            <p:cond delay="2000"/>
                                          </p:stCondLst>
                                        </p:cTn>
                                        <p:tgtEl>
                                          <p:spTgt spid="10"/>
                                        </p:tgtEl>
                                        <p:attrNameLst>
                                          <p:attrName>r</p:attrName>
                                        </p:attrNameLst>
                                      </p:cBhvr>
                                    </p:animRot>
                                    <p:animRot by="-240000">
                                      <p:cBhvr>
                                        <p:cTn id="21" dur="1000" fill="hold">
                                          <p:stCondLst>
                                            <p:cond delay="3000"/>
                                          </p:stCondLst>
                                        </p:cTn>
                                        <p:tgtEl>
                                          <p:spTgt spid="10"/>
                                        </p:tgtEl>
                                        <p:attrNameLst>
                                          <p:attrName>r</p:attrName>
                                        </p:attrNameLst>
                                      </p:cBhvr>
                                    </p:animRot>
                                    <p:animRot by="120000">
                                      <p:cBhvr>
                                        <p:cTn id="22" dur="1000" fill="hold">
                                          <p:stCondLst>
                                            <p:cond delay="40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88088" y="3868147"/>
            <a:ext cx="5354960" cy="2989853"/>
          </a:xfrm>
          <a:prstGeom prst="rect">
            <a:avLst/>
          </a:prstGeom>
          <a:ln>
            <a:noFill/>
          </a:ln>
          <a:effectLst>
            <a:softEdge rad="112500"/>
          </a:effectLst>
        </p:spPr>
      </p:pic>
      <p:sp>
        <p:nvSpPr>
          <p:cNvPr id="3" name="Заголовок 1"/>
          <p:cNvSpPr txBox="1">
            <a:spLocks/>
          </p:cNvSpPr>
          <p:nvPr/>
        </p:nvSpPr>
        <p:spPr>
          <a:xfrm>
            <a:off x="83332" y="389283"/>
            <a:ext cx="10081120" cy="80806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ru-RU" sz="3600" dirty="0">
                <a:latin typeface="Times New Roman" panose="02020603050405020304" pitchFamily="18" charset="0"/>
                <a:cs typeface="Times New Roman" panose="02020603050405020304" pitchFamily="18" charset="0"/>
              </a:rPr>
              <a:t>	 Повышение степени сжатия создает благоприятные условия для воспламенения и сгорания топливно-воздушной смеси и, соответственно, эффективного использования энергии. Вместе с тем, работа двигателя на разных режимах и разных топливах предполагает разную величину степени сжатия.</a:t>
            </a:r>
          </a:p>
          <a:p>
            <a:pPr algn="just"/>
            <a:r>
              <a:rPr lang="ru-RU" sz="3600" dirty="0">
                <a:latin typeface="Times New Roman" panose="02020603050405020304" pitchFamily="18" charset="0"/>
                <a:cs typeface="Times New Roman" panose="02020603050405020304" pitchFamily="18" charset="0"/>
              </a:rPr>
              <a:t>Эти свойства в полной мере</a:t>
            </a:r>
          </a:p>
          <a:p>
            <a:pPr algn="just"/>
            <a:r>
              <a:rPr lang="ru-RU" sz="3600" dirty="0">
                <a:latin typeface="Times New Roman" panose="02020603050405020304" pitchFamily="18" charset="0"/>
                <a:cs typeface="Times New Roman" panose="02020603050405020304" pitchFamily="18" charset="0"/>
              </a:rPr>
              <a:t>используются системой </a:t>
            </a:r>
          </a:p>
          <a:p>
            <a:pPr algn="just"/>
            <a:r>
              <a:rPr lang="ru-RU" sz="3600" dirty="0">
                <a:latin typeface="Times New Roman" panose="02020603050405020304" pitchFamily="18" charset="0"/>
                <a:cs typeface="Times New Roman" panose="02020603050405020304" pitchFamily="18" charset="0"/>
              </a:rPr>
              <a:t>изменения степени сжатия. </a:t>
            </a:r>
          </a:p>
        </p:txBody>
      </p:sp>
      <p:sp>
        <p:nvSpPr>
          <p:cNvPr id="8" name="Скругленный прямоугольник 7"/>
          <p:cNvSpPr/>
          <p:nvPr/>
        </p:nvSpPr>
        <p:spPr>
          <a:xfrm rot="20375024">
            <a:off x="9945616" y="-89038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rot="20375024">
            <a:off x="10054634" y="-112587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p:nvSpPr>
        <p:spPr>
          <a:xfrm rot="20375024">
            <a:off x="10163651" y="-1326460"/>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Picture 3" descr="E:\logo\logo_inv.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16480" y="0"/>
            <a:ext cx="1008112" cy="825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283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11000"/>
                                  </p:stCondLst>
                                  <p:childTnLst>
                                    <p:animRot by="120000">
                                      <p:cBhvr>
                                        <p:cTn id="6" dur="500" fill="hold">
                                          <p:stCondLst>
                                            <p:cond delay="0"/>
                                          </p:stCondLst>
                                        </p:cTn>
                                        <p:tgtEl>
                                          <p:spTgt spid="8"/>
                                        </p:tgtEl>
                                        <p:attrNameLst>
                                          <p:attrName>r</p:attrName>
                                        </p:attrNameLst>
                                      </p:cBhvr>
                                    </p:animRot>
                                    <p:animRot by="-240000">
                                      <p:cBhvr>
                                        <p:cTn id="7" dur="1000" fill="hold">
                                          <p:stCondLst>
                                            <p:cond delay="1000"/>
                                          </p:stCondLst>
                                        </p:cTn>
                                        <p:tgtEl>
                                          <p:spTgt spid="8"/>
                                        </p:tgtEl>
                                        <p:attrNameLst>
                                          <p:attrName>r</p:attrName>
                                        </p:attrNameLst>
                                      </p:cBhvr>
                                    </p:animRot>
                                    <p:animRot by="240000">
                                      <p:cBhvr>
                                        <p:cTn id="8" dur="1000" fill="hold">
                                          <p:stCondLst>
                                            <p:cond delay="2000"/>
                                          </p:stCondLst>
                                        </p:cTn>
                                        <p:tgtEl>
                                          <p:spTgt spid="8"/>
                                        </p:tgtEl>
                                        <p:attrNameLst>
                                          <p:attrName>r</p:attrName>
                                        </p:attrNameLst>
                                      </p:cBhvr>
                                    </p:animRot>
                                    <p:animRot by="-240000">
                                      <p:cBhvr>
                                        <p:cTn id="9" dur="1000" fill="hold">
                                          <p:stCondLst>
                                            <p:cond delay="3000"/>
                                          </p:stCondLst>
                                        </p:cTn>
                                        <p:tgtEl>
                                          <p:spTgt spid="8"/>
                                        </p:tgtEl>
                                        <p:attrNameLst>
                                          <p:attrName>r</p:attrName>
                                        </p:attrNameLst>
                                      </p:cBhvr>
                                    </p:animRot>
                                    <p:animRot by="120000">
                                      <p:cBhvr>
                                        <p:cTn id="10" dur="1000" fill="hold">
                                          <p:stCondLst>
                                            <p:cond delay="4000"/>
                                          </p:stCondLst>
                                        </p:cTn>
                                        <p:tgtEl>
                                          <p:spTgt spid="8"/>
                                        </p:tgtEl>
                                        <p:attrNameLst>
                                          <p:attrName>r</p:attrName>
                                        </p:attrNameLst>
                                      </p:cBhvr>
                                    </p:animRot>
                                  </p:childTnLst>
                                </p:cTn>
                              </p:par>
                              <p:par>
                                <p:cTn id="11" presetID="32" presetClass="emph" presetSubtype="0" fill="hold" grpId="0" nodeType="withEffect">
                                  <p:stCondLst>
                                    <p:cond delay="12000"/>
                                  </p:stCondLst>
                                  <p:childTnLst>
                                    <p:animRot by="120000">
                                      <p:cBhvr>
                                        <p:cTn id="12" dur="500" fill="hold">
                                          <p:stCondLst>
                                            <p:cond delay="0"/>
                                          </p:stCondLst>
                                        </p:cTn>
                                        <p:tgtEl>
                                          <p:spTgt spid="9"/>
                                        </p:tgtEl>
                                        <p:attrNameLst>
                                          <p:attrName>r</p:attrName>
                                        </p:attrNameLst>
                                      </p:cBhvr>
                                    </p:animRot>
                                    <p:animRot by="-240000">
                                      <p:cBhvr>
                                        <p:cTn id="13" dur="1000" fill="hold">
                                          <p:stCondLst>
                                            <p:cond delay="1000"/>
                                          </p:stCondLst>
                                        </p:cTn>
                                        <p:tgtEl>
                                          <p:spTgt spid="9"/>
                                        </p:tgtEl>
                                        <p:attrNameLst>
                                          <p:attrName>r</p:attrName>
                                        </p:attrNameLst>
                                      </p:cBhvr>
                                    </p:animRot>
                                    <p:animRot by="240000">
                                      <p:cBhvr>
                                        <p:cTn id="14" dur="1000" fill="hold">
                                          <p:stCondLst>
                                            <p:cond delay="2000"/>
                                          </p:stCondLst>
                                        </p:cTn>
                                        <p:tgtEl>
                                          <p:spTgt spid="9"/>
                                        </p:tgtEl>
                                        <p:attrNameLst>
                                          <p:attrName>r</p:attrName>
                                        </p:attrNameLst>
                                      </p:cBhvr>
                                    </p:animRot>
                                    <p:animRot by="-240000">
                                      <p:cBhvr>
                                        <p:cTn id="15" dur="1000" fill="hold">
                                          <p:stCondLst>
                                            <p:cond delay="3000"/>
                                          </p:stCondLst>
                                        </p:cTn>
                                        <p:tgtEl>
                                          <p:spTgt spid="9"/>
                                        </p:tgtEl>
                                        <p:attrNameLst>
                                          <p:attrName>r</p:attrName>
                                        </p:attrNameLst>
                                      </p:cBhvr>
                                    </p:animRot>
                                    <p:animRot by="120000">
                                      <p:cBhvr>
                                        <p:cTn id="16" dur="1000" fill="hold">
                                          <p:stCondLst>
                                            <p:cond delay="4000"/>
                                          </p:stCondLst>
                                        </p:cTn>
                                        <p:tgtEl>
                                          <p:spTgt spid="9"/>
                                        </p:tgtEl>
                                        <p:attrNameLst>
                                          <p:attrName>r</p:attrName>
                                        </p:attrNameLst>
                                      </p:cBhvr>
                                    </p:animRot>
                                  </p:childTnLst>
                                </p:cTn>
                              </p:par>
                              <p:par>
                                <p:cTn id="17" presetID="32" presetClass="emph" presetSubtype="0" fill="hold" grpId="0" nodeType="withEffect">
                                  <p:stCondLst>
                                    <p:cond delay="13000"/>
                                  </p:stCondLst>
                                  <p:childTnLst>
                                    <p:animRot by="120000">
                                      <p:cBhvr>
                                        <p:cTn id="18" dur="500" fill="hold">
                                          <p:stCondLst>
                                            <p:cond delay="0"/>
                                          </p:stCondLst>
                                        </p:cTn>
                                        <p:tgtEl>
                                          <p:spTgt spid="10"/>
                                        </p:tgtEl>
                                        <p:attrNameLst>
                                          <p:attrName>r</p:attrName>
                                        </p:attrNameLst>
                                      </p:cBhvr>
                                    </p:animRot>
                                    <p:animRot by="-240000">
                                      <p:cBhvr>
                                        <p:cTn id="19" dur="1000" fill="hold">
                                          <p:stCondLst>
                                            <p:cond delay="1000"/>
                                          </p:stCondLst>
                                        </p:cTn>
                                        <p:tgtEl>
                                          <p:spTgt spid="10"/>
                                        </p:tgtEl>
                                        <p:attrNameLst>
                                          <p:attrName>r</p:attrName>
                                        </p:attrNameLst>
                                      </p:cBhvr>
                                    </p:animRot>
                                    <p:animRot by="240000">
                                      <p:cBhvr>
                                        <p:cTn id="20" dur="1000" fill="hold">
                                          <p:stCondLst>
                                            <p:cond delay="2000"/>
                                          </p:stCondLst>
                                        </p:cTn>
                                        <p:tgtEl>
                                          <p:spTgt spid="10"/>
                                        </p:tgtEl>
                                        <p:attrNameLst>
                                          <p:attrName>r</p:attrName>
                                        </p:attrNameLst>
                                      </p:cBhvr>
                                    </p:animRot>
                                    <p:animRot by="-240000">
                                      <p:cBhvr>
                                        <p:cTn id="21" dur="1000" fill="hold">
                                          <p:stCondLst>
                                            <p:cond delay="3000"/>
                                          </p:stCondLst>
                                        </p:cTn>
                                        <p:tgtEl>
                                          <p:spTgt spid="10"/>
                                        </p:tgtEl>
                                        <p:attrNameLst>
                                          <p:attrName>r</p:attrName>
                                        </p:attrNameLst>
                                      </p:cBhvr>
                                    </p:animRot>
                                    <p:animRot by="120000">
                                      <p:cBhvr>
                                        <p:cTn id="22" dur="1000" fill="hold">
                                          <p:stCondLst>
                                            <p:cond delay="40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6320" y="3871940"/>
            <a:ext cx="3251769" cy="2986060"/>
          </a:xfrm>
          <a:prstGeom prst="rect">
            <a:avLst/>
          </a:prstGeom>
          <a:ln>
            <a:noFill/>
          </a:ln>
          <a:effectLst>
            <a:softEdge rad="112500"/>
          </a:effectLst>
        </p:spPr>
      </p:pic>
      <p:sp>
        <p:nvSpPr>
          <p:cNvPr id="3" name="Заголовок 1"/>
          <p:cNvSpPr txBox="1">
            <a:spLocks/>
          </p:cNvSpPr>
          <p:nvPr/>
        </p:nvSpPr>
        <p:spPr>
          <a:xfrm>
            <a:off x="335359" y="116632"/>
            <a:ext cx="9577063" cy="80806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ru-RU" sz="3600" dirty="0">
                <a:latin typeface="Times New Roman" panose="02020603050405020304" pitchFamily="18" charset="0"/>
                <a:cs typeface="Times New Roman" panose="02020603050405020304" pitchFamily="18" charset="0"/>
              </a:rPr>
              <a:t>	 Система обеспечивает повышение мощности и крутящего момента двигателя, снижение расхода топлива и вредных выбросов. Основная заслуга системы изменения степени сжатия в способности работы двигателя на разных марках бензина и даже разных топливах без ухудшения характеристик и детонации. </a:t>
            </a:r>
          </a:p>
        </p:txBody>
      </p:sp>
      <p:sp>
        <p:nvSpPr>
          <p:cNvPr id="8" name="Скругленный прямоугольник 7"/>
          <p:cNvSpPr/>
          <p:nvPr/>
        </p:nvSpPr>
        <p:spPr>
          <a:xfrm rot="20375024">
            <a:off x="9945616" y="-89038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rot="20375024">
            <a:off x="10054634" y="-112587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p:nvSpPr>
        <p:spPr>
          <a:xfrm rot="20375024">
            <a:off x="10163651" y="-1326460"/>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Picture 3" descr="E:\logo\logo_inv.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16480" y="0"/>
            <a:ext cx="1008112" cy="825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5066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11000"/>
                                  </p:stCondLst>
                                  <p:childTnLst>
                                    <p:animRot by="120000">
                                      <p:cBhvr>
                                        <p:cTn id="6" dur="500" fill="hold">
                                          <p:stCondLst>
                                            <p:cond delay="0"/>
                                          </p:stCondLst>
                                        </p:cTn>
                                        <p:tgtEl>
                                          <p:spTgt spid="8"/>
                                        </p:tgtEl>
                                        <p:attrNameLst>
                                          <p:attrName>r</p:attrName>
                                        </p:attrNameLst>
                                      </p:cBhvr>
                                    </p:animRot>
                                    <p:animRot by="-240000">
                                      <p:cBhvr>
                                        <p:cTn id="7" dur="1000" fill="hold">
                                          <p:stCondLst>
                                            <p:cond delay="1000"/>
                                          </p:stCondLst>
                                        </p:cTn>
                                        <p:tgtEl>
                                          <p:spTgt spid="8"/>
                                        </p:tgtEl>
                                        <p:attrNameLst>
                                          <p:attrName>r</p:attrName>
                                        </p:attrNameLst>
                                      </p:cBhvr>
                                    </p:animRot>
                                    <p:animRot by="240000">
                                      <p:cBhvr>
                                        <p:cTn id="8" dur="1000" fill="hold">
                                          <p:stCondLst>
                                            <p:cond delay="2000"/>
                                          </p:stCondLst>
                                        </p:cTn>
                                        <p:tgtEl>
                                          <p:spTgt spid="8"/>
                                        </p:tgtEl>
                                        <p:attrNameLst>
                                          <p:attrName>r</p:attrName>
                                        </p:attrNameLst>
                                      </p:cBhvr>
                                    </p:animRot>
                                    <p:animRot by="-240000">
                                      <p:cBhvr>
                                        <p:cTn id="9" dur="1000" fill="hold">
                                          <p:stCondLst>
                                            <p:cond delay="3000"/>
                                          </p:stCondLst>
                                        </p:cTn>
                                        <p:tgtEl>
                                          <p:spTgt spid="8"/>
                                        </p:tgtEl>
                                        <p:attrNameLst>
                                          <p:attrName>r</p:attrName>
                                        </p:attrNameLst>
                                      </p:cBhvr>
                                    </p:animRot>
                                    <p:animRot by="120000">
                                      <p:cBhvr>
                                        <p:cTn id="10" dur="1000" fill="hold">
                                          <p:stCondLst>
                                            <p:cond delay="4000"/>
                                          </p:stCondLst>
                                        </p:cTn>
                                        <p:tgtEl>
                                          <p:spTgt spid="8"/>
                                        </p:tgtEl>
                                        <p:attrNameLst>
                                          <p:attrName>r</p:attrName>
                                        </p:attrNameLst>
                                      </p:cBhvr>
                                    </p:animRot>
                                  </p:childTnLst>
                                </p:cTn>
                              </p:par>
                              <p:par>
                                <p:cTn id="11" presetID="32" presetClass="emph" presetSubtype="0" fill="hold" grpId="0" nodeType="withEffect">
                                  <p:stCondLst>
                                    <p:cond delay="12000"/>
                                  </p:stCondLst>
                                  <p:childTnLst>
                                    <p:animRot by="120000">
                                      <p:cBhvr>
                                        <p:cTn id="12" dur="500" fill="hold">
                                          <p:stCondLst>
                                            <p:cond delay="0"/>
                                          </p:stCondLst>
                                        </p:cTn>
                                        <p:tgtEl>
                                          <p:spTgt spid="9"/>
                                        </p:tgtEl>
                                        <p:attrNameLst>
                                          <p:attrName>r</p:attrName>
                                        </p:attrNameLst>
                                      </p:cBhvr>
                                    </p:animRot>
                                    <p:animRot by="-240000">
                                      <p:cBhvr>
                                        <p:cTn id="13" dur="1000" fill="hold">
                                          <p:stCondLst>
                                            <p:cond delay="1000"/>
                                          </p:stCondLst>
                                        </p:cTn>
                                        <p:tgtEl>
                                          <p:spTgt spid="9"/>
                                        </p:tgtEl>
                                        <p:attrNameLst>
                                          <p:attrName>r</p:attrName>
                                        </p:attrNameLst>
                                      </p:cBhvr>
                                    </p:animRot>
                                    <p:animRot by="240000">
                                      <p:cBhvr>
                                        <p:cTn id="14" dur="1000" fill="hold">
                                          <p:stCondLst>
                                            <p:cond delay="2000"/>
                                          </p:stCondLst>
                                        </p:cTn>
                                        <p:tgtEl>
                                          <p:spTgt spid="9"/>
                                        </p:tgtEl>
                                        <p:attrNameLst>
                                          <p:attrName>r</p:attrName>
                                        </p:attrNameLst>
                                      </p:cBhvr>
                                    </p:animRot>
                                    <p:animRot by="-240000">
                                      <p:cBhvr>
                                        <p:cTn id="15" dur="1000" fill="hold">
                                          <p:stCondLst>
                                            <p:cond delay="3000"/>
                                          </p:stCondLst>
                                        </p:cTn>
                                        <p:tgtEl>
                                          <p:spTgt spid="9"/>
                                        </p:tgtEl>
                                        <p:attrNameLst>
                                          <p:attrName>r</p:attrName>
                                        </p:attrNameLst>
                                      </p:cBhvr>
                                    </p:animRot>
                                    <p:animRot by="120000">
                                      <p:cBhvr>
                                        <p:cTn id="16" dur="1000" fill="hold">
                                          <p:stCondLst>
                                            <p:cond delay="4000"/>
                                          </p:stCondLst>
                                        </p:cTn>
                                        <p:tgtEl>
                                          <p:spTgt spid="9"/>
                                        </p:tgtEl>
                                        <p:attrNameLst>
                                          <p:attrName>r</p:attrName>
                                        </p:attrNameLst>
                                      </p:cBhvr>
                                    </p:animRot>
                                  </p:childTnLst>
                                </p:cTn>
                              </p:par>
                              <p:par>
                                <p:cTn id="17" presetID="32" presetClass="emph" presetSubtype="0" fill="hold" grpId="0" nodeType="withEffect">
                                  <p:stCondLst>
                                    <p:cond delay="13000"/>
                                  </p:stCondLst>
                                  <p:childTnLst>
                                    <p:animRot by="120000">
                                      <p:cBhvr>
                                        <p:cTn id="18" dur="500" fill="hold">
                                          <p:stCondLst>
                                            <p:cond delay="0"/>
                                          </p:stCondLst>
                                        </p:cTn>
                                        <p:tgtEl>
                                          <p:spTgt spid="10"/>
                                        </p:tgtEl>
                                        <p:attrNameLst>
                                          <p:attrName>r</p:attrName>
                                        </p:attrNameLst>
                                      </p:cBhvr>
                                    </p:animRot>
                                    <p:animRot by="-240000">
                                      <p:cBhvr>
                                        <p:cTn id="19" dur="1000" fill="hold">
                                          <p:stCondLst>
                                            <p:cond delay="1000"/>
                                          </p:stCondLst>
                                        </p:cTn>
                                        <p:tgtEl>
                                          <p:spTgt spid="10"/>
                                        </p:tgtEl>
                                        <p:attrNameLst>
                                          <p:attrName>r</p:attrName>
                                        </p:attrNameLst>
                                      </p:cBhvr>
                                    </p:animRot>
                                    <p:animRot by="240000">
                                      <p:cBhvr>
                                        <p:cTn id="20" dur="1000" fill="hold">
                                          <p:stCondLst>
                                            <p:cond delay="2000"/>
                                          </p:stCondLst>
                                        </p:cTn>
                                        <p:tgtEl>
                                          <p:spTgt spid="10"/>
                                        </p:tgtEl>
                                        <p:attrNameLst>
                                          <p:attrName>r</p:attrName>
                                        </p:attrNameLst>
                                      </p:cBhvr>
                                    </p:animRot>
                                    <p:animRot by="-240000">
                                      <p:cBhvr>
                                        <p:cTn id="21" dur="1000" fill="hold">
                                          <p:stCondLst>
                                            <p:cond delay="3000"/>
                                          </p:stCondLst>
                                        </p:cTn>
                                        <p:tgtEl>
                                          <p:spTgt spid="10"/>
                                        </p:tgtEl>
                                        <p:attrNameLst>
                                          <p:attrName>r</p:attrName>
                                        </p:attrNameLst>
                                      </p:cBhvr>
                                    </p:animRot>
                                    <p:animRot by="120000">
                                      <p:cBhvr>
                                        <p:cTn id="22" dur="1000" fill="hold">
                                          <p:stCondLst>
                                            <p:cond delay="40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7929" y="3625184"/>
            <a:ext cx="6744072" cy="3257199"/>
          </a:xfrm>
          <a:prstGeom prst="rect">
            <a:avLst/>
          </a:prstGeom>
          <a:ln>
            <a:noFill/>
          </a:ln>
          <a:effectLst>
            <a:softEdge rad="112500"/>
          </a:effectLst>
        </p:spPr>
      </p:pic>
      <p:sp>
        <p:nvSpPr>
          <p:cNvPr id="3" name="Заголовок 1"/>
          <p:cNvSpPr txBox="1">
            <a:spLocks/>
          </p:cNvSpPr>
          <p:nvPr/>
        </p:nvSpPr>
        <p:spPr>
          <a:xfrm>
            <a:off x="299356" y="421340"/>
            <a:ext cx="9865096" cy="80806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ru-RU" sz="3600" dirty="0">
                <a:latin typeface="Times New Roman" panose="02020603050405020304" pitchFamily="18" charset="0"/>
                <a:cs typeface="Times New Roman" panose="02020603050405020304" pitchFamily="18" charset="0"/>
              </a:rPr>
              <a:t>	</a:t>
            </a:r>
            <a:r>
              <a:rPr lang="ru-RU" sz="3600" dirty="0"/>
              <a:t> </a:t>
            </a:r>
            <a:r>
              <a:rPr lang="ru-RU" sz="3600" dirty="0">
                <a:latin typeface="Times New Roman" panose="02020603050405020304" pitchFamily="18" charset="0"/>
                <a:cs typeface="Times New Roman" panose="02020603050405020304" pitchFamily="18" charset="0"/>
              </a:rPr>
              <a:t>Создание двигателя с переменной степенью сжатия достаточно сложная техническая задача, в решении которой существует несколько подходов, заключающихся в изменении объема камеры сгорания. В настоящее время имеются опытные образцы таких силовых установок.</a:t>
            </a:r>
          </a:p>
        </p:txBody>
      </p:sp>
      <p:sp>
        <p:nvSpPr>
          <p:cNvPr id="8" name="Скругленный прямоугольник 7"/>
          <p:cNvSpPr/>
          <p:nvPr/>
        </p:nvSpPr>
        <p:spPr>
          <a:xfrm rot="20375024">
            <a:off x="9945616" y="-89038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rot="20375024">
            <a:off x="10054634" y="-112587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p:nvSpPr>
        <p:spPr>
          <a:xfrm rot="20375024">
            <a:off x="10163651" y="-1326460"/>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Picture 3" descr="E:\logo\logo_inv.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16480" y="0"/>
            <a:ext cx="1008112" cy="825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9359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11000"/>
                                  </p:stCondLst>
                                  <p:childTnLst>
                                    <p:animRot by="120000">
                                      <p:cBhvr>
                                        <p:cTn id="6" dur="500" fill="hold">
                                          <p:stCondLst>
                                            <p:cond delay="0"/>
                                          </p:stCondLst>
                                        </p:cTn>
                                        <p:tgtEl>
                                          <p:spTgt spid="8"/>
                                        </p:tgtEl>
                                        <p:attrNameLst>
                                          <p:attrName>r</p:attrName>
                                        </p:attrNameLst>
                                      </p:cBhvr>
                                    </p:animRot>
                                    <p:animRot by="-240000">
                                      <p:cBhvr>
                                        <p:cTn id="7" dur="1000" fill="hold">
                                          <p:stCondLst>
                                            <p:cond delay="1000"/>
                                          </p:stCondLst>
                                        </p:cTn>
                                        <p:tgtEl>
                                          <p:spTgt spid="8"/>
                                        </p:tgtEl>
                                        <p:attrNameLst>
                                          <p:attrName>r</p:attrName>
                                        </p:attrNameLst>
                                      </p:cBhvr>
                                    </p:animRot>
                                    <p:animRot by="240000">
                                      <p:cBhvr>
                                        <p:cTn id="8" dur="1000" fill="hold">
                                          <p:stCondLst>
                                            <p:cond delay="2000"/>
                                          </p:stCondLst>
                                        </p:cTn>
                                        <p:tgtEl>
                                          <p:spTgt spid="8"/>
                                        </p:tgtEl>
                                        <p:attrNameLst>
                                          <p:attrName>r</p:attrName>
                                        </p:attrNameLst>
                                      </p:cBhvr>
                                    </p:animRot>
                                    <p:animRot by="-240000">
                                      <p:cBhvr>
                                        <p:cTn id="9" dur="1000" fill="hold">
                                          <p:stCondLst>
                                            <p:cond delay="3000"/>
                                          </p:stCondLst>
                                        </p:cTn>
                                        <p:tgtEl>
                                          <p:spTgt spid="8"/>
                                        </p:tgtEl>
                                        <p:attrNameLst>
                                          <p:attrName>r</p:attrName>
                                        </p:attrNameLst>
                                      </p:cBhvr>
                                    </p:animRot>
                                    <p:animRot by="120000">
                                      <p:cBhvr>
                                        <p:cTn id="10" dur="1000" fill="hold">
                                          <p:stCondLst>
                                            <p:cond delay="4000"/>
                                          </p:stCondLst>
                                        </p:cTn>
                                        <p:tgtEl>
                                          <p:spTgt spid="8"/>
                                        </p:tgtEl>
                                        <p:attrNameLst>
                                          <p:attrName>r</p:attrName>
                                        </p:attrNameLst>
                                      </p:cBhvr>
                                    </p:animRot>
                                  </p:childTnLst>
                                </p:cTn>
                              </p:par>
                              <p:par>
                                <p:cTn id="11" presetID="32" presetClass="emph" presetSubtype="0" fill="hold" grpId="0" nodeType="withEffect">
                                  <p:stCondLst>
                                    <p:cond delay="12000"/>
                                  </p:stCondLst>
                                  <p:childTnLst>
                                    <p:animRot by="120000">
                                      <p:cBhvr>
                                        <p:cTn id="12" dur="500" fill="hold">
                                          <p:stCondLst>
                                            <p:cond delay="0"/>
                                          </p:stCondLst>
                                        </p:cTn>
                                        <p:tgtEl>
                                          <p:spTgt spid="9"/>
                                        </p:tgtEl>
                                        <p:attrNameLst>
                                          <p:attrName>r</p:attrName>
                                        </p:attrNameLst>
                                      </p:cBhvr>
                                    </p:animRot>
                                    <p:animRot by="-240000">
                                      <p:cBhvr>
                                        <p:cTn id="13" dur="1000" fill="hold">
                                          <p:stCondLst>
                                            <p:cond delay="1000"/>
                                          </p:stCondLst>
                                        </p:cTn>
                                        <p:tgtEl>
                                          <p:spTgt spid="9"/>
                                        </p:tgtEl>
                                        <p:attrNameLst>
                                          <p:attrName>r</p:attrName>
                                        </p:attrNameLst>
                                      </p:cBhvr>
                                    </p:animRot>
                                    <p:animRot by="240000">
                                      <p:cBhvr>
                                        <p:cTn id="14" dur="1000" fill="hold">
                                          <p:stCondLst>
                                            <p:cond delay="2000"/>
                                          </p:stCondLst>
                                        </p:cTn>
                                        <p:tgtEl>
                                          <p:spTgt spid="9"/>
                                        </p:tgtEl>
                                        <p:attrNameLst>
                                          <p:attrName>r</p:attrName>
                                        </p:attrNameLst>
                                      </p:cBhvr>
                                    </p:animRot>
                                    <p:animRot by="-240000">
                                      <p:cBhvr>
                                        <p:cTn id="15" dur="1000" fill="hold">
                                          <p:stCondLst>
                                            <p:cond delay="3000"/>
                                          </p:stCondLst>
                                        </p:cTn>
                                        <p:tgtEl>
                                          <p:spTgt spid="9"/>
                                        </p:tgtEl>
                                        <p:attrNameLst>
                                          <p:attrName>r</p:attrName>
                                        </p:attrNameLst>
                                      </p:cBhvr>
                                    </p:animRot>
                                    <p:animRot by="120000">
                                      <p:cBhvr>
                                        <p:cTn id="16" dur="1000" fill="hold">
                                          <p:stCondLst>
                                            <p:cond delay="4000"/>
                                          </p:stCondLst>
                                        </p:cTn>
                                        <p:tgtEl>
                                          <p:spTgt spid="9"/>
                                        </p:tgtEl>
                                        <p:attrNameLst>
                                          <p:attrName>r</p:attrName>
                                        </p:attrNameLst>
                                      </p:cBhvr>
                                    </p:animRot>
                                  </p:childTnLst>
                                </p:cTn>
                              </p:par>
                              <p:par>
                                <p:cTn id="17" presetID="32" presetClass="emph" presetSubtype="0" fill="hold" grpId="0" nodeType="withEffect">
                                  <p:stCondLst>
                                    <p:cond delay="13000"/>
                                  </p:stCondLst>
                                  <p:childTnLst>
                                    <p:animRot by="120000">
                                      <p:cBhvr>
                                        <p:cTn id="18" dur="500" fill="hold">
                                          <p:stCondLst>
                                            <p:cond delay="0"/>
                                          </p:stCondLst>
                                        </p:cTn>
                                        <p:tgtEl>
                                          <p:spTgt spid="10"/>
                                        </p:tgtEl>
                                        <p:attrNameLst>
                                          <p:attrName>r</p:attrName>
                                        </p:attrNameLst>
                                      </p:cBhvr>
                                    </p:animRot>
                                    <p:animRot by="-240000">
                                      <p:cBhvr>
                                        <p:cTn id="19" dur="1000" fill="hold">
                                          <p:stCondLst>
                                            <p:cond delay="1000"/>
                                          </p:stCondLst>
                                        </p:cTn>
                                        <p:tgtEl>
                                          <p:spTgt spid="10"/>
                                        </p:tgtEl>
                                        <p:attrNameLst>
                                          <p:attrName>r</p:attrName>
                                        </p:attrNameLst>
                                      </p:cBhvr>
                                    </p:animRot>
                                    <p:animRot by="240000">
                                      <p:cBhvr>
                                        <p:cTn id="20" dur="1000" fill="hold">
                                          <p:stCondLst>
                                            <p:cond delay="2000"/>
                                          </p:stCondLst>
                                        </p:cTn>
                                        <p:tgtEl>
                                          <p:spTgt spid="10"/>
                                        </p:tgtEl>
                                        <p:attrNameLst>
                                          <p:attrName>r</p:attrName>
                                        </p:attrNameLst>
                                      </p:cBhvr>
                                    </p:animRot>
                                    <p:animRot by="-240000">
                                      <p:cBhvr>
                                        <p:cTn id="21" dur="1000" fill="hold">
                                          <p:stCondLst>
                                            <p:cond delay="3000"/>
                                          </p:stCondLst>
                                        </p:cTn>
                                        <p:tgtEl>
                                          <p:spTgt spid="10"/>
                                        </p:tgtEl>
                                        <p:attrNameLst>
                                          <p:attrName>r</p:attrName>
                                        </p:attrNameLst>
                                      </p:cBhvr>
                                    </p:animRot>
                                    <p:animRot by="120000">
                                      <p:cBhvr>
                                        <p:cTn id="22" dur="1000" fill="hold">
                                          <p:stCondLst>
                                            <p:cond delay="40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a:xfrm>
            <a:off x="226342" y="367115"/>
            <a:ext cx="7165802" cy="80806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ru-RU" sz="3600" dirty="0">
                <a:latin typeface="Times New Roman" panose="02020603050405020304" pitchFamily="18" charset="0"/>
                <a:cs typeface="Times New Roman" panose="02020603050405020304" pitchFamily="18" charset="0"/>
              </a:rPr>
              <a:t>	</a:t>
            </a:r>
            <a:r>
              <a:rPr lang="ru-RU" sz="3600" dirty="0"/>
              <a:t> </a:t>
            </a:r>
            <a:r>
              <a:rPr lang="ru-RU" sz="3600" dirty="0">
                <a:latin typeface="Times New Roman" panose="02020603050405020304" pitchFamily="18" charset="0"/>
                <a:cs typeface="Times New Roman" panose="02020603050405020304" pitchFamily="18" charset="0"/>
              </a:rPr>
              <a:t>Пионером в создании двигателя с переменной степенью сжатия является фирма SAAB, представившая в 2000 году пятицилиндровый двигатель внутреннего сгорания, оборудованный системой </a:t>
            </a:r>
            <a:r>
              <a:rPr lang="ru-RU" sz="3600" dirty="0" err="1">
                <a:latin typeface="Times New Roman" panose="02020603050405020304" pitchFamily="18" charset="0"/>
                <a:cs typeface="Times New Roman" panose="02020603050405020304" pitchFamily="18" charset="0"/>
              </a:rPr>
              <a:t>Variable</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Compression</a:t>
            </a:r>
            <a:r>
              <a:rPr lang="ru-RU" sz="3600" dirty="0">
                <a:latin typeface="Times New Roman" panose="02020603050405020304" pitchFamily="18" charset="0"/>
                <a:cs typeface="Times New Roman" panose="02020603050405020304" pitchFamily="18" charset="0"/>
              </a:rPr>
              <a:t>.</a:t>
            </a:r>
          </a:p>
        </p:txBody>
      </p:sp>
      <p:sp>
        <p:nvSpPr>
          <p:cNvPr id="8" name="Скругленный прямоугольник 7"/>
          <p:cNvSpPr/>
          <p:nvPr/>
        </p:nvSpPr>
        <p:spPr>
          <a:xfrm rot="20375024">
            <a:off x="9945616" y="-89038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rot="20375024">
            <a:off x="10054634" y="-112587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p:nvSpPr>
        <p:spPr>
          <a:xfrm rot="20375024">
            <a:off x="10163651" y="-1326460"/>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Picture 3" descr="E:\logo\logo_in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16480" y="0"/>
            <a:ext cx="1008112" cy="825372"/>
          </a:xfrm>
          <a:prstGeom prst="rect">
            <a:avLst/>
          </a:prstGeom>
          <a:noFill/>
          <a:extLst>
            <a:ext uri="{909E8E84-426E-40DD-AFC4-6F175D3DCCD1}">
              <a14:hiddenFill xmlns:a14="http://schemas.microsoft.com/office/drawing/2010/main">
                <a:solidFill>
                  <a:srgbClr val="FFFFFF"/>
                </a:solidFill>
              </a14:hiddenFill>
            </a:ext>
          </a:extLst>
        </p:spPr>
      </p:pic>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5769" y="2276872"/>
            <a:ext cx="4726232" cy="4581129"/>
          </a:xfrm>
          <a:prstGeom prst="rect">
            <a:avLst/>
          </a:prstGeom>
        </p:spPr>
      </p:pic>
    </p:spTree>
    <p:extLst>
      <p:ext uri="{BB962C8B-B14F-4D97-AF65-F5344CB8AC3E}">
        <p14:creationId xmlns:p14="http://schemas.microsoft.com/office/powerpoint/2010/main" val="1566779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11000"/>
                                  </p:stCondLst>
                                  <p:childTnLst>
                                    <p:animRot by="120000">
                                      <p:cBhvr>
                                        <p:cTn id="6" dur="500" fill="hold">
                                          <p:stCondLst>
                                            <p:cond delay="0"/>
                                          </p:stCondLst>
                                        </p:cTn>
                                        <p:tgtEl>
                                          <p:spTgt spid="8"/>
                                        </p:tgtEl>
                                        <p:attrNameLst>
                                          <p:attrName>r</p:attrName>
                                        </p:attrNameLst>
                                      </p:cBhvr>
                                    </p:animRot>
                                    <p:animRot by="-240000">
                                      <p:cBhvr>
                                        <p:cTn id="7" dur="1000" fill="hold">
                                          <p:stCondLst>
                                            <p:cond delay="1000"/>
                                          </p:stCondLst>
                                        </p:cTn>
                                        <p:tgtEl>
                                          <p:spTgt spid="8"/>
                                        </p:tgtEl>
                                        <p:attrNameLst>
                                          <p:attrName>r</p:attrName>
                                        </p:attrNameLst>
                                      </p:cBhvr>
                                    </p:animRot>
                                    <p:animRot by="240000">
                                      <p:cBhvr>
                                        <p:cTn id="8" dur="1000" fill="hold">
                                          <p:stCondLst>
                                            <p:cond delay="2000"/>
                                          </p:stCondLst>
                                        </p:cTn>
                                        <p:tgtEl>
                                          <p:spTgt spid="8"/>
                                        </p:tgtEl>
                                        <p:attrNameLst>
                                          <p:attrName>r</p:attrName>
                                        </p:attrNameLst>
                                      </p:cBhvr>
                                    </p:animRot>
                                    <p:animRot by="-240000">
                                      <p:cBhvr>
                                        <p:cTn id="9" dur="1000" fill="hold">
                                          <p:stCondLst>
                                            <p:cond delay="3000"/>
                                          </p:stCondLst>
                                        </p:cTn>
                                        <p:tgtEl>
                                          <p:spTgt spid="8"/>
                                        </p:tgtEl>
                                        <p:attrNameLst>
                                          <p:attrName>r</p:attrName>
                                        </p:attrNameLst>
                                      </p:cBhvr>
                                    </p:animRot>
                                    <p:animRot by="120000">
                                      <p:cBhvr>
                                        <p:cTn id="10" dur="1000" fill="hold">
                                          <p:stCondLst>
                                            <p:cond delay="4000"/>
                                          </p:stCondLst>
                                        </p:cTn>
                                        <p:tgtEl>
                                          <p:spTgt spid="8"/>
                                        </p:tgtEl>
                                        <p:attrNameLst>
                                          <p:attrName>r</p:attrName>
                                        </p:attrNameLst>
                                      </p:cBhvr>
                                    </p:animRot>
                                  </p:childTnLst>
                                </p:cTn>
                              </p:par>
                              <p:par>
                                <p:cTn id="11" presetID="32" presetClass="emph" presetSubtype="0" fill="hold" grpId="0" nodeType="withEffect">
                                  <p:stCondLst>
                                    <p:cond delay="12000"/>
                                  </p:stCondLst>
                                  <p:childTnLst>
                                    <p:animRot by="120000">
                                      <p:cBhvr>
                                        <p:cTn id="12" dur="500" fill="hold">
                                          <p:stCondLst>
                                            <p:cond delay="0"/>
                                          </p:stCondLst>
                                        </p:cTn>
                                        <p:tgtEl>
                                          <p:spTgt spid="9"/>
                                        </p:tgtEl>
                                        <p:attrNameLst>
                                          <p:attrName>r</p:attrName>
                                        </p:attrNameLst>
                                      </p:cBhvr>
                                    </p:animRot>
                                    <p:animRot by="-240000">
                                      <p:cBhvr>
                                        <p:cTn id="13" dur="1000" fill="hold">
                                          <p:stCondLst>
                                            <p:cond delay="1000"/>
                                          </p:stCondLst>
                                        </p:cTn>
                                        <p:tgtEl>
                                          <p:spTgt spid="9"/>
                                        </p:tgtEl>
                                        <p:attrNameLst>
                                          <p:attrName>r</p:attrName>
                                        </p:attrNameLst>
                                      </p:cBhvr>
                                    </p:animRot>
                                    <p:animRot by="240000">
                                      <p:cBhvr>
                                        <p:cTn id="14" dur="1000" fill="hold">
                                          <p:stCondLst>
                                            <p:cond delay="2000"/>
                                          </p:stCondLst>
                                        </p:cTn>
                                        <p:tgtEl>
                                          <p:spTgt spid="9"/>
                                        </p:tgtEl>
                                        <p:attrNameLst>
                                          <p:attrName>r</p:attrName>
                                        </p:attrNameLst>
                                      </p:cBhvr>
                                    </p:animRot>
                                    <p:animRot by="-240000">
                                      <p:cBhvr>
                                        <p:cTn id="15" dur="1000" fill="hold">
                                          <p:stCondLst>
                                            <p:cond delay="3000"/>
                                          </p:stCondLst>
                                        </p:cTn>
                                        <p:tgtEl>
                                          <p:spTgt spid="9"/>
                                        </p:tgtEl>
                                        <p:attrNameLst>
                                          <p:attrName>r</p:attrName>
                                        </p:attrNameLst>
                                      </p:cBhvr>
                                    </p:animRot>
                                    <p:animRot by="120000">
                                      <p:cBhvr>
                                        <p:cTn id="16" dur="1000" fill="hold">
                                          <p:stCondLst>
                                            <p:cond delay="4000"/>
                                          </p:stCondLst>
                                        </p:cTn>
                                        <p:tgtEl>
                                          <p:spTgt spid="9"/>
                                        </p:tgtEl>
                                        <p:attrNameLst>
                                          <p:attrName>r</p:attrName>
                                        </p:attrNameLst>
                                      </p:cBhvr>
                                    </p:animRot>
                                  </p:childTnLst>
                                </p:cTn>
                              </p:par>
                              <p:par>
                                <p:cTn id="17" presetID="32" presetClass="emph" presetSubtype="0" fill="hold" grpId="0" nodeType="withEffect">
                                  <p:stCondLst>
                                    <p:cond delay="13000"/>
                                  </p:stCondLst>
                                  <p:childTnLst>
                                    <p:animRot by="120000">
                                      <p:cBhvr>
                                        <p:cTn id="18" dur="500" fill="hold">
                                          <p:stCondLst>
                                            <p:cond delay="0"/>
                                          </p:stCondLst>
                                        </p:cTn>
                                        <p:tgtEl>
                                          <p:spTgt spid="10"/>
                                        </p:tgtEl>
                                        <p:attrNameLst>
                                          <p:attrName>r</p:attrName>
                                        </p:attrNameLst>
                                      </p:cBhvr>
                                    </p:animRot>
                                    <p:animRot by="-240000">
                                      <p:cBhvr>
                                        <p:cTn id="19" dur="1000" fill="hold">
                                          <p:stCondLst>
                                            <p:cond delay="1000"/>
                                          </p:stCondLst>
                                        </p:cTn>
                                        <p:tgtEl>
                                          <p:spTgt spid="10"/>
                                        </p:tgtEl>
                                        <p:attrNameLst>
                                          <p:attrName>r</p:attrName>
                                        </p:attrNameLst>
                                      </p:cBhvr>
                                    </p:animRot>
                                    <p:animRot by="240000">
                                      <p:cBhvr>
                                        <p:cTn id="20" dur="1000" fill="hold">
                                          <p:stCondLst>
                                            <p:cond delay="2000"/>
                                          </p:stCondLst>
                                        </p:cTn>
                                        <p:tgtEl>
                                          <p:spTgt spid="10"/>
                                        </p:tgtEl>
                                        <p:attrNameLst>
                                          <p:attrName>r</p:attrName>
                                        </p:attrNameLst>
                                      </p:cBhvr>
                                    </p:animRot>
                                    <p:animRot by="-240000">
                                      <p:cBhvr>
                                        <p:cTn id="21" dur="1000" fill="hold">
                                          <p:stCondLst>
                                            <p:cond delay="3000"/>
                                          </p:stCondLst>
                                        </p:cTn>
                                        <p:tgtEl>
                                          <p:spTgt spid="10"/>
                                        </p:tgtEl>
                                        <p:attrNameLst>
                                          <p:attrName>r</p:attrName>
                                        </p:attrNameLst>
                                      </p:cBhvr>
                                    </p:animRot>
                                    <p:animRot by="120000">
                                      <p:cBhvr>
                                        <p:cTn id="22" dur="1000" fill="hold">
                                          <p:stCondLst>
                                            <p:cond delay="40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a:xfrm>
            <a:off x="747800" y="460567"/>
            <a:ext cx="8837570" cy="80806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ru-RU" sz="3600" dirty="0">
                <a:latin typeface="Times New Roman" panose="02020603050405020304" pitchFamily="18" charset="0"/>
                <a:cs typeface="Times New Roman" panose="02020603050405020304" pitchFamily="18" charset="0"/>
              </a:rPr>
              <a:t>	</a:t>
            </a:r>
            <a:r>
              <a:rPr lang="ru-RU" sz="3600" dirty="0"/>
              <a:t> В двигателе использована объединенная головка блока цилиндров с гильзами цилиндров. Объединенный блок с одной стороны закреплен на валу, с другой взаимодействует с кривошипно-шатунным механизмом. КШМ обеспечивает смещение объединенной головки от вертикальной оси на 4°, чем достигается изменение степени сжатия в пределе от 8:1 до 14:1.</a:t>
            </a:r>
            <a:endParaRPr lang="ru-RU" sz="3600" dirty="0">
              <a:latin typeface="Times New Roman" panose="02020603050405020304" pitchFamily="18" charset="0"/>
              <a:cs typeface="Times New Roman" panose="02020603050405020304" pitchFamily="18" charset="0"/>
            </a:endParaRPr>
          </a:p>
        </p:txBody>
      </p:sp>
      <p:sp>
        <p:nvSpPr>
          <p:cNvPr id="8" name="Скругленный прямоугольник 7"/>
          <p:cNvSpPr/>
          <p:nvPr/>
        </p:nvSpPr>
        <p:spPr>
          <a:xfrm rot="20375024">
            <a:off x="9945616" y="-89038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rot="20375024">
            <a:off x="10054634" y="-112587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p:nvSpPr>
        <p:spPr>
          <a:xfrm rot="20375024">
            <a:off x="10163651" y="-1326460"/>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Picture 3" descr="E:\logo\logo_in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16480" y="0"/>
            <a:ext cx="1008112" cy="825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160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11000"/>
                                  </p:stCondLst>
                                  <p:childTnLst>
                                    <p:animRot by="120000">
                                      <p:cBhvr>
                                        <p:cTn id="6" dur="500" fill="hold">
                                          <p:stCondLst>
                                            <p:cond delay="0"/>
                                          </p:stCondLst>
                                        </p:cTn>
                                        <p:tgtEl>
                                          <p:spTgt spid="8"/>
                                        </p:tgtEl>
                                        <p:attrNameLst>
                                          <p:attrName>r</p:attrName>
                                        </p:attrNameLst>
                                      </p:cBhvr>
                                    </p:animRot>
                                    <p:animRot by="-240000">
                                      <p:cBhvr>
                                        <p:cTn id="7" dur="1000" fill="hold">
                                          <p:stCondLst>
                                            <p:cond delay="1000"/>
                                          </p:stCondLst>
                                        </p:cTn>
                                        <p:tgtEl>
                                          <p:spTgt spid="8"/>
                                        </p:tgtEl>
                                        <p:attrNameLst>
                                          <p:attrName>r</p:attrName>
                                        </p:attrNameLst>
                                      </p:cBhvr>
                                    </p:animRot>
                                    <p:animRot by="240000">
                                      <p:cBhvr>
                                        <p:cTn id="8" dur="1000" fill="hold">
                                          <p:stCondLst>
                                            <p:cond delay="2000"/>
                                          </p:stCondLst>
                                        </p:cTn>
                                        <p:tgtEl>
                                          <p:spTgt spid="8"/>
                                        </p:tgtEl>
                                        <p:attrNameLst>
                                          <p:attrName>r</p:attrName>
                                        </p:attrNameLst>
                                      </p:cBhvr>
                                    </p:animRot>
                                    <p:animRot by="-240000">
                                      <p:cBhvr>
                                        <p:cTn id="9" dur="1000" fill="hold">
                                          <p:stCondLst>
                                            <p:cond delay="3000"/>
                                          </p:stCondLst>
                                        </p:cTn>
                                        <p:tgtEl>
                                          <p:spTgt spid="8"/>
                                        </p:tgtEl>
                                        <p:attrNameLst>
                                          <p:attrName>r</p:attrName>
                                        </p:attrNameLst>
                                      </p:cBhvr>
                                    </p:animRot>
                                    <p:animRot by="120000">
                                      <p:cBhvr>
                                        <p:cTn id="10" dur="1000" fill="hold">
                                          <p:stCondLst>
                                            <p:cond delay="4000"/>
                                          </p:stCondLst>
                                        </p:cTn>
                                        <p:tgtEl>
                                          <p:spTgt spid="8"/>
                                        </p:tgtEl>
                                        <p:attrNameLst>
                                          <p:attrName>r</p:attrName>
                                        </p:attrNameLst>
                                      </p:cBhvr>
                                    </p:animRot>
                                  </p:childTnLst>
                                </p:cTn>
                              </p:par>
                              <p:par>
                                <p:cTn id="11" presetID="32" presetClass="emph" presetSubtype="0" fill="hold" grpId="0" nodeType="withEffect">
                                  <p:stCondLst>
                                    <p:cond delay="12000"/>
                                  </p:stCondLst>
                                  <p:childTnLst>
                                    <p:animRot by="120000">
                                      <p:cBhvr>
                                        <p:cTn id="12" dur="500" fill="hold">
                                          <p:stCondLst>
                                            <p:cond delay="0"/>
                                          </p:stCondLst>
                                        </p:cTn>
                                        <p:tgtEl>
                                          <p:spTgt spid="9"/>
                                        </p:tgtEl>
                                        <p:attrNameLst>
                                          <p:attrName>r</p:attrName>
                                        </p:attrNameLst>
                                      </p:cBhvr>
                                    </p:animRot>
                                    <p:animRot by="-240000">
                                      <p:cBhvr>
                                        <p:cTn id="13" dur="1000" fill="hold">
                                          <p:stCondLst>
                                            <p:cond delay="1000"/>
                                          </p:stCondLst>
                                        </p:cTn>
                                        <p:tgtEl>
                                          <p:spTgt spid="9"/>
                                        </p:tgtEl>
                                        <p:attrNameLst>
                                          <p:attrName>r</p:attrName>
                                        </p:attrNameLst>
                                      </p:cBhvr>
                                    </p:animRot>
                                    <p:animRot by="240000">
                                      <p:cBhvr>
                                        <p:cTn id="14" dur="1000" fill="hold">
                                          <p:stCondLst>
                                            <p:cond delay="2000"/>
                                          </p:stCondLst>
                                        </p:cTn>
                                        <p:tgtEl>
                                          <p:spTgt spid="9"/>
                                        </p:tgtEl>
                                        <p:attrNameLst>
                                          <p:attrName>r</p:attrName>
                                        </p:attrNameLst>
                                      </p:cBhvr>
                                    </p:animRot>
                                    <p:animRot by="-240000">
                                      <p:cBhvr>
                                        <p:cTn id="15" dur="1000" fill="hold">
                                          <p:stCondLst>
                                            <p:cond delay="3000"/>
                                          </p:stCondLst>
                                        </p:cTn>
                                        <p:tgtEl>
                                          <p:spTgt spid="9"/>
                                        </p:tgtEl>
                                        <p:attrNameLst>
                                          <p:attrName>r</p:attrName>
                                        </p:attrNameLst>
                                      </p:cBhvr>
                                    </p:animRot>
                                    <p:animRot by="120000">
                                      <p:cBhvr>
                                        <p:cTn id="16" dur="1000" fill="hold">
                                          <p:stCondLst>
                                            <p:cond delay="4000"/>
                                          </p:stCondLst>
                                        </p:cTn>
                                        <p:tgtEl>
                                          <p:spTgt spid="9"/>
                                        </p:tgtEl>
                                        <p:attrNameLst>
                                          <p:attrName>r</p:attrName>
                                        </p:attrNameLst>
                                      </p:cBhvr>
                                    </p:animRot>
                                  </p:childTnLst>
                                </p:cTn>
                              </p:par>
                              <p:par>
                                <p:cTn id="17" presetID="32" presetClass="emph" presetSubtype="0" fill="hold" grpId="0" nodeType="withEffect">
                                  <p:stCondLst>
                                    <p:cond delay="13000"/>
                                  </p:stCondLst>
                                  <p:childTnLst>
                                    <p:animRot by="120000">
                                      <p:cBhvr>
                                        <p:cTn id="18" dur="500" fill="hold">
                                          <p:stCondLst>
                                            <p:cond delay="0"/>
                                          </p:stCondLst>
                                        </p:cTn>
                                        <p:tgtEl>
                                          <p:spTgt spid="10"/>
                                        </p:tgtEl>
                                        <p:attrNameLst>
                                          <p:attrName>r</p:attrName>
                                        </p:attrNameLst>
                                      </p:cBhvr>
                                    </p:animRot>
                                    <p:animRot by="-240000">
                                      <p:cBhvr>
                                        <p:cTn id="19" dur="1000" fill="hold">
                                          <p:stCondLst>
                                            <p:cond delay="1000"/>
                                          </p:stCondLst>
                                        </p:cTn>
                                        <p:tgtEl>
                                          <p:spTgt spid="10"/>
                                        </p:tgtEl>
                                        <p:attrNameLst>
                                          <p:attrName>r</p:attrName>
                                        </p:attrNameLst>
                                      </p:cBhvr>
                                    </p:animRot>
                                    <p:animRot by="240000">
                                      <p:cBhvr>
                                        <p:cTn id="20" dur="1000" fill="hold">
                                          <p:stCondLst>
                                            <p:cond delay="2000"/>
                                          </p:stCondLst>
                                        </p:cTn>
                                        <p:tgtEl>
                                          <p:spTgt spid="10"/>
                                        </p:tgtEl>
                                        <p:attrNameLst>
                                          <p:attrName>r</p:attrName>
                                        </p:attrNameLst>
                                      </p:cBhvr>
                                    </p:animRot>
                                    <p:animRot by="-240000">
                                      <p:cBhvr>
                                        <p:cTn id="21" dur="1000" fill="hold">
                                          <p:stCondLst>
                                            <p:cond delay="3000"/>
                                          </p:stCondLst>
                                        </p:cTn>
                                        <p:tgtEl>
                                          <p:spTgt spid="10"/>
                                        </p:tgtEl>
                                        <p:attrNameLst>
                                          <p:attrName>r</p:attrName>
                                        </p:attrNameLst>
                                      </p:cBhvr>
                                    </p:animRot>
                                    <p:animRot by="120000">
                                      <p:cBhvr>
                                        <p:cTn id="22" dur="1000" fill="hold">
                                          <p:stCondLst>
                                            <p:cond delay="40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46370" y="4077072"/>
            <a:ext cx="4138286" cy="2780928"/>
          </a:xfrm>
          <a:prstGeom prst="rect">
            <a:avLst/>
          </a:prstGeom>
          <a:ln>
            <a:noFill/>
          </a:ln>
          <a:effectLst>
            <a:softEdge rad="112500"/>
          </a:effectLst>
        </p:spPr>
      </p:pic>
      <p:sp>
        <p:nvSpPr>
          <p:cNvPr id="3" name="Заголовок 1"/>
          <p:cNvSpPr txBox="1">
            <a:spLocks/>
          </p:cNvSpPr>
          <p:nvPr/>
        </p:nvSpPr>
        <p:spPr>
          <a:xfrm>
            <a:off x="747799" y="460567"/>
            <a:ext cx="9055605" cy="80806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ru-RU" sz="3600" dirty="0">
                <a:latin typeface="Times New Roman" panose="02020603050405020304" pitchFamily="18" charset="0"/>
                <a:cs typeface="Times New Roman" panose="02020603050405020304" pitchFamily="18" charset="0"/>
              </a:rPr>
              <a:t>	</a:t>
            </a:r>
            <a:r>
              <a:rPr lang="ru-RU" sz="3600" dirty="0"/>
              <a:t> </a:t>
            </a:r>
            <a:r>
              <a:rPr lang="ru-RU" sz="3600" dirty="0">
                <a:latin typeface="Times New Roman" panose="02020603050405020304" pitchFamily="18" charset="0"/>
                <a:cs typeface="Times New Roman" panose="02020603050405020304" pitchFamily="18" charset="0"/>
              </a:rPr>
              <a:t>Необходимое значение степени сжатия поддерживается системой управления двигателем в зависимости от нагрузки (при максимальной нагрузке – минимальная степень сжатия, при минимальной – максимальная степень сжатия). Несмотря на впечатляющие результаты </a:t>
            </a:r>
            <a:r>
              <a:rPr lang="ru-RU" sz="3600" dirty="0" err="1">
                <a:latin typeface="Times New Roman" panose="02020603050405020304" pitchFamily="18" charset="0"/>
                <a:cs typeface="Times New Roman" panose="02020603050405020304" pitchFamily="18" charset="0"/>
              </a:rPr>
              <a:t>двига</a:t>
            </a:r>
            <a:r>
              <a:rPr lang="ru-RU" sz="3600" dirty="0">
                <a:latin typeface="Times New Roman" panose="02020603050405020304" pitchFamily="18" charset="0"/>
                <a:cs typeface="Times New Roman" panose="02020603050405020304" pitchFamily="18" charset="0"/>
              </a:rPr>
              <a:t>-</a:t>
            </a:r>
          </a:p>
          <a:p>
            <a:pPr algn="just"/>
            <a:r>
              <a:rPr lang="ru-RU" sz="3600" dirty="0">
                <a:latin typeface="Times New Roman" panose="02020603050405020304" pitchFamily="18" charset="0"/>
                <a:cs typeface="Times New Roman" panose="02020603050405020304" pitchFamily="18" charset="0"/>
              </a:rPr>
              <a:t>теля по мощности и крутящему </a:t>
            </a:r>
          </a:p>
          <a:p>
            <a:pPr algn="just"/>
            <a:r>
              <a:rPr lang="ru-RU" sz="3600" dirty="0">
                <a:latin typeface="Times New Roman" panose="02020603050405020304" pitchFamily="18" charset="0"/>
                <a:cs typeface="Times New Roman" panose="02020603050405020304" pitchFamily="18" charset="0"/>
              </a:rPr>
              <a:t>моменту, силовая установка не </a:t>
            </a:r>
          </a:p>
          <a:p>
            <a:pPr algn="just"/>
            <a:r>
              <a:rPr lang="ru-RU" sz="3600" dirty="0">
                <a:latin typeface="Times New Roman" panose="02020603050405020304" pitchFamily="18" charset="0"/>
                <a:cs typeface="Times New Roman" panose="02020603050405020304" pitchFamily="18" charset="0"/>
              </a:rPr>
              <a:t>пошла в серию, а работы по ней в </a:t>
            </a:r>
          </a:p>
          <a:p>
            <a:pPr algn="just"/>
            <a:r>
              <a:rPr lang="ru-RU" sz="3600" dirty="0">
                <a:latin typeface="Times New Roman" panose="02020603050405020304" pitchFamily="18" charset="0"/>
                <a:cs typeface="Times New Roman" panose="02020603050405020304" pitchFamily="18" charset="0"/>
              </a:rPr>
              <a:t>настоящее время свернуты.</a:t>
            </a:r>
          </a:p>
        </p:txBody>
      </p:sp>
      <p:sp>
        <p:nvSpPr>
          <p:cNvPr id="8" name="Скругленный прямоугольник 7"/>
          <p:cNvSpPr/>
          <p:nvPr/>
        </p:nvSpPr>
        <p:spPr>
          <a:xfrm rot="20375024">
            <a:off x="9945616" y="-89038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rot="20375024">
            <a:off x="10054634" y="-112587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p:nvSpPr>
        <p:spPr>
          <a:xfrm rot="20375024">
            <a:off x="10163651" y="-1326460"/>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Picture 3" descr="E:\logo\logo_inv.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16480" y="0"/>
            <a:ext cx="1008112" cy="825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8179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11000"/>
                                  </p:stCondLst>
                                  <p:childTnLst>
                                    <p:animRot by="120000">
                                      <p:cBhvr>
                                        <p:cTn id="6" dur="500" fill="hold">
                                          <p:stCondLst>
                                            <p:cond delay="0"/>
                                          </p:stCondLst>
                                        </p:cTn>
                                        <p:tgtEl>
                                          <p:spTgt spid="8"/>
                                        </p:tgtEl>
                                        <p:attrNameLst>
                                          <p:attrName>r</p:attrName>
                                        </p:attrNameLst>
                                      </p:cBhvr>
                                    </p:animRot>
                                    <p:animRot by="-240000">
                                      <p:cBhvr>
                                        <p:cTn id="7" dur="1000" fill="hold">
                                          <p:stCondLst>
                                            <p:cond delay="1000"/>
                                          </p:stCondLst>
                                        </p:cTn>
                                        <p:tgtEl>
                                          <p:spTgt spid="8"/>
                                        </p:tgtEl>
                                        <p:attrNameLst>
                                          <p:attrName>r</p:attrName>
                                        </p:attrNameLst>
                                      </p:cBhvr>
                                    </p:animRot>
                                    <p:animRot by="240000">
                                      <p:cBhvr>
                                        <p:cTn id="8" dur="1000" fill="hold">
                                          <p:stCondLst>
                                            <p:cond delay="2000"/>
                                          </p:stCondLst>
                                        </p:cTn>
                                        <p:tgtEl>
                                          <p:spTgt spid="8"/>
                                        </p:tgtEl>
                                        <p:attrNameLst>
                                          <p:attrName>r</p:attrName>
                                        </p:attrNameLst>
                                      </p:cBhvr>
                                    </p:animRot>
                                    <p:animRot by="-240000">
                                      <p:cBhvr>
                                        <p:cTn id="9" dur="1000" fill="hold">
                                          <p:stCondLst>
                                            <p:cond delay="3000"/>
                                          </p:stCondLst>
                                        </p:cTn>
                                        <p:tgtEl>
                                          <p:spTgt spid="8"/>
                                        </p:tgtEl>
                                        <p:attrNameLst>
                                          <p:attrName>r</p:attrName>
                                        </p:attrNameLst>
                                      </p:cBhvr>
                                    </p:animRot>
                                    <p:animRot by="120000">
                                      <p:cBhvr>
                                        <p:cTn id="10" dur="1000" fill="hold">
                                          <p:stCondLst>
                                            <p:cond delay="4000"/>
                                          </p:stCondLst>
                                        </p:cTn>
                                        <p:tgtEl>
                                          <p:spTgt spid="8"/>
                                        </p:tgtEl>
                                        <p:attrNameLst>
                                          <p:attrName>r</p:attrName>
                                        </p:attrNameLst>
                                      </p:cBhvr>
                                    </p:animRot>
                                  </p:childTnLst>
                                </p:cTn>
                              </p:par>
                              <p:par>
                                <p:cTn id="11" presetID="32" presetClass="emph" presetSubtype="0" fill="hold" grpId="0" nodeType="withEffect">
                                  <p:stCondLst>
                                    <p:cond delay="12000"/>
                                  </p:stCondLst>
                                  <p:childTnLst>
                                    <p:animRot by="120000">
                                      <p:cBhvr>
                                        <p:cTn id="12" dur="500" fill="hold">
                                          <p:stCondLst>
                                            <p:cond delay="0"/>
                                          </p:stCondLst>
                                        </p:cTn>
                                        <p:tgtEl>
                                          <p:spTgt spid="9"/>
                                        </p:tgtEl>
                                        <p:attrNameLst>
                                          <p:attrName>r</p:attrName>
                                        </p:attrNameLst>
                                      </p:cBhvr>
                                    </p:animRot>
                                    <p:animRot by="-240000">
                                      <p:cBhvr>
                                        <p:cTn id="13" dur="1000" fill="hold">
                                          <p:stCondLst>
                                            <p:cond delay="1000"/>
                                          </p:stCondLst>
                                        </p:cTn>
                                        <p:tgtEl>
                                          <p:spTgt spid="9"/>
                                        </p:tgtEl>
                                        <p:attrNameLst>
                                          <p:attrName>r</p:attrName>
                                        </p:attrNameLst>
                                      </p:cBhvr>
                                    </p:animRot>
                                    <p:animRot by="240000">
                                      <p:cBhvr>
                                        <p:cTn id="14" dur="1000" fill="hold">
                                          <p:stCondLst>
                                            <p:cond delay="2000"/>
                                          </p:stCondLst>
                                        </p:cTn>
                                        <p:tgtEl>
                                          <p:spTgt spid="9"/>
                                        </p:tgtEl>
                                        <p:attrNameLst>
                                          <p:attrName>r</p:attrName>
                                        </p:attrNameLst>
                                      </p:cBhvr>
                                    </p:animRot>
                                    <p:animRot by="-240000">
                                      <p:cBhvr>
                                        <p:cTn id="15" dur="1000" fill="hold">
                                          <p:stCondLst>
                                            <p:cond delay="3000"/>
                                          </p:stCondLst>
                                        </p:cTn>
                                        <p:tgtEl>
                                          <p:spTgt spid="9"/>
                                        </p:tgtEl>
                                        <p:attrNameLst>
                                          <p:attrName>r</p:attrName>
                                        </p:attrNameLst>
                                      </p:cBhvr>
                                    </p:animRot>
                                    <p:animRot by="120000">
                                      <p:cBhvr>
                                        <p:cTn id="16" dur="1000" fill="hold">
                                          <p:stCondLst>
                                            <p:cond delay="4000"/>
                                          </p:stCondLst>
                                        </p:cTn>
                                        <p:tgtEl>
                                          <p:spTgt spid="9"/>
                                        </p:tgtEl>
                                        <p:attrNameLst>
                                          <p:attrName>r</p:attrName>
                                        </p:attrNameLst>
                                      </p:cBhvr>
                                    </p:animRot>
                                  </p:childTnLst>
                                </p:cTn>
                              </p:par>
                              <p:par>
                                <p:cTn id="17" presetID="32" presetClass="emph" presetSubtype="0" fill="hold" grpId="0" nodeType="withEffect">
                                  <p:stCondLst>
                                    <p:cond delay="13000"/>
                                  </p:stCondLst>
                                  <p:childTnLst>
                                    <p:animRot by="120000">
                                      <p:cBhvr>
                                        <p:cTn id="18" dur="500" fill="hold">
                                          <p:stCondLst>
                                            <p:cond delay="0"/>
                                          </p:stCondLst>
                                        </p:cTn>
                                        <p:tgtEl>
                                          <p:spTgt spid="10"/>
                                        </p:tgtEl>
                                        <p:attrNameLst>
                                          <p:attrName>r</p:attrName>
                                        </p:attrNameLst>
                                      </p:cBhvr>
                                    </p:animRot>
                                    <p:animRot by="-240000">
                                      <p:cBhvr>
                                        <p:cTn id="19" dur="1000" fill="hold">
                                          <p:stCondLst>
                                            <p:cond delay="1000"/>
                                          </p:stCondLst>
                                        </p:cTn>
                                        <p:tgtEl>
                                          <p:spTgt spid="10"/>
                                        </p:tgtEl>
                                        <p:attrNameLst>
                                          <p:attrName>r</p:attrName>
                                        </p:attrNameLst>
                                      </p:cBhvr>
                                    </p:animRot>
                                    <p:animRot by="240000">
                                      <p:cBhvr>
                                        <p:cTn id="20" dur="1000" fill="hold">
                                          <p:stCondLst>
                                            <p:cond delay="2000"/>
                                          </p:stCondLst>
                                        </p:cTn>
                                        <p:tgtEl>
                                          <p:spTgt spid="10"/>
                                        </p:tgtEl>
                                        <p:attrNameLst>
                                          <p:attrName>r</p:attrName>
                                        </p:attrNameLst>
                                      </p:cBhvr>
                                    </p:animRot>
                                    <p:animRot by="-240000">
                                      <p:cBhvr>
                                        <p:cTn id="21" dur="1000" fill="hold">
                                          <p:stCondLst>
                                            <p:cond delay="3000"/>
                                          </p:stCondLst>
                                        </p:cTn>
                                        <p:tgtEl>
                                          <p:spTgt spid="10"/>
                                        </p:tgtEl>
                                        <p:attrNameLst>
                                          <p:attrName>r</p:attrName>
                                        </p:attrNameLst>
                                      </p:cBhvr>
                                    </p:animRot>
                                    <p:animRot by="120000">
                                      <p:cBhvr>
                                        <p:cTn id="22" dur="1000" fill="hold">
                                          <p:stCondLst>
                                            <p:cond delay="40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a:xfrm>
            <a:off x="914369" y="473203"/>
            <a:ext cx="9180014" cy="80806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ru-RU" dirty="0">
                <a:latin typeface="Times New Roman" panose="02020603050405020304" pitchFamily="18" charset="0"/>
                <a:cs typeface="Times New Roman" panose="02020603050405020304" pitchFamily="18" charset="0"/>
              </a:rPr>
              <a:t>	 Одним из таких устройств является </a:t>
            </a:r>
            <a:r>
              <a:rPr lang="ru-RU" b="1" u="sng" dirty="0" err="1">
                <a:latin typeface="Times New Roman" panose="02020603050405020304" pitchFamily="18" charset="0"/>
                <a:cs typeface="Times New Roman" panose="02020603050405020304" pitchFamily="18" charset="0"/>
              </a:rPr>
              <a:t>двухмассовый</a:t>
            </a:r>
            <a:r>
              <a:rPr lang="ru-RU" b="1" u="sng" dirty="0">
                <a:latin typeface="Times New Roman" panose="02020603050405020304" pitchFamily="18" charset="0"/>
                <a:cs typeface="Times New Roman" panose="02020603050405020304" pitchFamily="18" charset="0"/>
              </a:rPr>
              <a:t> маховик</a:t>
            </a:r>
            <a:r>
              <a:rPr lang="ru-RU" dirty="0">
                <a:latin typeface="Times New Roman" panose="02020603050405020304" pitchFamily="18" charset="0"/>
                <a:cs typeface="Times New Roman" panose="02020603050405020304" pitchFamily="18" charset="0"/>
              </a:rPr>
              <a:t> (другое название – демпферный маховик), который применяется на автомобильных двигателях с 1985 года.</a:t>
            </a:r>
          </a:p>
        </p:txBody>
      </p:sp>
      <p:sp>
        <p:nvSpPr>
          <p:cNvPr id="8" name="Скругленный прямоугольник 7"/>
          <p:cNvSpPr/>
          <p:nvPr/>
        </p:nvSpPr>
        <p:spPr>
          <a:xfrm rot="20375024">
            <a:off x="9945616" y="-89038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rot="20375024">
            <a:off x="10054634" y="-112587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p:nvSpPr>
        <p:spPr>
          <a:xfrm rot="20375024">
            <a:off x="10163651" y="-1326460"/>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Picture 3" descr="E:\logo\logo_in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16480" y="0"/>
            <a:ext cx="1008112" cy="825372"/>
          </a:xfrm>
          <a:prstGeom prst="rect">
            <a:avLst/>
          </a:prstGeom>
          <a:noFill/>
          <a:extLst>
            <a:ext uri="{909E8E84-426E-40DD-AFC4-6F175D3DCCD1}">
              <a14:hiddenFill xmlns:a14="http://schemas.microsoft.com/office/drawing/2010/main">
                <a:solidFill>
                  <a:srgbClr val="FFFFFF"/>
                </a:solidFill>
              </a14:hiddenFill>
            </a:ext>
          </a:extLst>
        </p:spPr>
      </p:pic>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83123" y="4077072"/>
            <a:ext cx="4640566" cy="3042471"/>
          </a:xfrm>
          <a:prstGeom prst="rect">
            <a:avLst/>
          </a:prstGeom>
          <a:solidFill>
            <a:schemeClr val="bg1">
              <a:lumMod val="85000"/>
            </a:schemeClr>
          </a:solidFill>
          <a:ln>
            <a:noFill/>
          </a:ln>
          <a:effectLst>
            <a:softEdge rad="112500"/>
          </a:effectLst>
        </p:spPr>
      </p:pic>
    </p:spTree>
    <p:extLst>
      <p:ext uri="{BB962C8B-B14F-4D97-AF65-F5344CB8AC3E}">
        <p14:creationId xmlns:p14="http://schemas.microsoft.com/office/powerpoint/2010/main" val="125589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11000"/>
                                  </p:stCondLst>
                                  <p:childTnLst>
                                    <p:animRot by="120000">
                                      <p:cBhvr>
                                        <p:cTn id="6" dur="500" fill="hold">
                                          <p:stCondLst>
                                            <p:cond delay="0"/>
                                          </p:stCondLst>
                                        </p:cTn>
                                        <p:tgtEl>
                                          <p:spTgt spid="8"/>
                                        </p:tgtEl>
                                        <p:attrNameLst>
                                          <p:attrName>r</p:attrName>
                                        </p:attrNameLst>
                                      </p:cBhvr>
                                    </p:animRot>
                                    <p:animRot by="-240000">
                                      <p:cBhvr>
                                        <p:cTn id="7" dur="1000" fill="hold">
                                          <p:stCondLst>
                                            <p:cond delay="1000"/>
                                          </p:stCondLst>
                                        </p:cTn>
                                        <p:tgtEl>
                                          <p:spTgt spid="8"/>
                                        </p:tgtEl>
                                        <p:attrNameLst>
                                          <p:attrName>r</p:attrName>
                                        </p:attrNameLst>
                                      </p:cBhvr>
                                    </p:animRot>
                                    <p:animRot by="240000">
                                      <p:cBhvr>
                                        <p:cTn id="8" dur="1000" fill="hold">
                                          <p:stCondLst>
                                            <p:cond delay="2000"/>
                                          </p:stCondLst>
                                        </p:cTn>
                                        <p:tgtEl>
                                          <p:spTgt spid="8"/>
                                        </p:tgtEl>
                                        <p:attrNameLst>
                                          <p:attrName>r</p:attrName>
                                        </p:attrNameLst>
                                      </p:cBhvr>
                                    </p:animRot>
                                    <p:animRot by="-240000">
                                      <p:cBhvr>
                                        <p:cTn id="9" dur="1000" fill="hold">
                                          <p:stCondLst>
                                            <p:cond delay="3000"/>
                                          </p:stCondLst>
                                        </p:cTn>
                                        <p:tgtEl>
                                          <p:spTgt spid="8"/>
                                        </p:tgtEl>
                                        <p:attrNameLst>
                                          <p:attrName>r</p:attrName>
                                        </p:attrNameLst>
                                      </p:cBhvr>
                                    </p:animRot>
                                    <p:animRot by="120000">
                                      <p:cBhvr>
                                        <p:cTn id="10" dur="1000" fill="hold">
                                          <p:stCondLst>
                                            <p:cond delay="4000"/>
                                          </p:stCondLst>
                                        </p:cTn>
                                        <p:tgtEl>
                                          <p:spTgt spid="8"/>
                                        </p:tgtEl>
                                        <p:attrNameLst>
                                          <p:attrName>r</p:attrName>
                                        </p:attrNameLst>
                                      </p:cBhvr>
                                    </p:animRot>
                                  </p:childTnLst>
                                </p:cTn>
                              </p:par>
                              <p:par>
                                <p:cTn id="11" presetID="32" presetClass="emph" presetSubtype="0" fill="hold" grpId="0" nodeType="withEffect">
                                  <p:stCondLst>
                                    <p:cond delay="12000"/>
                                  </p:stCondLst>
                                  <p:childTnLst>
                                    <p:animRot by="120000">
                                      <p:cBhvr>
                                        <p:cTn id="12" dur="500" fill="hold">
                                          <p:stCondLst>
                                            <p:cond delay="0"/>
                                          </p:stCondLst>
                                        </p:cTn>
                                        <p:tgtEl>
                                          <p:spTgt spid="9"/>
                                        </p:tgtEl>
                                        <p:attrNameLst>
                                          <p:attrName>r</p:attrName>
                                        </p:attrNameLst>
                                      </p:cBhvr>
                                    </p:animRot>
                                    <p:animRot by="-240000">
                                      <p:cBhvr>
                                        <p:cTn id="13" dur="1000" fill="hold">
                                          <p:stCondLst>
                                            <p:cond delay="1000"/>
                                          </p:stCondLst>
                                        </p:cTn>
                                        <p:tgtEl>
                                          <p:spTgt spid="9"/>
                                        </p:tgtEl>
                                        <p:attrNameLst>
                                          <p:attrName>r</p:attrName>
                                        </p:attrNameLst>
                                      </p:cBhvr>
                                    </p:animRot>
                                    <p:animRot by="240000">
                                      <p:cBhvr>
                                        <p:cTn id="14" dur="1000" fill="hold">
                                          <p:stCondLst>
                                            <p:cond delay="2000"/>
                                          </p:stCondLst>
                                        </p:cTn>
                                        <p:tgtEl>
                                          <p:spTgt spid="9"/>
                                        </p:tgtEl>
                                        <p:attrNameLst>
                                          <p:attrName>r</p:attrName>
                                        </p:attrNameLst>
                                      </p:cBhvr>
                                    </p:animRot>
                                    <p:animRot by="-240000">
                                      <p:cBhvr>
                                        <p:cTn id="15" dur="1000" fill="hold">
                                          <p:stCondLst>
                                            <p:cond delay="3000"/>
                                          </p:stCondLst>
                                        </p:cTn>
                                        <p:tgtEl>
                                          <p:spTgt spid="9"/>
                                        </p:tgtEl>
                                        <p:attrNameLst>
                                          <p:attrName>r</p:attrName>
                                        </p:attrNameLst>
                                      </p:cBhvr>
                                    </p:animRot>
                                    <p:animRot by="120000">
                                      <p:cBhvr>
                                        <p:cTn id="16" dur="1000" fill="hold">
                                          <p:stCondLst>
                                            <p:cond delay="4000"/>
                                          </p:stCondLst>
                                        </p:cTn>
                                        <p:tgtEl>
                                          <p:spTgt spid="9"/>
                                        </p:tgtEl>
                                        <p:attrNameLst>
                                          <p:attrName>r</p:attrName>
                                        </p:attrNameLst>
                                      </p:cBhvr>
                                    </p:animRot>
                                  </p:childTnLst>
                                </p:cTn>
                              </p:par>
                              <p:par>
                                <p:cTn id="17" presetID="32" presetClass="emph" presetSubtype="0" fill="hold" grpId="0" nodeType="withEffect">
                                  <p:stCondLst>
                                    <p:cond delay="13000"/>
                                  </p:stCondLst>
                                  <p:childTnLst>
                                    <p:animRot by="120000">
                                      <p:cBhvr>
                                        <p:cTn id="18" dur="500" fill="hold">
                                          <p:stCondLst>
                                            <p:cond delay="0"/>
                                          </p:stCondLst>
                                        </p:cTn>
                                        <p:tgtEl>
                                          <p:spTgt spid="10"/>
                                        </p:tgtEl>
                                        <p:attrNameLst>
                                          <p:attrName>r</p:attrName>
                                        </p:attrNameLst>
                                      </p:cBhvr>
                                    </p:animRot>
                                    <p:animRot by="-240000">
                                      <p:cBhvr>
                                        <p:cTn id="19" dur="1000" fill="hold">
                                          <p:stCondLst>
                                            <p:cond delay="1000"/>
                                          </p:stCondLst>
                                        </p:cTn>
                                        <p:tgtEl>
                                          <p:spTgt spid="10"/>
                                        </p:tgtEl>
                                        <p:attrNameLst>
                                          <p:attrName>r</p:attrName>
                                        </p:attrNameLst>
                                      </p:cBhvr>
                                    </p:animRot>
                                    <p:animRot by="240000">
                                      <p:cBhvr>
                                        <p:cTn id="20" dur="1000" fill="hold">
                                          <p:stCondLst>
                                            <p:cond delay="2000"/>
                                          </p:stCondLst>
                                        </p:cTn>
                                        <p:tgtEl>
                                          <p:spTgt spid="10"/>
                                        </p:tgtEl>
                                        <p:attrNameLst>
                                          <p:attrName>r</p:attrName>
                                        </p:attrNameLst>
                                      </p:cBhvr>
                                    </p:animRot>
                                    <p:animRot by="-240000">
                                      <p:cBhvr>
                                        <p:cTn id="21" dur="1000" fill="hold">
                                          <p:stCondLst>
                                            <p:cond delay="3000"/>
                                          </p:stCondLst>
                                        </p:cTn>
                                        <p:tgtEl>
                                          <p:spTgt spid="10"/>
                                        </p:tgtEl>
                                        <p:attrNameLst>
                                          <p:attrName>r</p:attrName>
                                        </p:attrNameLst>
                                      </p:cBhvr>
                                    </p:animRot>
                                    <p:animRot by="120000">
                                      <p:cBhvr>
                                        <p:cTn id="22" dur="1000" fill="hold">
                                          <p:stCondLst>
                                            <p:cond delay="40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56241" y="2922241"/>
            <a:ext cx="3935760" cy="3935760"/>
          </a:xfrm>
          <a:prstGeom prst="rect">
            <a:avLst/>
          </a:prstGeom>
          <a:ln>
            <a:noFill/>
          </a:ln>
          <a:effectLst>
            <a:softEdge rad="112500"/>
          </a:effectLst>
        </p:spPr>
      </p:pic>
      <p:sp>
        <p:nvSpPr>
          <p:cNvPr id="9" name="Скругленный прямоугольник 8"/>
          <p:cNvSpPr/>
          <p:nvPr/>
        </p:nvSpPr>
        <p:spPr>
          <a:xfrm rot="20375024">
            <a:off x="10054634" y="-112587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p:nvSpPr>
        <p:spPr>
          <a:xfrm rot="20375024">
            <a:off x="10163651" y="-1326460"/>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Picture 3" descr="E:\logo\logo_inv.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16480" y="0"/>
            <a:ext cx="1008112" cy="825372"/>
          </a:xfrm>
          <a:prstGeom prst="rect">
            <a:avLst/>
          </a:prstGeom>
          <a:noFill/>
          <a:extLst>
            <a:ext uri="{909E8E84-426E-40DD-AFC4-6F175D3DCCD1}">
              <a14:hiddenFill xmlns:a14="http://schemas.microsoft.com/office/drawing/2010/main">
                <a:solidFill>
                  <a:srgbClr val="FFFFFF"/>
                </a:solidFill>
              </a14:hiddenFill>
            </a:ext>
          </a:extLst>
        </p:spPr>
      </p:pic>
      <p:sp>
        <p:nvSpPr>
          <p:cNvPr id="8" name="Скругленный прямоугольник 7"/>
          <p:cNvSpPr/>
          <p:nvPr/>
        </p:nvSpPr>
        <p:spPr>
          <a:xfrm rot="20375024">
            <a:off x="9945616" y="-89038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407368" y="260648"/>
            <a:ext cx="9178002" cy="3970318"/>
          </a:xfrm>
          <a:prstGeom prst="rect">
            <a:avLst/>
          </a:prstGeom>
          <a:noFill/>
        </p:spPr>
        <p:txBody>
          <a:bodyPr wrap="square" rtlCol="0">
            <a:spAutoFit/>
          </a:bodyPr>
          <a:lstStyle/>
          <a:p>
            <a:pPr algn="just"/>
            <a:r>
              <a:rPr lang="ru-RU" dirty="0">
                <a:latin typeface="Times New Roman" panose="02020603050405020304" pitchFamily="18" charset="0"/>
                <a:cs typeface="Times New Roman" panose="02020603050405020304" pitchFamily="18" charset="0"/>
              </a:rPr>
              <a:t>	</a:t>
            </a:r>
            <a:r>
              <a:rPr lang="ru-RU" dirty="0"/>
              <a:t> </a:t>
            </a:r>
            <a:r>
              <a:rPr lang="ru-RU" sz="3600" dirty="0">
                <a:latin typeface="Times New Roman" panose="02020603050405020304" pitchFamily="18" charset="0"/>
                <a:cs typeface="Times New Roman" panose="02020603050405020304" pitchFamily="18" charset="0"/>
              </a:rPr>
              <a:t>Более современной разработкой (2010 год) является 4-х цилиндровый двигатель от </a:t>
            </a:r>
            <a:r>
              <a:rPr lang="ru-RU" sz="3600" b="1" u="sng" dirty="0">
                <a:latin typeface="Times New Roman" panose="02020603050405020304" pitchFamily="18" charset="0"/>
                <a:cs typeface="Times New Roman" panose="02020603050405020304" pitchFamily="18" charset="0"/>
              </a:rPr>
              <a:t>MCE-5 </a:t>
            </a:r>
            <a:r>
              <a:rPr lang="ru-RU" sz="3600" b="1" u="sng" dirty="0" err="1">
                <a:latin typeface="Times New Roman" panose="02020603050405020304" pitchFamily="18" charset="0"/>
                <a:cs typeface="Times New Roman" panose="02020603050405020304" pitchFamily="18" charset="0"/>
              </a:rPr>
              <a:t>Development</a:t>
            </a:r>
            <a:r>
              <a:rPr lang="ru-RU" sz="3600" dirty="0">
                <a:latin typeface="Times New Roman" panose="02020603050405020304" pitchFamily="18" charset="0"/>
                <a:cs typeface="Times New Roman" panose="02020603050405020304" pitchFamily="18" charset="0"/>
              </a:rPr>
              <a:t> объемом 1,5 л. Помимо системы изменения степени сжатия двигатель оснащен другими прогрессивными системами – непосредственного впрыска и изменения фаз газораспределения.</a:t>
            </a:r>
          </a:p>
        </p:txBody>
      </p:sp>
      <p:pic>
        <p:nvPicPr>
          <p:cNvPr id="13" name="Picture 3" descr="E:\logo\logo_inv.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68880" y="152400"/>
            <a:ext cx="1008112" cy="825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502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11000"/>
                                  </p:stCondLst>
                                  <p:childTnLst>
                                    <p:animRot by="120000">
                                      <p:cBhvr>
                                        <p:cTn id="6" dur="500" fill="hold">
                                          <p:stCondLst>
                                            <p:cond delay="0"/>
                                          </p:stCondLst>
                                        </p:cTn>
                                        <p:tgtEl>
                                          <p:spTgt spid="8"/>
                                        </p:tgtEl>
                                        <p:attrNameLst>
                                          <p:attrName>r</p:attrName>
                                        </p:attrNameLst>
                                      </p:cBhvr>
                                    </p:animRot>
                                    <p:animRot by="-240000">
                                      <p:cBhvr>
                                        <p:cTn id="7" dur="1000" fill="hold">
                                          <p:stCondLst>
                                            <p:cond delay="1000"/>
                                          </p:stCondLst>
                                        </p:cTn>
                                        <p:tgtEl>
                                          <p:spTgt spid="8"/>
                                        </p:tgtEl>
                                        <p:attrNameLst>
                                          <p:attrName>r</p:attrName>
                                        </p:attrNameLst>
                                      </p:cBhvr>
                                    </p:animRot>
                                    <p:animRot by="240000">
                                      <p:cBhvr>
                                        <p:cTn id="8" dur="1000" fill="hold">
                                          <p:stCondLst>
                                            <p:cond delay="2000"/>
                                          </p:stCondLst>
                                        </p:cTn>
                                        <p:tgtEl>
                                          <p:spTgt spid="8"/>
                                        </p:tgtEl>
                                        <p:attrNameLst>
                                          <p:attrName>r</p:attrName>
                                        </p:attrNameLst>
                                      </p:cBhvr>
                                    </p:animRot>
                                    <p:animRot by="-240000">
                                      <p:cBhvr>
                                        <p:cTn id="9" dur="1000" fill="hold">
                                          <p:stCondLst>
                                            <p:cond delay="3000"/>
                                          </p:stCondLst>
                                        </p:cTn>
                                        <p:tgtEl>
                                          <p:spTgt spid="8"/>
                                        </p:tgtEl>
                                        <p:attrNameLst>
                                          <p:attrName>r</p:attrName>
                                        </p:attrNameLst>
                                      </p:cBhvr>
                                    </p:animRot>
                                    <p:animRot by="120000">
                                      <p:cBhvr>
                                        <p:cTn id="10" dur="1000" fill="hold">
                                          <p:stCondLst>
                                            <p:cond delay="4000"/>
                                          </p:stCondLst>
                                        </p:cTn>
                                        <p:tgtEl>
                                          <p:spTgt spid="8"/>
                                        </p:tgtEl>
                                        <p:attrNameLst>
                                          <p:attrName>r</p:attrName>
                                        </p:attrNameLst>
                                      </p:cBhvr>
                                    </p:animRot>
                                  </p:childTnLst>
                                </p:cTn>
                              </p:par>
                              <p:par>
                                <p:cTn id="11" presetID="32" presetClass="emph" presetSubtype="0" fill="hold" grpId="0" nodeType="withEffect">
                                  <p:stCondLst>
                                    <p:cond delay="12000"/>
                                  </p:stCondLst>
                                  <p:childTnLst>
                                    <p:animRot by="120000">
                                      <p:cBhvr>
                                        <p:cTn id="12" dur="500" fill="hold">
                                          <p:stCondLst>
                                            <p:cond delay="0"/>
                                          </p:stCondLst>
                                        </p:cTn>
                                        <p:tgtEl>
                                          <p:spTgt spid="9"/>
                                        </p:tgtEl>
                                        <p:attrNameLst>
                                          <p:attrName>r</p:attrName>
                                        </p:attrNameLst>
                                      </p:cBhvr>
                                    </p:animRot>
                                    <p:animRot by="-240000">
                                      <p:cBhvr>
                                        <p:cTn id="13" dur="1000" fill="hold">
                                          <p:stCondLst>
                                            <p:cond delay="1000"/>
                                          </p:stCondLst>
                                        </p:cTn>
                                        <p:tgtEl>
                                          <p:spTgt spid="9"/>
                                        </p:tgtEl>
                                        <p:attrNameLst>
                                          <p:attrName>r</p:attrName>
                                        </p:attrNameLst>
                                      </p:cBhvr>
                                    </p:animRot>
                                    <p:animRot by="240000">
                                      <p:cBhvr>
                                        <p:cTn id="14" dur="1000" fill="hold">
                                          <p:stCondLst>
                                            <p:cond delay="2000"/>
                                          </p:stCondLst>
                                        </p:cTn>
                                        <p:tgtEl>
                                          <p:spTgt spid="9"/>
                                        </p:tgtEl>
                                        <p:attrNameLst>
                                          <p:attrName>r</p:attrName>
                                        </p:attrNameLst>
                                      </p:cBhvr>
                                    </p:animRot>
                                    <p:animRot by="-240000">
                                      <p:cBhvr>
                                        <p:cTn id="15" dur="1000" fill="hold">
                                          <p:stCondLst>
                                            <p:cond delay="3000"/>
                                          </p:stCondLst>
                                        </p:cTn>
                                        <p:tgtEl>
                                          <p:spTgt spid="9"/>
                                        </p:tgtEl>
                                        <p:attrNameLst>
                                          <p:attrName>r</p:attrName>
                                        </p:attrNameLst>
                                      </p:cBhvr>
                                    </p:animRot>
                                    <p:animRot by="120000">
                                      <p:cBhvr>
                                        <p:cTn id="16" dur="1000" fill="hold">
                                          <p:stCondLst>
                                            <p:cond delay="4000"/>
                                          </p:stCondLst>
                                        </p:cTn>
                                        <p:tgtEl>
                                          <p:spTgt spid="9"/>
                                        </p:tgtEl>
                                        <p:attrNameLst>
                                          <p:attrName>r</p:attrName>
                                        </p:attrNameLst>
                                      </p:cBhvr>
                                    </p:animRot>
                                  </p:childTnLst>
                                </p:cTn>
                              </p:par>
                              <p:par>
                                <p:cTn id="17" presetID="32" presetClass="emph" presetSubtype="0" fill="hold" grpId="0" nodeType="withEffect">
                                  <p:stCondLst>
                                    <p:cond delay="13000"/>
                                  </p:stCondLst>
                                  <p:childTnLst>
                                    <p:animRot by="120000">
                                      <p:cBhvr>
                                        <p:cTn id="18" dur="500" fill="hold">
                                          <p:stCondLst>
                                            <p:cond delay="0"/>
                                          </p:stCondLst>
                                        </p:cTn>
                                        <p:tgtEl>
                                          <p:spTgt spid="10"/>
                                        </p:tgtEl>
                                        <p:attrNameLst>
                                          <p:attrName>r</p:attrName>
                                        </p:attrNameLst>
                                      </p:cBhvr>
                                    </p:animRot>
                                    <p:animRot by="-240000">
                                      <p:cBhvr>
                                        <p:cTn id="19" dur="1000" fill="hold">
                                          <p:stCondLst>
                                            <p:cond delay="1000"/>
                                          </p:stCondLst>
                                        </p:cTn>
                                        <p:tgtEl>
                                          <p:spTgt spid="10"/>
                                        </p:tgtEl>
                                        <p:attrNameLst>
                                          <p:attrName>r</p:attrName>
                                        </p:attrNameLst>
                                      </p:cBhvr>
                                    </p:animRot>
                                    <p:animRot by="240000">
                                      <p:cBhvr>
                                        <p:cTn id="20" dur="1000" fill="hold">
                                          <p:stCondLst>
                                            <p:cond delay="2000"/>
                                          </p:stCondLst>
                                        </p:cTn>
                                        <p:tgtEl>
                                          <p:spTgt spid="10"/>
                                        </p:tgtEl>
                                        <p:attrNameLst>
                                          <p:attrName>r</p:attrName>
                                        </p:attrNameLst>
                                      </p:cBhvr>
                                    </p:animRot>
                                    <p:animRot by="-240000">
                                      <p:cBhvr>
                                        <p:cTn id="21" dur="1000" fill="hold">
                                          <p:stCondLst>
                                            <p:cond delay="3000"/>
                                          </p:stCondLst>
                                        </p:cTn>
                                        <p:tgtEl>
                                          <p:spTgt spid="10"/>
                                        </p:tgtEl>
                                        <p:attrNameLst>
                                          <p:attrName>r</p:attrName>
                                        </p:attrNameLst>
                                      </p:cBhvr>
                                    </p:animRot>
                                    <p:animRot by="120000">
                                      <p:cBhvr>
                                        <p:cTn id="22" dur="1000" fill="hold">
                                          <p:stCondLst>
                                            <p:cond delay="40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a:xfrm>
            <a:off x="119336" y="460567"/>
            <a:ext cx="10009112" cy="80806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ru-RU" sz="3600" dirty="0">
                <a:latin typeface="Times New Roman" panose="02020603050405020304" pitchFamily="18" charset="0"/>
                <a:cs typeface="Times New Roman" panose="02020603050405020304" pitchFamily="18" charset="0"/>
              </a:rPr>
              <a:t>	</a:t>
            </a:r>
            <a:r>
              <a:rPr lang="ru-RU" sz="3600" dirty="0"/>
              <a:t> </a:t>
            </a:r>
            <a:r>
              <a:rPr lang="ru-RU" sz="3600" dirty="0">
                <a:latin typeface="Times New Roman" panose="02020603050405020304" pitchFamily="18" charset="0"/>
                <a:cs typeface="Times New Roman" panose="02020603050405020304" pitchFamily="18" charset="0"/>
              </a:rPr>
              <a:t>Конструкция двигателя предусматривает независимое изменение величины хода поршня в каждом цилиндре. Зубчатый сектор, выполняющий роль коромысла, с одной стороны взаимодействует с рабочим поршнем, с другой – с поршнем управления. Коромысло рычагом соединено с коленчатым валом двигателя.</a:t>
            </a:r>
          </a:p>
        </p:txBody>
      </p:sp>
      <p:sp>
        <p:nvSpPr>
          <p:cNvPr id="8" name="Скругленный прямоугольник 7"/>
          <p:cNvSpPr/>
          <p:nvPr/>
        </p:nvSpPr>
        <p:spPr>
          <a:xfrm rot="20375024">
            <a:off x="9945616" y="-89038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rot="20375024">
            <a:off x="10054634" y="-112587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p:nvSpPr>
        <p:spPr>
          <a:xfrm rot="20375024">
            <a:off x="10163651" y="-1326460"/>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Picture 3" descr="E:\logo\logo_in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16480" y="0"/>
            <a:ext cx="1008112" cy="825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0915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11000"/>
                                  </p:stCondLst>
                                  <p:childTnLst>
                                    <p:animRot by="120000">
                                      <p:cBhvr>
                                        <p:cTn id="6" dur="500" fill="hold">
                                          <p:stCondLst>
                                            <p:cond delay="0"/>
                                          </p:stCondLst>
                                        </p:cTn>
                                        <p:tgtEl>
                                          <p:spTgt spid="8"/>
                                        </p:tgtEl>
                                        <p:attrNameLst>
                                          <p:attrName>r</p:attrName>
                                        </p:attrNameLst>
                                      </p:cBhvr>
                                    </p:animRot>
                                    <p:animRot by="-240000">
                                      <p:cBhvr>
                                        <p:cTn id="7" dur="1000" fill="hold">
                                          <p:stCondLst>
                                            <p:cond delay="1000"/>
                                          </p:stCondLst>
                                        </p:cTn>
                                        <p:tgtEl>
                                          <p:spTgt spid="8"/>
                                        </p:tgtEl>
                                        <p:attrNameLst>
                                          <p:attrName>r</p:attrName>
                                        </p:attrNameLst>
                                      </p:cBhvr>
                                    </p:animRot>
                                    <p:animRot by="240000">
                                      <p:cBhvr>
                                        <p:cTn id="8" dur="1000" fill="hold">
                                          <p:stCondLst>
                                            <p:cond delay="2000"/>
                                          </p:stCondLst>
                                        </p:cTn>
                                        <p:tgtEl>
                                          <p:spTgt spid="8"/>
                                        </p:tgtEl>
                                        <p:attrNameLst>
                                          <p:attrName>r</p:attrName>
                                        </p:attrNameLst>
                                      </p:cBhvr>
                                    </p:animRot>
                                    <p:animRot by="-240000">
                                      <p:cBhvr>
                                        <p:cTn id="9" dur="1000" fill="hold">
                                          <p:stCondLst>
                                            <p:cond delay="3000"/>
                                          </p:stCondLst>
                                        </p:cTn>
                                        <p:tgtEl>
                                          <p:spTgt spid="8"/>
                                        </p:tgtEl>
                                        <p:attrNameLst>
                                          <p:attrName>r</p:attrName>
                                        </p:attrNameLst>
                                      </p:cBhvr>
                                    </p:animRot>
                                    <p:animRot by="120000">
                                      <p:cBhvr>
                                        <p:cTn id="10" dur="1000" fill="hold">
                                          <p:stCondLst>
                                            <p:cond delay="4000"/>
                                          </p:stCondLst>
                                        </p:cTn>
                                        <p:tgtEl>
                                          <p:spTgt spid="8"/>
                                        </p:tgtEl>
                                        <p:attrNameLst>
                                          <p:attrName>r</p:attrName>
                                        </p:attrNameLst>
                                      </p:cBhvr>
                                    </p:animRot>
                                  </p:childTnLst>
                                </p:cTn>
                              </p:par>
                              <p:par>
                                <p:cTn id="11" presetID="32" presetClass="emph" presetSubtype="0" fill="hold" grpId="0" nodeType="withEffect">
                                  <p:stCondLst>
                                    <p:cond delay="12000"/>
                                  </p:stCondLst>
                                  <p:childTnLst>
                                    <p:animRot by="120000">
                                      <p:cBhvr>
                                        <p:cTn id="12" dur="500" fill="hold">
                                          <p:stCondLst>
                                            <p:cond delay="0"/>
                                          </p:stCondLst>
                                        </p:cTn>
                                        <p:tgtEl>
                                          <p:spTgt spid="9"/>
                                        </p:tgtEl>
                                        <p:attrNameLst>
                                          <p:attrName>r</p:attrName>
                                        </p:attrNameLst>
                                      </p:cBhvr>
                                    </p:animRot>
                                    <p:animRot by="-240000">
                                      <p:cBhvr>
                                        <p:cTn id="13" dur="1000" fill="hold">
                                          <p:stCondLst>
                                            <p:cond delay="1000"/>
                                          </p:stCondLst>
                                        </p:cTn>
                                        <p:tgtEl>
                                          <p:spTgt spid="9"/>
                                        </p:tgtEl>
                                        <p:attrNameLst>
                                          <p:attrName>r</p:attrName>
                                        </p:attrNameLst>
                                      </p:cBhvr>
                                    </p:animRot>
                                    <p:animRot by="240000">
                                      <p:cBhvr>
                                        <p:cTn id="14" dur="1000" fill="hold">
                                          <p:stCondLst>
                                            <p:cond delay="2000"/>
                                          </p:stCondLst>
                                        </p:cTn>
                                        <p:tgtEl>
                                          <p:spTgt spid="9"/>
                                        </p:tgtEl>
                                        <p:attrNameLst>
                                          <p:attrName>r</p:attrName>
                                        </p:attrNameLst>
                                      </p:cBhvr>
                                    </p:animRot>
                                    <p:animRot by="-240000">
                                      <p:cBhvr>
                                        <p:cTn id="15" dur="1000" fill="hold">
                                          <p:stCondLst>
                                            <p:cond delay="3000"/>
                                          </p:stCondLst>
                                        </p:cTn>
                                        <p:tgtEl>
                                          <p:spTgt spid="9"/>
                                        </p:tgtEl>
                                        <p:attrNameLst>
                                          <p:attrName>r</p:attrName>
                                        </p:attrNameLst>
                                      </p:cBhvr>
                                    </p:animRot>
                                    <p:animRot by="120000">
                                      <p:cBhvr>
                                        <p:cTn id="16" dur="1000" fill="hold">
                                          <p:stCondLst>
                                            <p:cond delay="4000"/>
                                          </p:stCondLst>
                                        </p:cTn>
                                        <p:tgtEl>
                                          <p:spTgt spid="9"/>
                                        </p:tgtEl>
                                        <p:attrNameLst>
                                          <p:attrName>r</p:attrName>
                                        </p:attrNameLst>
                                      </p:cBhvr>
                                    </p:animRot>
                                  </p:childTnLst>
                                </p:cTn>
                              </p:par>
                              <p:par>
                                <p:cTn id="17" presetID="32" presetClass="emph" presetSubtype="0" fill="hold" grpId="0" nodeType="withEffect">
                                  <p:stCondLst>
                                    <p:cond delay="13000"/>
                                  </p:stCondLst>
                                  <p:childTnLst>
                                    <p:animRot by="120000">
                                      <p:cBhvr>
                                        <p:cTn id="18" dur="500" fill="hold">
                                          <p:stCondLst>
                                            <p:cond delay="0"/>
                                          </p:stCondLst>
                                        </p:cTn>
                                        <p:tgtEl>
                                          <p:spTgt spid="10"/>
                                        </p:tgtEl>
                                        <p:attrNameLst>
                                          <p:attrName>r</p:attrName>
                                        </p:attrNameLst>
                                      </p:cBhvr>
                                    </p:animRot>
                                    <p:animRot by="-240000">
                                      <p:cBhvr>
                                        <p:cTn id="19" dur="1000" fill="hold">
                                          <p:stCondLst>
                                            <p:cond delay="1000"/>
                                          </p:stCondLst>
                                        </p:cTn>
                                        <p:tgtEl>
                                          <p:spTgt spid="10"/>
                                        </p:tgtEl>
                                        <p:attrNameLst>
                                          <p:attrName>r</p:attrName>
                                        </p:attrNameLst>
                                      </p:cBhvr>
                                    </p:animRot>
                                    <p:animRot by="240000">
                                      <p:cBhvr>
                                        <p:cTn id="20" dur="1000" fill="hold">
                                          <p:stCondLst>
                                            <p:cond delay="2000"/>
                                          </p:stCondLst>
                                        </p:cTn>
                                        <p:tgtEl>
                                          <p:spTgt spid="10"/>
                                        </p:tgtEl>
                                        <p:attrNameLst>
                                          <p:attrName>r</p:attrName>
                                        </p:attrNameLst>
                                      </p:cBhvr>
                                    </p:animRot>
                                    <p:animRot by="-240000">
                                      <p:cBhvr>
                                        <p:cTn id="21" dur="1000" fill="hold">
                                          <p:stCondLst>
                                            <p:cond delay="3000"/>
                                          </p:stCondLst>
                                        </p:cTn>
                                        <p:tgtEl>
                                          <p:spTgt spid="10"/>
                                        </p:tgtEl>
                                        <p:attrNameLst>
                                          <p:attrName>r</p:attrName>
                                        </p:attrNameLst>
                                      </p:cBhvr>
                                    </p:animRot>
                                    <p:animRot by="120000">
                                      <p:cBhvr>
                                        <p:cTn id="22" dur="1000" fill="hold">
                                          <p:stCondLst>
                                            <p:cond delay="40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Рисунок 11" descr="Схема двигателя с переменной степенью сжатия MCE-5 "/>
          <p:cNvPicPr/>
          <p:nvPr/>
        </p:nvPicPr>
        <p:blipFill>
          <a:blip r:embed="rId2">
            <a:extLst>
              <a:ext uri="{28A0092B-C50C-407E-A947-70E740481C1C}">
                <a14:useLocalDpi xmlns:a14="http://schemas.microsoft.com/office/drawing/2010/main" val="0"/>
              </a:ext>
            </a:extLst>
          </a:blip>
          <a:srcRect/>
          <a:stretch>
            <a:fillRect/>
          </a:stretch>
        </p:blipFill>
        <p:spPr bwMode="auto">
          <a:xfrm>
            <a:off x="767408" y="19050"/>
            <a:ext cx="4320480" cy="5858222"/>
          </a:xfrm>
          <a:prstGeom prst="rect">
            <a:avLst/>
          </a:prstGeom>
          <a:noFill/>
          <a:ln>
            <a:noFill/>
          </a:ln>
        </p:spPr>
      </p:pic>
      <p:sp>
        <p:nvSpPr>
          <p:cNvPr id="3" name="Заголовок 1"/>
          <p:cNvSpPr txBox="1">
            <a:spLocks/>
          </p:cNvSpPr>
          <p:nvPr/>
        </p:nvSpPr>
        <p:spPr>
          <a:xfrm>
            <a:off x="2063552" y="5373216"/>
            <a:ext cx="7560840" cy="80806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3600" dirty="0">
                <a:latin typeface="Times New Roman" panose="02020603050405020304" pitchFamily="18" charset="0"/>
                <a:cs typeface="Times New Roman" panose="02020603050405020304" pitchFamily="18" charset="0"/>
              </a:rPr>
              <a:t>	Рисунок 2 - Схема двигателя с переменной степенью сжатия MCE-5</a:t>
            </a:r>
          </a:p>
        </p:txBody>
      </p:sp>
      <p:sp>
        <p:nvSpPr>
          <p:cNvPr id="8" name="Скругленный прямоугольник 7"/>
          <p:cNvSpPr/>
          <p:nvPr/>
        </p:nvSpPr>
        <p:spPr>
          <a:xfrm rot="20375024">
            <a:off x="9945616" y="-89038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rot="20375024">
            <a:off x="10054634" y="-112587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p:nvSpPr>
        <p:spPr>
          <a:xfrm rot="20375024">
            <a:off x="10163651" y="-1326460"/>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Picture 3" descr="E:\logo\logo_inv.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16480" y="0"/>
            <a:ext cx="1008112" cy="825372"/>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6023991" y="260648"/>
            <a:ext cx="4608513" cy="5133713"/>
          </a:xfrm>
          <a:prstGeom prst="rect">
            <a:avLst/>
          </a:prstGeom>
        </p:spPr>
        <p:txBody>
          <a:bodyPr wrap="square">
            <a:spAutoFit/>
          </a:bodyPr>
          <a:lstStyle/>
          <a:p>
            <a:pPr marL="342900" lvl="0" indent="-342900">
              <a:lnSpc>
                <a:spcPct val="115000"/>
              </a:lnSpc>
              <a:spcAft>
                <a:spcPts val="0"/>
              </a:spcAft>
              <a:buFont typeface="+mj-lt"/>
              <a:buAutoNum type="arabicPeriod"/>
              <a:tabLst>
                <a:tab pos="457200" algn="l"/>
              </a:tabLst>
            </a:pP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соединительный рычаг</a:t>
            </a:r>
            <a:endParaRPr lang="ru-RU"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mj-lt"/>
              <a:buAutoNum type="arabicPeriod"/>
              <a:tabLst>
                <a:tab pos="457200" algn="l"/>
              </a:tabLst>
            </a:pP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шестерня синхронизации</a:t>
            </a:r>
            <a:endParaRPr lang="ru-RU"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mj-lt"/>
              <a:buAutoNum type="arabicPeriod"/>
              <a:tabLst>
                <a:tab pos="457200" algn="l"/>
              </a:tabLst>
            </a:pP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стойка поршня</a:t>
            </a:r>
            <a:endParaRPr lang="ru-RU"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mj-lt"/>
              <a:buAutoNum type="arabicPeriod"/>
              <a:tabLst>
                <a:tab pos="457200" algn="l"/>
              </a:tabLst>
            </a:pP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рабочий поршень</a:t>
            </a:r>
            <a:endParaRPr lang="ru-RU"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mj-lt"/>
              <a:buAutoNum type="arabicPeriod"/>
              <a:tabLst>
                <a:tab pos="457200" algn="l"/>
              </a:tabLst>
            </a:pP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выпускной клапан</a:t>
            </a:r>
            <a:endParaRPr lang="ru-RU"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mj-lt"/>
              <a:buAutoNum type="arabicPeriod"/>
              <a:tabLst>
                <a:tab pos="457200" algn="l"/>
              </a:tabLst>
            </a:pP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головка блока цилиндров</a:t>
            </a:r>
            <a:endParaRPr lang="ru-RU"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mj-lt"/>
              <a:buAutoNum type="arabicPeriod"/>
              <a:tabLst>
                <a:tab pos="457200" algn="l"/>
              </a:tabLst>
            </a:pP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впускной клапан</a:t>
            </a:r>
            <a:endParaRPr lang="ru-RU"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mj-lt"/>
              <a:buAutoNum type="arabicPeriod"/>
              <a:tabLst>
                <a:tab pos="457200" algn="l"/>
              </a:tabLst>
            </a:pP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поршень управления</a:t>
            </a:r>
            <a:endParaRPr lang="ru-RU"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mj-lt"/>
              <a:buAutoNum type="arabicPeriod"/>
              <a:tabLst>
                <a:tab pos="457200" algn="l"/>
              </a:tabLst>
            </a:pP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блок цилиндров</a:t>
            </a:r>
            <a:endParaRPr lang="ru-RU"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mj-lt"/>
              <a:buAutoNum type="arabicPeriod"/>
              <a:tabLst>
                <a:tab pos="457200" algn="l"/>
              </a:tabLst>
            </a:pP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стойка поршня управления</a:t>
            </a:r>
            <a:endParaRPr lang="ru-RU"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mj-lt"/>
              <a:buAutoNum type="arabicPeriod"/>
              <a:tabLst>
                <a:tab pos="457200" algn="l"/>
              </a:tabLst>
            </a:pP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зубчатый сектор</a:t>
            </a:r>
            <a:endParaRPr lang="ru-RU"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коленчатый вал</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33279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11000"/>
                                  </p:stCondLst>
                                  <p:childTnLst>
                                    <p:animRot by="120000">
                                      <p:cBhvr>
                                        <p:cTn id="6" dur="500" fill="hold">
                                          <p:stCondLst>
                                            <p:cond delay="0"/>
                                          </p:stCondLst>
                                        </p:cTn>
                                        <p:tgtEl>
                                          <p:spTgt spid="8"/>
                                        </p:tgtEl>
                                        <p:attrNameLst>
                                          <p:attrName>r</p:attrName>
                                        </p:attrNameLst>
                                      </p:cBhvr>
                                    </p:animRot>
                                    <p:animRot by="-240000">
                                      <p:cBhvr>
                                        <p:cTn id="7" dur="1000" fill="hold">
                                          <p:stCondLst>
                                            <p:cond delay="1000"/>
                                          </p:stCondLst>
                                        </p:cTn>
                                        <p:tgtEl>
                                          <p:spTgt spid="8"/>
                                        </p:tgtEl>
                                        <p:attrNameLst>
                                          <p:attrName>r</p:attrName>
                                        </p:attrNameLst>
                                      </p:cBhvr>
                                    </p:animRot>
                                    <p:animRot by="240000">
                                      <p:cBhvr>
                                        <p:cTn id="8" dur="1000" fill="hold">
                                          <p:stCondLst>
                                            <p:cond delay="2000"/>
                                          </p:stCondLst>
                                        </p:cTn>
                                        <p:tgtEl>
                                          <p:spTgt spid="8"/>
                                        </p:tgtEl>
                                        <p:attrNameLst>
                                          <p:attrName>r</p:attrName>
                                        </p:attrNameLst>
                                      </p:cBhvr>
                                    </p:animRot>
                                    <p:animRot by="-240000">
                                      <p:cBhvr>
                                        <p:cTn id="9" dur="1000" fill="hold">
                                          <p:stCondLst>
                                            <p:cond delay="3000"/>
                                          </p:stCondLst>
                                        </p:cTn>
                                        <p:tgtEl>
                                          <p:spTgt spid="8"/>
                                        </p:tgtEl>
                                        <p:attrNameLst>
                                          <p:attrName>r</p:attrName>
                                        </p:attrNameLst>
                                      </p:cBhvr>
                                    </p:animRot>
                                    <p:animRot by="120000">
                                      <p:cBhvr>
                                        <p:cTn id="10" dur="1000" fill="hold">
                                          <p:stCondLst>
                                            <p:cond delay="4000"/>
                                          </p:stCondLst>
                                        </p:cTn>
                                        <p:tgtEl>
                                          <p:spTgt spid="8"/>
                                        </p:tgtEl>
                                        <p:attrNameLst>
                                          <p:attrName>r</p:attrName>
                                        </p:attrNameLst>
                                      </p:cBhvr>
                                    </p:animRot>
                                  </p:childTnLst>
                                </p:cTn>
                              </p:par>
                              <p:par>
                                <p:cTn id="11" presetID="32" presetClass="emph" presetSubtype="0" fill="hold" grpId="0" nodeType="withEffect">
                                  <p:stCondLst>
                                    <p:cond delay="12000"/>
                                  </p:stCondLst>
                                  <p:childTnLst>
                                    <p:animRot by="120000">
                                      <p:cBhvr>
                                        <p:cTn id="12" dur="500" fill="hold">
                                          <p:stCondLst>
                                            <p:cond delay="0"/>
                                          </p:stCondLst>
                                        </p:cTn>
                                        <p:tgtEl>
                                          <p:spTgt spid="9"/>
                                        </p:tgtEl>
                                        <p:attrNameLst>
                                          <p:attrName>r</p:attrName>
                                        </p:attrNameLst>
                                      </p:cBhvr>
                                    </p:animRot>
                                    <p:animRot by="-240000">
                                      <p:cBhvr>
                                        <p:cTn id="13" dur="1000" fill="hold">
                                          <p:stCondLst>
                                            <p:cond delay="1000"/>
                                          </p:stCondLst>
                                        </p:cTn>
                                        <p:tgtEl>
                                          <p:spTgt spid="9"/>
                                        </p:tgtEl>
                                        <p:attrNameLst>
                                          <p:attrName>r</p:attrName>
                                        </p:attrNameLst>
                                      </p:cBhvr>
                                    </p:animRot>
                                    <p:animRot by="240000">
                                      <p:cBhvr>
                                        <p:cTn id="14" dur="1000" fill="hold">
                                          <p:stCondLst>
                                            <p:cond delay="2000"/>
                                          </p:stCondLst>
                                        </p:cTn>
                                        <p:tgtEl>
                                          <p:spTgt spid="9"/>
                                        </p:tgtEl>
                                        <p:attrNameLst>
                                          <p:attrName>r</p:attrName>
                                        </p:attrNameLst>
                                      </p:cBhvr>
                                    </p:animRot>
                                    <p:animRot by="-240000">
                                      <p:cBhvr>
                                        <p:cTn id="15" dur="1000" fill="hold">
                                          <p:stCondLst>
                                            <p:cond delay="3000"/>
                                          </p:stCondLst>
                                        </p:cTn>
                                        <p:tgtEl>
                                          <p:spTgt spid="9"/>
                                        </p:tgtEl>
                                        <p:attrNameLst>
                                          <p:attrName>r</p:attrName>
                                        </p:attrNameLst>
                                      </p:cBhvr>
                                    </p:animRot>
                                    <p:animRot by="120000">
                                      <p:cBhvr>
                                        <p:cTn id="16" dur="1000" fill="hold">
                                          <p:stCondLst>
                                            <p:cond delay="4000"/>
                                          </p:stCondLst>
                                        </p:cTn>
                                        <p:tgtEl>
                                          <p:spTgt spid="9"/>
                                        </p:tgtEl>
                                        <p:attrNameLst>
                                          <p:attrName>r</p:attrName>
                                        </p:attrNameLst>
                                      </p:cBhvr>
                                    </p:animRot>
                                  </p:childTnLst>
                                </p:cTn>
                              </p:par>
                              <p:par>
                                <p:cTn id="17" presetID="32" presetClass="emph" presetSubtype="0" fill="hold" grpId="0" nodeType="withEffect">
                                  <p:stCondLst>
                                    <p:cond delay="13000"/>
                                  </p:stCondLst>
                                  <p:childTnLst>
                                    <p:animRot by="120000">
                                      <p:cBhvr>
                                        <p:cTn id="18" dur="500" fill="hold">
                                          <p:stCondLst>
                                            <p:cond delay="0"/>
                                          </p:stCondLst>
                                        </p:cTn>
                                        <p:tgtEl>
                                          <p:spTgt spid="10"/>
                                        </p:tgtEl>
                                        <p:attrNameLst>
                                          <p:attrName>r</p:attrName>
                                        </p:attrNameLst>
                                      </p:cBhvr>
                                    </p:animRot>
                                    <p:animRot by="-240000">
                                      <p:cBhvr>
                                        <p:cTn id="19" dur="1000" fill="hold">
                                          <p:stCondLst>
                                            <p:cond delay="1000"/>
                                          </p:stCondLst>
                                        </p:cTn>
                                        <p:tgtEl>
                                          <p:spTgt spid="10"/>
                                        </p:tgtEl>
                                        <p:attrNameLst>
                                          <p:attrName>r</p:attrName>
                                        </p:attrNameLst>
                                      </p:cBhvr>
                                    </p:animRot>
                                    <p:animRot by="240000">
                                      <p:cBhvr>
                                        <p:cTn id="20" dur="1000" fill="hold">
                                          <p:stCondLst>
                                            <p:cond delay="2000"/>
                                          </p:stCondLst>
                                        </p:cTn>
                                        <p:tgtEl>
                                          <p:spTgt spid="10"/>
                                        </p:tgtEl>
                                        <p:attrNameLst>
                                          <p:attrName>r</p:attrName>
                                        </p:attrNameLst>
                                      </p:cBhvr>
                                    </p:animRot>
                                    <p:animRot by="-240000">
                                      <p:cBhvr>
                                        <p:cTn id="21" dur="1000" fill="hold">
                                          <p:stCondLst>
                                            <p:cond delay="3000"/>
                                          </p:stCondLst>
                                        </p:cTn>
                                        <p:tgtEl>
                                          <p:spTgt spid="10"/>
                                        </p:tgtEl>
                                        <p:attrNameLst>
                                          <p:attrName>r</p:attrName>
                                        </p:attrNameLst>
                                      </p:cBhvr>
                                    </p:animRot>
                                    <p:animRot by="120000">
                                      <p:cBhvr>
                                        <p:cTn id="22" dur="1000" fill="hold">
                                          <p:stCondLst>
                                            <p:cond delay="40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31904" y="1716418"/>
            <a:ext cx="8665134" cy="4852475"/>
          </a:xfrm>
          <a:prstGeom prst="rect">
            <a:avLst/>
          </a:prstGeom>
          <a:ln>
            <a:noFill/>
          </a:ln>
          <a:effectLst>
            <a:softEdge rad="112500"/>
          </a:effectLst>
        </p:spPr>
      </p:pic>
      <p:sp>
        <p:nvSpPr>
          <p:cNvPr id="3" name="Заголовок 1"/>
          <p:cNvSpPr txBox="1">
            <a:spLocks/>
          </p:cNvSpPr>
          <p:nvPr/>
        </p:nvSpPr>
        <p:spPr>
          <a:xfrm>
            <a:off x="119336" y="460567"/>
            <a:ext cx="7560840" cy="80806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ru-RU" sz="3600" dirty="0">
                <a:latin typeface="Times New Roman" panose="02020603050405020304" pitchFamily="18" charset="0"/>
                <a:cs typeface="Times New Roman" panose="02020603050405020304" pitchFamily="18" charset="0"/>
              </a:rPr>
              <a:t>	</a:t>
            </a:r>
            <a:r>
              <a:rPr lang="ru-RU" sz="3200" dirty="0">
                <a:latin typeface="Times New Roman" panose="02020603050405020304" pitchFamily="18" charset="0"/>
                <a:cs typeface="Times New Roman" panose="02020603050405020304" pitchFamily="18" charset="0"/>
              </a:rPr>
              <a:t> Зубчатый сектор перемещается под действием поршня управления, выполняющего роль гидроцилиндра. Объем над поршнем заполнен маслом, объем которого регулируется клапаном. Перемещение сектора обеспечивает изменение положения верхней мертвой точки поршня, чем достигается изменение объема камеры сгорания. Соответственно изменяется степень сжатия в пределе от 7:1 до 20:1.</a:t>
            </a:r>
          </a:p>
        </p:txBody>
      </p:sp>
      <p:sp>
        <p:nvSpPr>
          <p:cNvPr id="8" name="Скругленный прямоугольник 7"/>
          <p:cNvSpPr/>
          <p:nvPr/>
        </p:nvSpPr>
        <p:spPr>
          <a:xfrm rot="20375024">
            <a:off x="9945616" y="-89038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rot="20375024">
            <a:off x="10054634" y="-112587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p:nvSpPr>
        <p:spPr>
          <a:xfrm rot="20375024">
            <a:off x="10163651" y="-1326460"/>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Picture 3" descr="E:\logo\logo_inv.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16480" y="0"/>
            <a:ext cx="1008112" cy="825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6004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11000"/>
                                  </p:stCondLst>
                                  <p:childTnLst>
                                    <p:animRot by="120000">
                                      <p:cBhvr>
                                        <p:cTn id="6" dur="500" fill="hold">
                                          <p:stCondLst>
                                            <p:cond delay="0"/>
                                          </p:stCondLst>
                                        </p:cTn>
                                        <p:tgtEl>
                                          <p:spTgt spid="8"/>
                                        </p:tgtEl>
                                        <p:attrNameLst>
                                          <p:attrName>r</p:attrName>
                                        </p:attrNameLst>
                                      </p:cBhvr>
                                    </p:animRot>
                                    <p:animRot by="-240000">
                                      <p:cBhvr>
                                        <p:cTn id="7" dur="1000" fill="hold">
                                          <p:stCondLst>
                                            <p:cond delay="1000"/>
                                          </p:stCondLst>
                                        </p:cTn>
                                        <p:tgtEl>
                                          <p:spTgt spid="8"/>
                                        </p:tgtEl>
                                        <p:attrNameLst>
                                          <p:attrName>r</p:attrName>
                                        </p:attrNameLst>
                                      </p:cBhvr>
                                    </p:animRot>
                                    <p:animRot by="240000">
                                      <p:cBhvr>
                                        <p:cTn id="8" dur="1000" fill="hold">
                                          <p:stCondLst>
                                            <p:cond delay="2000"/>
                                          </p:stCondLst>
                                        </p:cTn>
                                        <p:tgtEl>
                                          <p:spTgt spid="8"/>
                                        </p:tgtEl>
                                        <p:attrNameLst>
                                          <p:attrName>r</p:attrName>
                                        </p:attrNameLst>
                                      </p:cBhvr>
                                    </p:animRot>
                                    <p:animRot by="-240000">
                                      <p:cBhvr>
                                        <p:cTn id="9" dur="1000" fill="hold">
                                          <p:stCondLst>
                                            <p:cond delay="3000"/>
                                          </p:stCondLst>
                                        </p:cTn>
                                        <p:tgtEl>
                                          <p:spTgt spid="8"/>
                                        </p:tgtEl>
                                        <p:attrNameLst>
                                          <p:attrName>r</p:attrName>
                                        </p:attrNameLst>
                                      </p:cBhvr>
                                    </p:animRot>
                                    <p:animRot by="120000">
                                      <p:cBhvr>
                                        <p:cTn id="10" dur="1000" fill="hold">
                                          <p:stCondLst>
                                            <p:cond delay="4000"/>
                                          </p:stCondLst>
                                        </p:cTn>
                                        <p:tgtEl>
                                          <p:spTgt spid="8"/>
                                        </p:tgtEl>
                                        <p:attrNameLst>
                                          <p:attrName>r</p:attrName>
                                        </p:attrNameLst>
                                      </p:cBhvr>
                                    </p:animRot>
                                  </p:childTnLst>
                                </p:cTn>
                              </p:par>
                              <p:par>
                                <p:cTn id="11" presetID="32" presetClass="emph" presetSubtype="0" fill="hold" grpId="0" nodeType="withEffect">
                                  <p:stCondLst>
                                    <p:cond delay="12000"/>
                                  </p:stCondLst>
                                  <p:childTnLst>
                                    <p:animRot by="120000">
                                      <p:cBhvr>
                                        <p:cTn id="12" dur="500" fill="hold">
                                          <p:stCondLst>
                                            <p:cond delay="0"/>
                                          </p:stCondLst>
                                        </p:cTn>
                                        <p:tgtEl>
                                          <p:spTgt spid="9"/>
                                        </p:tgtEl>
                                        <p:attrNameLst>
                                          <p:attrName>r</p:attrName>
                                        </p:attrNameLst>
                                      </p:cBhvr>
                                    </p:animRot>
                                    <p:animRot by="-240000">
                                      <p:cBhvr>
                                        <p:cTn id="13" dur="1000" fill="hold">
                                          <p:stCondLst>
                                            <p:cond delay="1000"/>
                                          </p:stCondLst>
                                        </p:cTn>
                                        <p:tgtEl>
                                          <p:spTgt spid="9"/>
                                        </p:tgtEl>
                                        <p:attrNameLst>
                                          <p:attrName>r</p:attrName>
                                        </p:attrNameLst>
                                      </p:cBhvr>
                                    </p:animRot>
                                    <p:animRot by="240000">
                                      <p:cBhvr>
                                        <p:cTn id="14" dur="1000" fill="hold">
                                          <p:stCondLst>
                                            <p:cond delay="2000"/>
                                          </p:stCondLst>
                                        </p:cTn>
                                        <p:tgtEl>
                                          <p:spTgt spid="9"/>
                                        </p:tgtEl>
                                        <p:attrNameLst>
                                          <p:attrName>r</p:attrName>
                                        </p:attrNameLst>
                                      </p:cBhvr>
                                    </p:animRot>
                                    <p:animRot by="-240000">
                                      <p:cBhvr>
                                        <p:cTn id="15" dur="1000" fill="hold">
                                          <p:stCondLst>
                                            <p:cond delay="3000"/>
                                          </p:stCondLst>
                                        </p:cTn>
                                        <p:tgtEl>
                                          <p:spTgt spid="9"/>
                                        </p:tgtEl>
                                        <p:attrNameLst>
                                          <p:attrName>r</p:attrName>
                                        </p:attrNameLst>
                                      </p:cBhvr>
                                    </p:animRot>
                                    <p:animRot by="120000">
                                      <p:cBhvr>
                                        <p:cTn id="16" dur="1000" fill="hold">
                                          <p:stCondLst>
                                            <p:cond delay="4000"/>
                                          </p:stCondLst>
                                        </p:cTn>
                                        <p:tgtEl>
                                          <p:spTgt spid="9"/>
                                        </p:tgtEl>
                                        <p:attrNameLst>
                                          <p:attrName>r</p:attrName>
                                        </p:attrNameLst>
                                      </p:cBhvr>
                                    </p:animRot>
                                  </p:childTnLst>
                                </p:cTn>
                              </p:par>
                              <p:par>
                                <p:cTn id="17" presetID="32" presetClass="emph" presetSubtype="0" fill="hold" grpId="0" nodeType="withEffect">
                                  <p:stCondLst>
                                    <p:cond delay="13000"/>
                                  </p:stCondLst>
                                  <p:childTnLst>
                                    <p:animRot by="120000">
                                      <p:cBhvr>
                                        <p:cTn id="18" dur="500" fill="hold">
                                          <p:stCondLst>
                                            <p:cond delay="0"/>
                                          </p:stCondLst>
                                        </p:cTn>
                                        <p:tgtEl>
                                          <p:spTgt spid="10"/>
                                        </p:tgtEl>
                                        <p:attrNameLst>
                                          <p:attrName>r</p:attrName>
                                        </p:attrNameLst>
                                      </p:cBhvr>
                                    </p:animRot>
                                    <p:animRot by="-240000">
                                      <p:cBhvr>
                                        <p:cTn id="19" dur="1000" fill="hold">
                                          <p:stCondLst>
                                            <p:cond delay="1000"/>
                                          </p:stCondLst>
                                        </p:cTn>
                                        <p:tgtEl>
                                          <p:spTgt spid="10"/>
                                        </p:tgtEl>
                                        <p:attrNameLst>
                                          <p:attrName>r</p:attrName>
                                        </p:attrNameLst>
                                      </p:cBhvr>
                                    </p:animRot>
                                    <p:animRot by="240000">
                                      <p:cBhvr>
                                        <p:cTn id="20" dur="1000" fill="hold">
                                          <p:stCondLst>
                                            <p:cond delay="2000"/>
                                          </p:stCondLst>
                                        </p:cTn>
                                        <p:tgtEl>
                                          <p:spTgt spid="10"/>
                                        </p:tgtEl>
                                        <p:attrNameLst>
                                          <p:attrName>r</p:attrName>
                                        </p:attrNameLst>
                                      </p:cBhvr>
                                    </p:animRot>
                                    <p:animRot by="-240000">
                                      <p:cBhvr>
                                        <p:cTn id="21" dur="1000" fill="hold">
                                          <p:stCondLst>
                                            <p:cond delay="3000"/>
                                          </p:stCondLst>
                                        </p:cTn>
                                        <p:tgtEl>
                                          <p:spTgt spid="10"/>
                                        </p:tgtEl>
                                        <p:attrNameLst>
                                          <p:attrName>r</p:attrName>
                                        </p:attrNameLst>
                                      </p:cBhvr>
                                    </p:animRot>
                                    <p:animRot by="120000">
                                      <p:cBhvr>
                                        <p:cTn id="22" dur="1000" fill="hold">
                                          <p:stCondLst>
                                            <p:cond delay="40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7000" y="1057433"/>
            <a:ext cx="5715000" cy="5829300"/>
          </a:xfrm>
          <a:prstGeom prst="rect">
            <a:avLst/>
          </a:prstGeom>
        </p:spPr>
      </p:pic>
      <p:sp>
        <p:nvSpPr>
          <p:cNvPr id="3" name="Заголовок 1"/>
          <p:cNvSpPr txBox="1">
            <a:spLocks/>
          </p:cNvSpPr>
          <p:nvPr/>
        </p:nvSpPr>
        <p:spPr>
          <a:xfrm>
            <a:off x="479376" y="449951"/>
            <a:ext cx="8136904" cy="80806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ru-RU" sz="3600" dirty="0">
                <a:latin typeface="Times New Roman" panose="02020603050405020304" pitchFamily="18" charset="0"/>
                <a:cs typeface="Times New Roman" panose="02020603050405020304" pitchFamily="18" charset="0"/>
              </a:rPr>
              <a:t>	</a:t>
            </a:r>
            <a:r>
              <a:rPr lang="ru-RU" sz="3200" dirty="0">
                <a:latin typeface="Times New Roman" panose="02020603050405020304" pitchFamily="18" charset="0"/>
                <a:cs typeface="Times New Roman" panose="02020603050405020304" pitchFamily="18" charset="0"/>
              </a:rPr>
              <a:t> Двигатель MCE-5 имеет все шансы попасть в серию в ближайшей перспективе.</a:t>
            </a:r>
          </a:p>
          <a:p>
            <a:pPr algn="just"/>
            <a:r>
              <a:rPr lang="ru-RU" sz="3200" dirty="0">
                <a:latin typeface="Times New Roman" panose="02020603050405020304" pitchFamily="18" charset="0"/>
                <a:cs typeface="Times New Roman" panose="02020603050405020304" pitchFamily="18" charset="0"/>
              </a:rPr>
              <a:t>Еще дальше в своих исследованиях </a:t>
            </a:r>
          </a:p>
          <a:p>
            <a:pPr algn="just"/>
            <a:r>
              <a:rPr lang="ru-RU" sz="3200" dirty="0">
                <a:latin typeface="Times New Roman" panose="02020603050405020304" pitchFamily="18" charset="0"/>
                <a:cs typeface="Times New Roman" panose="02020603050405020304" pitchFamily="18" charset="0"/>
              </a:rPr>
              <a:t>пошел </a:t>
            </a:r>
            <a:r>
              <a:rPr lang="ru-RU" sz="3200" dirty="0" err="1">
                <a:latin typeface="Times New Roman" panose="02020603050405020304" pitchFamily="18" charset="0"/>
                <a:cs typeface="Times New Roman" panose="02020603050405020304" pitchFamily="18" charset="0"/>
              </a:rPr>
              <a:t>Lotus</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Cars</a:t>
            </a:r>
            <a:r>
              <a:rPr lang="ru-RU" sz="3200" dirty="0">
                <a:latin typeface="Times New Roman" panose="02020603050405020304" pitchFamily="18" charset="0"/>
                <a:cs typeface="Times New Roman" panose="02020603050405020304" pitchFamily="18" charset="0"/>
              </a:rPr>
              <a:t>, представив </a:t>
            </a:r>
          </a:p>
          <a:p>
            <a:pPr algn="just"/>
            <a:r>
              <a:rPr lang="ru-RU" sz="3200" dirty="0">
                <a:latin typeface="Times New Roman" panose="02020603050405020304" pitchFamily="18" charset="0"/>
                <a:cs typeface="Times New Roman" panose="02020603050405020304" pitchFamily="18" charset="0"/>
              </a:rPr>
              <a:t>двухтактный двигатель </a:t>
            </a:r>
            <a:r>
              <a:rPr lang="ru-RU" sz="3200" dirty="0" err="1">
                <a:latin typeface="Times New Roman" panose="02020603050405020304" pitchFamily="18" charset="0"/>
                <a:cs typeface="Times New Roman" panose="02020603050405020304" pitchFamily="18" charset="0"/>
              </a:rPr>
              <a:t>Omnivore</a:t>
            </a:r>
            <a:r>
              <a:rPr lang="ru-RU" sz="3200" dirty="0">
                <a:latin typeface="Times New Roman" panose="02020603050405020304" pitchFamily="18" charset="0"/>
                <a:cs typeface="Times New Roman" panose="02020603050405020304" pitchFamily="18" charset="0"/>
              </a:rPr>
              <a:t> </a:t>
            </a:r>
          </a:p>
          <a:p>
            <a:pPr algn="just"/>
            <a:r>
              <a:rPr lang="ru-RU" sz="3200" dirty="0">
                <a:latin typeface="Times New Roman" panose="02020603050405020304" pitchFamily="18" charset="0"/>
                <a:cs typeface="Times New Roman" panose="02020603050405020304" pitchFamily="18" charset="0"/>
              </a:rPr>
              <a:t>(дословно – всеядное живот-</a:t>
            </a:r>
          </a:p>
          <a:p>
            <a:pPr algn="just"/>
            <a:r>
              <a:rPr lang="ru-RU" sz="3200" dirty="0" err="1">
                <a:latin typeface="Times New Roman" panose="02020603050405020304" pitchFamily="18" charset="0"/>
                <a:cs typeface="Times New Roman" panose="02020603050405020304" pitchFamily="18" charset="0"/>
              </a:rPr>
              <a:t>ное</a:t>
            </a:r>
            <a:r>
              <a:rPr lang="ru-RU" sz="3200" dirty="0">
                <a:latin typeface="Times New Roman" panose="02020603050405020304" pitchFamily="18" charset="0"/>
                <a:cs typeface="Times New Roman" panose="02020603050405020304" pitchFamily="18" charset="0"/>
              </a:rPr>
              <a:t>). Как заявлено, двигатель</a:t>
            </a:r>
          </a:p>
          <a:p>
            <a:pPr algn="just"/>
            <a:r>
              <a:rPr lang="ru-RU" sz="3200" dirty="0">
                <a:latin typeface="Times New Roman" panose="02020603050405020304" pitchFamily="18" charset="0"/>
                <a:cs typeface="Times New Roman" panose="02020603050405020304" pitchFamily="18" charset="0"/>
              </a:rPr>
              <a:t> способен работать на любом </a:t>
            </a:r>
          </a:p>
          <a:p>
            <a:pPr algn="just"/>
            <a:r>
              <a:rPr lang="ru-RU" sz="3200" dirty="0">
                <a:latin typeface="Times New Roman" panose="02020603050405020304" pitchFamily="18" charset="0"/>
                <a:cs typeface="Times New Roman" panose="02020603050405020304" pitchFamily="18" charset="0"/>
              </a:rPr>
              <a:t>виде жидкого топлива – бензин,</a:t>
            </a:r>
          </a:p>
          <a:p>
            <a:pPr algn="just"/>
            <a:r>
              <a:rPr lang="ru-RU" sz="3200" dirty="0">
                <a:latin typeface="Times New Roman" panose="02020603050405020304" pitchFamily="18" charset="0"/>
                <a:cs typeface="Times New Roman" panose="02020603050405020304" pitchFamily="18" charset="0"/>
              </a:rPr>
              <a:t> дизельное топливо, этанол, </a:t>
            </a:r>
          </a:p>
          <a:p>
            <a:pPr algn="just"/>
            <a:r>
              <a:rPr lang="ru-RU" sz="3200" dirty="0">
                <a:latin typeface="Times New Roman" panose="02020603050405020304" pitchFamily="18" charset="0"/>
                <a:cs typeface="Times New Roman" panose="02020603050405020304" pitchFamily="18" charset="0"/>
              </a:rPr>
              <a:t>спирт и др. </a:t>
            </a:r>
          </a:p>
        </p:txBody>
      </p:sp>
      <p:sp>
        <p:nvSpPr>
          <p:cNvPr id="8" name="Скругленный прямоугольник 7"/>
          <p:cNvSpPr/>
          <p:nvPr/>
        </p:nvSpPr>
        <p:spPr>
          <a:xfrm rot="20375024">
            <a:off x="9945616" y="-89038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rot="20375024">
            <a:off x="10054634" y="-112587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p:nvSpPr>
        <p:spPr>
          <a:xfrm rot="20375024">
            <a:off x="10163651" y="-1326460"/>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Picture 3" descr="E:\logo\logo_inv.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16480" y="0"/>
            <a:ext cx="1008112" cy="825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0670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11000"/>
                                  </p:stCondLst>
                                  <p:childTnLst>
                                    <p:animRot by="120000">
                                      <p:cBhvr>
                                        <p:cTn id="6" dur="500" fill="hold">
                                          <p:stCondLst>
                                            <p:cond delay="0"/>
                                          </p:stCondLst>
                                        </p:cTn>
                                        <p:tgtEl>
                                          <p:spTgt spid="8"/>
                                        </p:tgtEl>
                                        <p:attrNameLst>
                                          <p:attrName>r</p:attrName>
                                        </p:attrNameLst>
                                      </p:cBhvr>
                                    </p:animRot>
                                    <p:animRot by="-240000">
                                      <p:cBhvr>
                                        <p:cTn id="7" dur="1000" fill="hold">
                                          <p:stCondLst>
                                            <p:cond delay="1000"/>
                                          </p:stCondLst>
                                        </p:cTn>
                                        <p:tgtEl>
                                          <p:spTgt spid="8"/>
                                        </p:tgtEl>
                                        <p:attrNameLst>
                                          <p:attrName>r</p:attrName>
                                        </p:attrNameLst>
                                      </p:cBhvr>
                                    </p:animRot>
                                    <p:animRot by="240000">
                                      <p:cBhvr>
                                        <p:cTn id="8" dur="1000" fill="hold">
                                          <p:stCondLst>
                                            <p:cond delay="2000"/>
                                          </p:stCondLst>
                                        </p:cTn>
                                        <p:tgtEl>
                                          <p:spTgt spid="8"/>
                                        </p:tgtEl>
                                        <p:attrNameLst>
                                          <p:attrName>r</p:attrName>
                                        </p:attrNameLst>
                                      </p:cBhvr>
                                    </p:animRot>
                                    <p:animRot by="-240000">
                                      <p:cBhvr>
                                        <p:cTn id="9" dur="1000" fill="hold">
                                          <p:stCondLst>
                                            <p:cond delay="3000"/>
                                          </p:stCondLst>
                                        </p:cTn>
                                        <p:tgtEl>
                                          <p:spTgt spid="8"/>
                                        </p:tgtEl>
                                        <p:attrNameLst>
                                          <p:attrName>r</p:attrName>
                                        </p:attrNameLst>
                                      </p:cBhvr>
                                    </p:animRot>
                                    <p:animRot by="120000">
                                      <p:cBhvr>
                                        <p:cTn id="10" dur="1000" fill="hold">
                                          <p:stCondLst>
                                            <p:cond delay="4000"/>
                                          </p:stCondLst>
                                        </p:cTn>
                                        <p:tgtEl>
                                          <p:spTgt spid="8"/>
                                        </p:tgtEl>
                                        <p:attrNameLst>
                                          <p:attrName>r</p:attrName>
                                        </p:attrNameLst>
                                      </p:cBhvr>
                                    </p:animRot>
                                  </p:childTnLst>
                                </p:cTn>
                              </p:par>
                              <p:par>
                                <p:cTn id="11" presetID="32" presetClass="emph" presetSubtype="0" fill="hold" grpId="0" nodeType="withEffect">
                                  <p:stCondLst>
                                    <p:cond delay="12000"/>
                                  </p:stCondLst>
                                  <p:childTnLst>
                                    <p:animRot by="120000">
                                      <p:cBhvr>
                                        <p:cTn id="12" dur="500" fill="hold">
                                          <p:stCondLst>
                                            <p:cond delay="0"/>
                                          </p:stCondLst>
                                        </p:cTn>
                                        <p:tgtEl>
                                          <p:spTgt spid="9"/>
                                        </p:tgtEl>
                                        <p:attrNameLst>
                                          <p:attrName>r</p:attrName>
                                        </p:attrNameLst>
                                      </p:cBhvr>
                                    </p:animRot>
                                    <p:animRot by="-240000">
                                      <p:cBhvr>
                                        <p:cTn id="13" dur="1000" fill="hold">
                                          <p:stCondLst>
                                            <p:cond delay="1000"/>
                                          </p:stCondLst>
                                        </p:cTn>
                                        <p:tgtEl>
                                          <p:spTgt spid="9"/>
                                        </p:tgtEl>
                                        <p:attrNameLst>
                                          <p:attrName>r</p:attrName>
                                        </p:attrNameLst>
                                      </p:cBhvr>
                                    </p:animRot>
                                    <p:animRot by="240000">
                                      <p:cBhvr>
                                        <p:cTn id="14" dur="1000" fill="hold">
                                          <p:stCondLst>
                                            <p:cond delay="2000"/>
                                          </p:stCondLst>
                                        </p:cTn>
                                        <p:tgtEl>
                                          <p:spTgt spid="9"/>
                                        </p:tgtEl>
                                        <p:attrNameLst>
                                          <p:attrName>r</p:attrName>
                                        </p:attrNameLst>
                                      </p:cBhvr>
                                    </p:animRot>
                                    <p:animRot by="-240000">
                                      <p:cBhvr>
                                        <p:cTn id="15" dur="1000" fill="hold">
                                          <p:stCondLst>
                                            <p:cond delay="3000"/>
                                          </p:stCondLst>
                                        </p:cTn>
                                        <p:tgtEl>
                                          <p:spTgt spid="9"/>
                                        </p:tgtEl>
                                        <p:attrNameLst>
                                          <p:attrName>r</p:attrName>
                                        </p:attrNameLst>
                                      </p:cBhvr>
                                    </p:animRot>
                                    <p:animRot by="120000">
                                      <p:cBhvr>
                                        <p:cTn id="16" dur="1000" fill="hold">
                                          <p:stCondLst>
                                            <p:cond delay="4000"/>
                                          </p:stCondLst>
                                        </p:cTn>
                                        <p:tgtEl>
                                          <p:spTgt spid="9"/>
                                        </p:tgtEl>
                                        <p:attrNameLst>
                                          <p:attrName>r</p:attrName>
                                        </p:attrNameLst>
                                      </p:cBhvr>
                                    </p:animRot>
                                  </p:childTnLst>
                                </p:cTn>
                              </p:par>
                              <p:par>
                                <p:cTn id="17" presetID="32" presetClass="emph" presetSubtype="0" fill="hold" grpId="0" nodeType="withEffect">
                                  <p:stCondLst>
                                    <p:cond delay="13000"/>
                                  </p:stCondLst>
                                  <p:childTnLst>
                                    <p:animRot by="120000">
                                      <p:cBhvr>
                                        <p:cTn id="18" dur="500" fill="hold">
                                          <p:stCondLst>
                                            <p:cond delay="0"/>
                                          </p:stCondLst>
                                        </p:cTn>
                                        <p:tgtEl>
                                          <p:spTgt spid="10"/>
                                        </p:tgtEl>
                                        <p:attrNameLst>
                                          <p:attrName>r</p:attrName>
                                        </p:attrNameLst>
                                      </p:cBhvr>
                                    </p:animRot>
                                    <p:animRot by="-240000">
                                      <p:cBhvr>
                                        <p:cTn id="19" dur="1000" fill="hold">
                                          <p:stCondLst>
                                            <p:cond delay="1000"/>
                                          </p:stCondLst>
                                        </p:cTn>
                                        <p:tgtEl>
                                          <p:spTgt spid="10"/>
                                        </p:tgtEl>
                                        <p:attrNameLst>
                                          <p:attrName>r</p:attrName>
                                        </p:attrNameLst>
                                      </p:cBhvr>
                                    </p:animRot>
                                    <p:animRot by="240000">
                                      <p:cBhvr>
                                        <p:cTn id="20" dur="1000" fill="hold">
                                          <p:stCondLst>
                                            <p:cond delay="2000"/>
                                          </p:stCondLst>
                                        </p:cTn>
                                        <p:tgtEl>
                                          <p:spTgt spid="10"/>
                                        </p:tgtEl>
                                        <p:attrNameLst>
                                          <p:attrName>r</p:attrName>
                                        </p:attrNameLst>
                                      </p:cBhvr>
                                    </p:animRot>
                                    <p:animRot by="-240000">
                                      <p:cBhvr>
                                        <p:cTn id="21" dur="1000" fill="hold">
                                          <p:stCondLst>
                                            <p:cond delay="3000"/>
                                          </p:stCondLst>
                                        </p:cTn>
                                        <p:tgtEl>
                                          <p:spTgt spid="10"/>
                                        </p:tgtEl>
                                        <p:attrNameLst>
                                          <p:attrName>r</p:attrName>
                                        </p:attrNameLst>
                                      </p:cBhvr>
                                    </p:animRot>
                                    <p:animRot by="120000">
                                      <p:cBhvr>
                                        <p:cTn id="22" dur="1000" fill="hold">
                                          <p:stCondLst>
                                            <p:cond delay="40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a:xfrm>
            <a:off x="1271464" y="1572872"/>
            <a:ext cx="9432041" cy="80806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ru-RU" sz="3600" dirty="0">
                <a:latin typeface="Times New Roman" panose="02020603050405020304" pitchFamily="18" charset="0"/>
                <a:cs typeface="Times New Roman" panose="02020603050405020304" pitchFamily="18" charset="0"/>
              </a:rPr>
              <a:t>	</a:t>
            </a:r>
            <a:r>
              <a:rPr lang="ru-RU" sz="3200" dirty="0">
                <a:latin typeface="Times New Roman" panose="02020603050405020304" pitchFamily="18" charset="0"/>
                <a:cs typeface="Times New Roman" panose="02020603050405020304" pitchFamily="18" charset="0"/>
              </a:rPr>
              <a:t> В верхней части камеры сгорания двигателя выполнена шайба, которая перемещается эксцентриковым механизмом и изменяет объем камеры сгорания. С такой конструкцией достигается рекордная степень сжатия 40:1. Тарельчатые клапаны в газораспределительном механизме двигателя </a:t>
            </a:r>
            <a:r>
              <a:rPr lang="ru-RU" sz="3200" dirty="0" err="1">
                <a:latin typeface="Times New Roman" panose="02020603050405020304" pitchFamily="18" charset="0"/>
                <a:cs typeface="Times New Roman" panose="02020603050405020304" pitchFamily="18" charset="0"/>
              </a:rPr>
              <a:t>Omnivore</a:t>
            </a:r>
            <a:r>
              <a:rPr lang="ru-RU" sz="3200" dirty="0">
                <a:latin typeface="Times New Roman" panose="02020603050405020304" pitchFamily="18" charset="0"/>
                <a:cs typeface="Times New Roman" panose="02020603050405020304" pitchFamily="18" charset="0"/>
              </a:rPr>
              <a:t> не используются. </a:t>
            </a:r>
          </a:p>
        </p:txBody>
      </p:sp>
      <p:sp>
        <p:nvSpPr>
          <p:cNvPr id="8" name="Скругленный прямоугольник 7"/>
          <p:cNvSpPr/>
          <p:nvPr/>
        </p:nvSpPr>
        <p:spPr>
          <a:xfrm rot="20375024">
            <a:off x="9945616" y="-89038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rot="20375024">
            <a:off x="10054634" y="-112587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p:nvSpPr>
        <p:spPr>
          <a:xfrm rot="20375024">
            <a:off x="10163651" y="-1326460"/>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Picture 3" descr="E:\logo\logo_in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16480" y="0"/>
            <a:ext cx="1008112" cy="825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5969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11000"/>
                                  </p:stCondLst>
                                  <p:childTnLst>
                                    <p:animRot by="120000">
                                      <p:cBhvr>
                                        <p:cTn id="6" dur="500" fill="hold">
                                          <p:stCondLst>
                                            <p:cond delay="0"/>
                                          </p:stCondLst>
                                        </p:cTn>
                                        <p:tgtEl>
                                          <p:spTgt spid="8"/>
                                        </p:tgtEl>
                                        <p:attrNameLst>
                                          <p:attrName>r</p:attrName>
                                        </p:attrNameLst>
                                      </p:cBhvr>
                                    </p:animRot>
                                    <p:animRot by="-240000">
                                      <p:cBhvr>
                                        <p:cTn id="7" dur="1000" fill="hold">
                                          <p:stCondLst>
                                            <p:cond delay="1000"/>
                                          </p:stCondLst>
                                        </p:cTn>
                                        <p:tgtEl>
                                          <p:spTgt spid="8"/>
                                        </p:tgtEl>
                                        <p:attrNameLst>
                                          <p:attrName>r</p:attrName>
                                        </p:attrNameLst>
                                      </p:cBhvr>
                                    </p:animRot>
                                    <p:animRot by="240000">
                                      <p:cBhvr>
                                        <p:cTn id="8" dur="1000" fill="hold">
                                          <p:stCondLst>
                                            <p:cond delay="2000"/>
                                          </p:stCondLst>
                                        </p:cTn>
                                        <p:tgtEl>
                                          <p:spTgt spid="8"/>
                                        </p:tgtEl>
                                        <p:attrNameLst>
                                          <p:attrName>r</p:attrName>
                                        </p:attrNameLst>
                                      </p:cBhvr>
                                    </p:animRot>
                                    <p:animRot by="-240000">
                                      <p:cBhvr>
                                        <p:cTn id="9" dur="1000" fill="hold">
                                          <p:stCondLst>
                                            <p:cond delay="3000"/>
                                          </p:stCondLst>
                                        </p:cTn>
                                        <p:tgtEl>
                                          <p:spTgt spid="8"/>
                                        </p:tgtEl>
                                        <p:attrNameLst>
                                          <p:attrName>r</p:attrName>
                                        </p:attrNameLst>
                                      </p:cBhvr>
                                    </p:animRot>
                                    <p:animRot by="120000">
                                      <p:cBhvr>
                                        <p:cTn id="10" dur="1000" fill="hold">
                                          <p:stCondLst>
                                            <p:cond delay="4000"/>
                                          </p:stCondLst>
                                        </p:cTn>
                                        <p:tgtEl>
                                          <p:spTgt spid="8"/>
                                        </p:tgtEl>
                                        <p:attrNameLst>
                                          <p:attrName>r</p:attrName>
                                        </p:attrNameLst>
                                      </p:cBhvr>
                                    </p:animRot>
                                  </p:childTnLst>
                                </p:cTn>
                              </p:par>
                              <p:par>
                                <p:cTn id="11" presetID="32" presetClass="emph" presetSubtype="0" fill="hold" grpId="0" nodeType="withEffect">
                                  <p:stCondLst>
                                    <p:cond delay="12000"/>
                                  </p:stCondLst>
                                  <p:childTnLst>
                                    <p:animRot by="120000">
                                      <p:cBhvr>
                                        <p:cTn id="12" dur="500" fill="hold">
                                          <p:stCondLst>
                                            <p:cond delay="0"/>
                                          </p:stCondLst>
                                        </p:cTn>
                                        <p:tgtEl>
                                          <p:spTgt spid="9"/>
                                        </p:tgtEl>
                                        <p:attrNameLst>
                                          <p:attrName>r</p:attrName>
                                        </p:attrNameLst>
                                      </p:cBhvr>
                                    </p:animRot>
                                    <p:animRot by="-240000">
                                      <p:cBhvr>
                                        <p:cTn id="13" dur="1000" fill="hold">
                                          <p:stCondLst>
                                            <p:cond delay="1000"/>
                                          </p:stCondLst>
                                        </p:cTn>
                                        <p:tgtEl>
                                          <p:spTgt spid="9"/>
                                        </p:tgtEl>
                                        <p:attrNameLst>
                                          <p:attrName>r</p:attrName>
                                        </p:attrNameLst>
                                      </p:cBhvr>
                                    </p:animRot>
                                    <p:animRot by="240000">
                                      <p:cBhvr>
                                        <p:cTn id="14" dur="1000" fill="hold">
                                          <p:stCondLst>
                                            <p:cond delay="2000"/>
                                          </p:stCondLst>
                                        </p:cTn>
                                        <p:tgtEl>
                                          <p:spTgt spid="9"/>
                                        </p:tgtEl>
                                        <p:attrNameLst>
                                          <p:attrName>r</p:attrName>
                                        </p:attrNameLst>
                                      </p:cBhvr>
                                    </p:animRot>
                                    <p:animRot by="-240000">
                                      <p:cBhvr>
                                        <p:cTn id="15" dur="1000" fill="hold">
                                          <p:stCondLst>
                                            <p:cond delay="3000"/>
                                          </p:stCondLst>
                                        </p:cTn>
                                        <p:tgtEl>
                                          <p:spTgt spid="9"/>
                                        </p:tgtEl>
                                        <p:attrNameLst>
                                          <p:attrName>r</p:attrName>
                                        </p:attrNameLst>
                                      </p:cBhvr>
                                    </p:animRot>
                                    <p:animRot by="120000">
                                      <p:cBhvr>
                                        <p:cTn id="16" dur="1000" fill="hold">
                                          <p:stCondLst>
                                            <p:cond delay="4000"/>
                                          </p:stCondLst>
                                        </p:cTn>
                                        <p:tgtEl>
                                          <p:spTgt spid="9"/>
                                        </p:tgtEl>
                                        <p:attrNameLst>
                                          <p:attrName>r</p:attrName>
                                        </p:attrNameLst>
                                      </p:cBhvr>
                                    </p:animRot>
                                  </p:childTnLst>
                                </p:cTn>
                              </p:par>
                              <p:par>
                                <p:cTn id="17" presetID="32" presetClass="emph" presetSubtype="0" fill="hold" grpId="0" nodeType="withEffect">
                                  <p:stCondLst>
                                    <p:cond delay="13000"/>
                                  </p:stCondLst>
                                  <p:childTnLst>
                                    <p:animRot by="120000">
                                      <p:cBhvr>
                                        <p:cTn id="18" dur="500" fill="hold">
                                          <p:stCondLst>
                                            <p:cond delay="0"/>
                                          </p:stCondLst>
                                        </p:cTn>
                                        <p:tgtEl>
                                          <p:spTgt spid="10"/>
                                        </p:tgtEl>
                                        <p:attrNameLst>
                                          <p:attrName>r</p:attrName>
                                        </p:attrNameLst>
                                      </p:cBhvr>
                                    </p:animRot>
                                    <p:animRot by="-240000">
                                      <p:cBhvr>
                                        <p:cTn id="19" dur="1000" fill="hold">
                                          <p:stCondLst>
                                            <p:cond delay="1000"/>
                                          </p:stCondLst>
                                        </p:cTn>
                                        <p:tgtEl>
                                          <p:spTgt spid="10"/>
                                        </p:tgtEl>
                                        <p:attrNameLst>
                                          <p:attrName>r</p:attrName>
                                        </p:attrNameLst>
                                      </p:cBhvr>
                                    </p:animRot>
                                    <p:animRot by="240000">
                                      <p:cBhvr>
                                        <p:cTn id="20" dur="1000" fill="hold">
                                          <p:stCondLst>
                                            <p:cond delay="2000"/>
                                          </p:stCondLst>
                                        </p:cTn>
                                        <p:tgtEl>
                                          <p:spTgt spid="10"/>
                                        </p:tgtEl>
                                        <p:attrNameLst>
                                          <p:attrName>r</p:attrName>
                                        </p:attrNameLst>
                                      </p:cBhvr>
                                    </p:animRot>
                                    <p:animRot by="-240000">
                                      <p:cBhvr>
                                        <p:cTn id="21" dur="1000" fill="hold">
                                          <p:stCondLst>
                                            <p:cond delay="3000"/>
                                          </p:stCondLst>
                                        </p:cTn>
                                        <p:tgtEl>
                                          <p:spTgt spid="10"/>
                                        </p:tgtEl>
                                        <p:attrNameLst>
                                          <p:attrName>r</p:attrName>
                                        </p:attrNameLst>
                                      </p:cBhvr>
                                    </p:animRot>
                                    <p:animRot by="120000">
                                      <p:cBhvr>
                                        <p:cTn id="22" dur="1000" fill="hold">
                                          <p:stCondLst>
                                            <p:cond delay="40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a:xfrm>
            <a:off x="1199456" y="5877272"/>
            <a:ext cx="9432041" cy="80806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ru-RU" sz="3600" dirty="0">
                <a:latin typeface="Times New Roman" panose="02020603050405020304" pitchFamily="18" charset="0"/>
                <a:cs typeface="Times New Roman" panose="02020603050405020304" pitchFamily="18" charset="0"/>
              </a:rPr>
              <a:t>	</a:t>
            </a:r>
            <a:endParaRPr lang="ru-RU" sz="3200" dirty="0">
              <a:latin typeface="Times New Roman" panose="02020603050405020304" pitchFamily="18" charset="0"/>
              <a:cs typeface="Times New Roman" panose="02020603050405020304" pitchFamily="18" charset="0"/>
            </a:endParaRPr>
          </a:p>
        </p:txBody>
      </p:sp>
      <p:sp>
        <p:nvSpPr>
          <p:cNvPr id="8" name="Скругленный прямоугольник 7"/>
          <p:cNvSpPr/>
          <p:nvPr/>
        </p:nvSpPr>
        <p:spPr>
          <a:xfrm rot="20375024">
            <a:off x="9945616" y="-89038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rot="20375024">
            <a:off x="10054634" y="-112587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p:nvSpPr>
        <p:spPr>
          <a:xfrm rot="20375024">
            <a:off x="10163651" y="-1326460"/>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Picture 3" descr="E:\logo\logo_in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16480" y="0"/>
            <a:ext cx="1008112" cy="82537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67408" y="797219"/>
            <a:ext cx="9273331" cy="2862322"/>
          </a:xfrm>
          <a:prstGeom prst="rect">
            <a:avLst/>
          </a:prstGeom>
          <a:noFill/>
        </p:spPr>
        <p:txBody>
          <a:bodyPr wrap="square" rtlCol="0">
            <a:spAutoFit/>
          </a:bodyPr>
          <a:lstStyle/>
          <a:p>
            <a:pPr algn="just"/>
            <a:r>
              <a:rPr lang="ru-RU" sz="2800" dirty="0"/>
              <a:t>	 </a:t>
            </a:r>
            <a:r>
              <a:rPr lang="ru-RU" sz="3600" dirty="0">
                <a:latin typeface="Times New Roman" panose="02020603050405020304" pitchFamily="18" charset="0"/>
                <a:cs typeface="Times New Roman" panose="02020603050405020304" pitchFamily="18" charset="0"/>
              </a:rPr>
              <a:t>Дальнейшее развитие системы сдерживает низкая топливная экономичность и </a:t>
            </a:r>
            <a:r>
              <a:rPr lang="ru-RU" sz="3600" dirty="0" err="1">
                <a:latin typeface="Times New Roman" panose="02020603050405020304" pitchFamily="18" charset="0"/>
                <a:cs typeface="Times New Roman" panose="02020603050405020304" pitchFamily="18" charset="0"/>
              </a:rPr>
              <a:t>экологичность</a:t>
            </a:r>
            <a:r>
              <a:rPr lang="ru-RU" sz="3600" dirty="0">
                <a:latin typeface="Times New Roman" panose="02020603050405020304" pitchFamily="18" charset="0"/>
                <a:cs typeface="Times New Roman" panose="02020603050405020304" pitchFamily="18" charset="0"/>
              </a:rPr>
              <a:t> двухтактных двигателей, а также их ограниченное применение на автомобилях.</a:t>
            </a:r>
          </a:p>
        </p:txBody>
      </p:sp>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8048" y="3636873"/>
            <a:ext cx="4572000" cy="3048000"/>
          </a:xfrm>
          <a:prstGeom prst="rect">
            <a:avLst/>
          </a:prstGeom>
          <a:ln>
            <a:noFill/>
          </a:ln>
          <a:effectLst>
            <a:softEdge rad="112500"/>
          </a:effectLst>
        </p:spPr>
      </p:pic>
    </p:spTree>
    <p:extLst>
      <p:ext uri="{BB962C8B-B14F-4D97-AF65-F5344CB8AC3E}">
        <p14:creationId xmlns:p14="http://schemas.microsoft.com/office/powerpoint/2010/main" val="1112530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11000"/>
                                  </p:stCondLst>
                                  <p:childTnLst>
                                    <p:animRot by="120000">
                                      <p:cBhvr>
                                        <p:cTn id="6" dur="500" fill="hold">
                                          <p:stCondLst>
                                            <p:cond delay="0"/>
                                          </p:stCondLst>
                                        </p:cTn>
                                        <p:tgtEl>
                                          <p:spTgt spid="8"/>
                                        </p:tgtEl>
                                        <p:attrNameLst>
                                          <p:attrName>r</p:attrName>
                                        </p:attrNameLst>
                                      </p:cBhvr>
                                    </p:animRot>
                                    <p:animRot by="-240000">
                                      <p:cBhvr>
                                        <p:cTn id="7" dur="1000" fill="hold">
                                          <p:stCondLst>
                                            <p:cond delay="1000"/>
                                          </p:stCondLst>
                                        </p:cTn>
                                        <p:tgtEl>
                                          <p:spTgt spid="8"/>
                                        </p:tgtEl>
                                        <p:attrNameLst>
                                          <p:attrName>r</p:attrName>
                                        </p:attrNameLst>
                                      </p:cBhvr>
                                    </p:animRot>
                                    <p:animRot by="240000">
                                      <p:cBhvr>
                                        <p:cTn id="8" dur="1000" fill="hold">
                                          <p:stCondLst>
                                            <p:cond delay="2000"/>
                                          </p:stCondLst>
                                        </p:cTn>
                                        <p:tgtEl>
                                          <p:spTgt spid="8"/>
                                        </p:tgtEl>
                                        <p:attrNameLst>
                                          <p:attrName>r</p:attrName>
                                        </p:attrNameLst>
                                      </p:cBhvr>
                                    </p:animRot>
                                    <p:animRot by="-240000">
                                      <p:cBhvr>
                                        <p:cTn id="9" dur="1000" fill="hold">
                                          <p:stCondLst>
                                            <p:cond delay="3000"/>
                                          </p:stCondLst>
                                        </p:cTn>
                                        <p:tgtEl>
                                          <p:spTgt spid="8"/>
                                        </p:tgtEl>
                                        <p:attrNameLst>
                                          <p:attrName>r</p:attrName>
                                        </p:attrNameLst>
                                      </p:cBhvr>
                                    </p:animRot>
                                    <p:animRot by="120000">
                                      <p:cBhvr>
                                        <p:cTn id="10" dur="1000" fill="hold">
                                          <p:stCondLst>
                                            <p:cond delay="4000"/>
                                          </p:stCondLst>
                                        </p:cTn>
                                        <p:tgtEl>
                                          <p:spTgt spid="8"/>
                                        </p:tgtEl>
                                        <p:attrNameLst>
                                          <p:attrName>r</p:attrName>
                                        </p:attrNameLst>
                                      </p:cBhvr>
                                    </p:animRot>
                                  </p:childTnLst>
                                </p:cTn>
                              </p:par>
                              <p:par>
                                <p:cTn id="11" presetID="32" presetClass="emph" presetSubtype="0" fill="hold" grpId="0" nodeType="withEffect">
                                  <p:stCondLst>
                                    <p:cond delay="12000"/>
                                  </p:stCondLst>
                                  <p:childTnLst>
                                    <p:animRot by="120000">
                                      <p:cBhvr>
                                        <p:cTn id="12" dur="500" fill="hold">
                                          <p:stCondLst>
                                            <p:cond delay="0"/>
                                          </p:stCondLst>
                                        </p:cTn>
                                        <p:tgtEl>
                                          <p:spTgt spid="9"/>
                                        </p:tgtEl>
                                        <p:attrNameLst>
                                          <p:attrName>r</p:attrName>
                                        </p:attrNameLst>
                                      </p:cBhvr>
                                    </p:animRot>
                                    <p:animRot by="-240000">
                                      <p:cBhvr>
                                        <p:cTn id="13" dur="1000" fill="hold">
                                          <p:stCondLst>
                                            <p:cond delay="1000"/>
                                          </p:stCondLst>
                                        </p:cTn>
                                        <p:tgtEl>
                                          <p:spTgt spid="9"/>
                                        </p:tgtEl>
                                        <p:attrNameLst>
                                          <p:attrName>r</p:attrName>
                                        </p:attrNameLst>
                                      </p:cBhvr>
                                    </p:animRot>
                                    <p:animRot by="240000">
                                      <p:cBhvr>
                                        <p:cTn id="14" dur="1000" fill="hold">
                                          <p:stCondLst>
                                            <p:cond delay="2000"/>
                                          </p:stCondLst>
                                        </p:cTn>
                                        <p:tgtEl>
                                          <p:spTgt spid="9"/>
                                        </p:tgtEl>
                                        <p:attrNameLst>
                                          <p:attrName>r</p:attrName>
                                        </p:attrNameLst>
                                      </p:cBhvr>
                                    </p:animRot>
                                    <p:animRot by="-240000">
                                      <p:cBhvr>
                                        <p:cTn id="15" dur="1000" fill="hold">
                                          <p:stCondLst>
                                            <p:cond delay="3000"/>
                                          </p:stCondLst>
                                        </p:cTn>
                                        <p:tgtEl>
                                          <p:spTgt spid="9"/>
                                        </p:tgtEl>
                                        <p:attrNameLst>
                                          <p:attrName>r</p:attrName>
                                        </p:attrNameLst>
                                      </p:cBhvr>
                                    </p:animRot>
                                    <p:animRot by="120000">
                                      <p:cBhvr>
                                        <p:cTn id="16" dur="1000" fill="hold">
                                          <p:stCondLst>
                                            <p:cond delay="4000"/>
                                          </p:stCondLst>
                                        </p:cTn>
                                        <p:tgtEl>
                                          <p:spTgt spid="9"/>
                                        </p:tgtEl>
                                        <p:attrNameLst>
                                          <p:attrName>r</p:attrName>
                                        </p:attrNameLst>
                                      </p:cBhvr>
                                    </p:animRot>
                                  </p:childTnLst>
                                </p:cTn>
                              </p:par>
                              <p:par>
                                <p:cTn id="17" presetID="32" presetClass="emph" presetSubtype="0" fill="hold" grpId="0" nodeType="withEffect">
                                  <p:stCondLst>
                                    <p:cond delay="13000"/>
                                  </p:stCondLst>
                                  <p:childTnLst>
                                    <p:animRot by="120000">
                                      <p:cBhvr>
                                        <p:cTn id="18" dur="500" fill="hold">
                                          <p:stCondLst>
                                            <p:cond delay="0"/>
                                          </p:stCondLst>
                                        </p:cTn>
                                        <p:tgtEl>
                                          <p:spTgt spid="10"/>
                                        </p:tgtEl>
                                        <p:attrNameLst>
                                          <p:attrName>r</p:attrName>
                                        </p:attrNameLst>
                                      </p:cBhvr>
                                    </p:animRot>
                                    <p:animRot by="-240000">
                                      <p:cBhvr>
                                        <p:cTn id="19" dur="1000" fill="hold">
                                          <p:stCondLst>
                                            <p:cond delay="1000"/>
                                          </p:stCondLst>
                                        </p:cTn>
                                        <p:tgtEl>
                                          <p:spTgt spid="10"/>
                                        </p:tgtEl>
                                        <p:attrNameLst>
                                          <p:attrName>r</p:attrName>
                                        </p:attrNameLst>
                                      </p:cBhvr>
                                    </p:animRot>
                                    <p:animRot by="240000">
                                      <p:cBhvr>
                                        <p:cTn id="20" dur="1000" fill="hold">
                                          <p:stCondLst>
                                            <p:cond delay="2000"/>
                                          </p:stCondLst>
                                        </p:cTn>
                                        <p:tgtEl>
                                          <p:spTgt spid="10"/>
                                        </p:tgtEl>
                                        <p:attrNameLst>
                                          <p:attrName>r</p:attrName>
                                        </p:attrNameLst>
                                      </p:cBhvr>
                                    </p:animRot>
                                    <p:animRot by="-240000">
                                      <p:cBhvr>
                                        <p:cTn id="21" dur="1000" fill="hold">
                                          <p:stCondLst>
                                            <p:cond delay="3000"/>
                                          </p:stCondLst>
                                        </p:cTn>
                                        <p:tgtEl>
                                          <p:spTgt spid="10"/>
                                        </p:tgtEl>
                                        <p:attrNameLst>
                                          <p:attrName>r</p:attrName>
                                        </p:attrNameLst>
                                      </p:cBhvr>
                                    </p:animRot>
                                    <p:animRot by="120000">
                                      <p:cBhvr>
                                        <p:cTn id="22" dur="1000" fill="hold">
                                          <p:stCondLst>
                                            <p:cond delay="40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a:xfrm>
            <a:off x="1559496" y="2996952"/>
            <a:ext cx="10153128" cy="80806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ru-RU" sz="3600" dirty="0">
                <a:latin typeface="Times New Roman" panose="02020603050405020304" pitchFamily="18" charset="0"/>
                <a:cs typeface="Times New Roman" panose="02020603050405020304" pitchFamily="18" charset="0"/>
              </a:rPr>
              <a:t>	</a:t>
            </a:r>
            <a:r>
              <a:rPr lang="ru-RU" sz="5400" dirty="0">
                <a:latin typeface="Times New Roman" panose="02020603050405020304" pitchFamily="18" charset="0"/>
                <a:cs typeface="Times New Roman" panose="02020603050405020304" pitchFamily="18" charset="0"/>
              </a:rPr>
              <a:t>Спасибо за внимание</a:t>
            </a:r>
          </a:p>
        </p:txBody>
      </p:sp>
      <p:sp>
        <p:nvSpPr>
          <p:cNvPr id="8" name="Скругленный прямоугольник 7"/>
          <p:cNvSpPr/>
          <p:nvPr/>
        </p:nvSpPr>
        <p:spPr>
          <a:xfrm rot="20375024">
            <a:off x="9945616" y="-89038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rot="20375024">
            <a:off x="10054634" y="-112587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p:nvSpPr>
        <p:spPr>
          <a:xfrm rot="20375024">
            <a:off x="10163651" y="-1326460"/>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Picture 3" descr="E:\logo\logo_in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16480" y="0"/>
            <a:ext cx="1008112" cy="825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3732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11000"/>
                                  </p:stCondLst>
                                  <p:childTnLst>
                                    <p:animRot by="120000">
                                      <p:cBhvr>
                                        <p:cTn id="6" dur="500" fill="hold">
                                          <p:stCondLst>
                                            <p:cond delay="0"/>
                                          </p:stCondLst>
                                        </p:cTn>
                                        <p:tgtEl>
                                          <p:spTgt spid="8"/>
                                        </p:tgtEl>
                                        <p:attrNameLst>
                                          <p:attrName>r</p:attrName>
                                        </p:attrNameLst>
                                      </p:cBhvr>
                                    </p:animRot>
                                    <p:animRot by="-240000">
                                      <p:cBhvr>
                                        <p:cTn id="7" dur="1000" fill="hold">
                                          <p:stCondLst>
                                            <p:cond delay="1000"/>
                                          </p:stCondLst>
                                        </p:cTn>
                                        <p:tgtEl>
                                          <p:spTgt spid="8"/>
                                        </p:tgtEl>
                                        <p:attrNameLst>
                                          <p:attrName>r</p:attrName>
                                        </p:attrNameLst>
                                      </p:cBhvr>
                                    </p:animRot>
                                    <p:animRot by="240000">
                                      <p:cBhvr>
                                        <p:cTn id="8" dur="1000" fill="hold">
                                          <p:stCondLst>
                                            <p:cond delay="2000"/>
                                          </p:stCondLst>
                                        </p:cTn>
                                        <p:tgtEl>
                                          <p:spTgt spid="8"/>
                                        </p:tgtEl>
                                        <p:attrNameLst>
                                          <p:attrName>r</p:attrName>
                                        </p:attrNameLst>
                                      </p:cBhvr>
                                    </p:animRot>
                                    <p:animRot by="-240000">
                                      <p:cBhvr>
                                        <p:cTn id="9" dur="1000" fill="hold">
                                          <p:stCondLst>
                                            <p:cond delay="3000"/>
                                          </p:stCondLst>
                                        </p:cTn>
                                        <p:tgtEl>
                                          <p:spTgt spid="8"/>
                                        </p:tgtEl>
                                        <p:attrNameLst>
                                          <p:attrName>r</p:attrName>
                                        </p:attrNameLst>
                                      </p:cBhvr>
                                    </p:animRot>
                                    <p:animRot by="120000">
                                      <p:cBhvr>
                                        <p:cTn id="10" dur="1000" fill="hold">
                                          <p:stCondLst>
                                            <p:cond delay="4000"/>
                                          </p:stCondLst>
                                        </p:cTn>
                                        <p:tgtEl>
                                          <p:spTgt spid="8"/>
                                        </p:tgtEl>
                                        <p:attrNameLst>
                                          <p:attrName>r</p:attrName>
                                        </p:attrNameLst>
                                      </p:cBhvr>
                                    </p:animRot>
                                  </p:childTnLst>
                                </p:cTn>
                              </p:par>
                              <p:par>
                                <p:cTn id="11" presetID="32" presetClass="emph" presetSubtype="0" fill="hold" grpId="0" nodeType="withEffect">
                                  <p:stCondLst>
                                    <p:cond delay="12000"/>
                                  </p:stCondLst>
                                  <p:childTnLst>
                                    <p:animRot by="120000">
                                      <p:cBhvr>
                                        <p:cTn id="12" dur="500" fill="hold">
                                          <p:stCondLst>
                                            <p:cond delay="0"/>
                                          </p:stCondLst>
                                        </p:cTn>
                                        <p:tgtEl>
                                          <p:spTgt spid="9"/>
                                        </p:tgtEl>
                                        <p:attrNameLst>
                                          <p:attrName>r</p:attrName>
                                        </p:attrNameLst>
                                      </p:cBhvr>
                                    </p:animRot>
                                    <p:animRot by="-240000">
                                      <p:cBhvr>
                                        <p:cTn id="13" dur="1000" fill="hold">
                                          <p:stCondLst>
                                            <p:cond delay="1000"/>
                                          </p:stCondLst>
                                        </p:cTn>
                                        <p:tgtEl>
                                          <p:spTgt spid="9"/>
                                        </p:tgtEl>
                                        <p:attrNameLst>
                                          <p:attrName>r</p:attrName>
                                        </p:attrNameLst>
                                      </p:cBhvr>
                                    </p:animRot>
                                    <p:animRot by="240000">
                                      <p:cBhvr>
                                        <p:cTn id="14" dur="1000" fill="hold">
                                          <p:stCondLst>
                                            <p:cond delay="2000"/>
                                          </p:stCondLst>
                                        </p:cTn>
                                        <p:tgtEl>
                                          <p:spTgt spid="9"/>
                                        </p:tgtEl>
                                        <p:attrNameLst>
                                          <p:attrName>r</p:attrName>
                                        </p:attrNameLst>
                                      </p:cBhvr>
                                    </p:animRot>
                                    <p:animRot by="-240000">
                                      <p:cBhvr>
                                        <p:cTn id="15" dur="1000" fill="hold">
                                          <p:stCondLst>
                                            <p:cond delay="3000"/>
                                          </p:stCondLst>
                                        </p:cTn>
                                        <p:tgtEl>
                                          <p:spTgt spid="9"/>
                                        </p:tgtEl>
                                        <p:attrNameLst>
                                          <p:attrName>r</p:attrName>
                                        </p:attrNameLst>
                                      </p:cBhvr>
                                    </p:animRot>
                                    <p:animRot by="120000">
                                      <p:cBhvr>
                                        <p:cTn id="16" dur="1000" fill="hold">
                                          <p:stCondLst>
                                            <p:cond delay="4000"/>
                                          </p:stCondLst>
                                        </p:cTn>
                                        <p:tgtEl>
                                          <p:spTgt spid="9"/>
                                        </p:tgtEl>
                                        <p:attrNameLst>
                                          <p:attrName>r</p:attrName>
                                        </p:attrNameLst>
                                      </p:cBhvr>
                                    </p:animRot>
                                  </p:childTnLst>
                                </p:cTn>
                              </p:par>
                              <p:par>
                                <p:cTn id="17" presetID="32" presetClass="emph" presetSubtype="0" fill="hold" grpId="0" nodeType="withEffect">
                                  <p:stCondLst>
                                    <p:cond delay="13000"/>
                                  </p:stCondLst>
                                  <p:childTnLst>
                                    <p:animRot by="120000">
                                      <p:cBhvr>
                                        <p:cTn id="18" dur="500" fill="hold">
                                          <p:stCondLst>
                                            <p:cond delay="0"/>
                                          </p:stCondLst>
                                        </p:cTn>
                                        <p:tgtEl>
                                          <p:spTgt spid="10"/>
                                        </p:tgtEl>
                                        <p:attrNameLst>
                                          <p:attrName>r</p:attrName>
                                        </p:attrNameLst>
                                      </p:cBhvr>
                                    </p:animRot>
                                    <p:animRot by="-240000">
                                      <p:cBhvr>
                                        <p:cTn id="19" dur="1000" fill="hold">
                                          <p:stCondLst>
                                            <p:cond delay="1000"/>
                                          </p:stCondLst>
                                        </p:cTn>
                                        <p:tgtEl>
                                          <p:spTgt spid="10"/>
                                        </p:tgtEl>
                                        <p:attrNameLst>
                                          <p:attrName>r</p:attrName>
                                        </p:attrNameLst>
                                      </p:cBhvr>
                                    </p:animRot>
                                    <p:animRot by="240000">
                                      <p:cBhvr>
                                        <p:cTn id="20" dur="1000" fill="hold">
                                          <p:stCondLst>
                                            <p:cond delay="2000"/>
                                          </p:stCondLst>
                                        </p:cTn>
                                        <p:tgtEl>
                                          <p:spTgt spid="10"/>
                                        </p:tgtEl>
                                        <p:attrNameLst>
                                          <p:attrName>r</p:attrName>
                                        </p:attrNameLst>
                                      </p:cBhvr>
                                    </p:animRot>
                                    <p:animRot by="-240000">
                                      <p:cBhvr>
                                        <p:cTn id="21" dur="1000" fill="hold">
                                          <p:stCondLst>
                                            <p:cond delay="3000"/>
                                          </p:stCondLst>
                                        </p:cTn>
                                        <p:tgtEl>
                                          <p:spTgt spid="10"/>
                                        </p:tgtEl>
                                        <p:attrNameLst>
                                          <p:attrName>r</p:attrName>
                                        </p:attrNameLst>
                                      </p:cBhvr>
                                    </p:animRot>
                                    <p:animRot by="120000">
                                      <p:cBhvr>
                                        <p:cTn id="22" dur="1000" fill="hold">
                                          <p:stCondLst>
                                            <p:cond delay="40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a:xfrm>
            <a:off x="405356" y="980728"/>
            <a:ext cx="9180014" cy="80806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ru-RU" dirty="0">
                <a:latin typeface="Times New Roman" panose="02020603050405020304" pitchFamily="18" charset="0"/>
                <a:cs typeface="Times New Roman" panose="02020603050405020304" pitchFamily="18" charset="0"/>
              </a:rPr>
              <a:t>	</a:t>
            </a:r>
          </a:p>
        </p:txBody>
      </p:sp>
      <p:sp>
        <p:nvSpPr>
          <p:cNvPr id="8" name="Скругленный прямоугольник 7"/>
          <p:cNvSpPr/>
          <p:nvPr/>
        </p:nvSpPr>
        <p:spPr>
          <a:xfrm rot="20375024">
            <a:off x="9945616" y="-89038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rot="20375024">
            <a:off x="10054634" y="-112587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p:nvSpPr>
        <p:spPr>
          <a:xfrm rot="20375024">
            <a:off x="10163651" y="-1326460"/>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Picture 3" descr="E:\logo\logo_in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16480" y="0"/>
            <a:ext cx="1008112" cy="825372"/>
          </a:xfrm>
          <a:prstGeom prst="rect">
            <a:avLst/>
          </a:prstGeom>
          <a:noFill/>
          <a:extLst>
            <a:ext uri="{909E8E84-426E-40DD-AFC4-6F175D3DCCD1}">
              <a14:hiddenFill xmlns:a14="http://schemas.microsoft.com/office/drawing/2010/main">
                <a:solidFill>
                  <a:srgbClr val="FFFFFF"/>
                </a:solidFill>
              </a14:hiddenFill>
            </a:ext>
          </a:extLst>
        </p:spPr>
      </p:pic>
      <p:pic>
        <p:nvPicPr>
          <p:cNvPr id="12" name="Рисунок 11" descr="Устройство двухмассового маховика "/>
          <p:cNvPicPr/>
          <p:nvPr/>
        </p:nvPicPr>
        <p:blipFill>
          <a:blip r:embed="rId3">
            <a:extLst>
              <a:ext uri="{28A0092B-C50C-407E-A947-70E740481C1C}">
                <a14:useLocalDpi xmlns:a14="http://schemas.microsoft.com/office/drawing/2010/main" val="0"/>
              </a:ext>
            </a:extLst>
          </a:blip>
          <a:srcRect/>
          <a:stretch>
            <a:fillRect/>
          </a:stretch>
        </p:blipFill>
        <p:spPr bwMode="auto">
          <a:xfrm>
            <a:off x="484738" y="260648"/>
            <a:ext cx="5257466" cy="5432231"/>
          </a:xfrm>
          <a:prstGeom prst="rect">
            <a:avLst/>
          </a:prstGeom>
          <a:noFill/>
          <a:ln>
            <a:noFill/>
          </a:ln>
        </p:spPr>
      </p:pic>
      <p:sp>
        <p:nvSpPr>
          <p:cNvPr id="2" name="Прямоугольник 1"/>
          <p:cNvSpPr/>
          <p:nvPr/>
        </p:nvSpPr>
        <p:spPr>
          <a:xfrm>
            <a:off x="2926962" y="5889739"/>
            <a:ext cx="5689122" cy="523220"/>
          </a:xfrm>
          <a:prstGeom prst="rect">
            <a:avLst/>
          </a:prstGeom>
        </p:spPr>
        <p:txBody>
          <a:bodyPr wrap="none">
            <a:spAutoFit/>
          </a:bodyPr>
          <a:lstStyle/>
          <a:p>
            <a:r>
              <a:rPr lang="ru-RU" sz="2800" dirty="0">
                <a:latin typeface="Times New Roman" panose="02020603050405020304" pitchFamily="18" charset="0"/>
                <a:ea typeface="Calibri" panose="020F0502020204030204" pitchFamily="34" charset="0"/>
              </a:rPr>
              <a:t>Рисунок 1 – </a:t>
            </a:r>
            <a:r>
              <a:rPr lang="ru-RU" sz="2800" dirty="0" err="1">
                <a:latin typeface="Times New Roman" panose="02020603050405020304" pitchFamily="18" charset="0"/>
                <a:ea typeface="Calibri" panose="020F0502020204030204" pitchFamily="34" charset="0"/>
              </a:rPr>
              <a:t>Двухмассовый</a:t>
            </a:r>
            <a:r>
              <a:rPr lang="ru-RU" sz="2800" dirty="0">
                <a:latin typeface="Times New Roman" panose="02020603050405020304" pitchFamily="18" charset="0"/>
                <a:ea typeface="Calibri" panose="020F0502020204030204" pitchFamily="34" charset="0"/>
              </a:rPr>
              <a:t> маховик</a:t>
            </a:r>
            <a:endParaRPr lang="ru-RU" sz="2800" dirty="0"/>
          </a:p>
        </p:txBody>
      </p:sp>
      <p:sp>
        <p:nvSpPr>
          <p:cNvPr id="5" name="Прямоугольник 4"/>
          <p:cNvSpPr/>
          <p:nvPr/>
        </p:nvSpPr>
        <p:spPr>
          <a:xfrm>
            <a:off x="6465362" y="1125358"/>
            <a:ext cx="4959230" cy="4764381"/>
          </a:xfrm>
          <a:prstGeom prst="rect">
            <a:avLst/>
          </a:prstGeom>
        </p:spPr>
        <p:txBody>
          <a:bodyPr wrap="square">
            <a:spAutoFit/>
          </a:bodyPr>
          <a:lstStyle/>
          <a:p>
            <a:pPr marL="342900" lvl="0" indent="-342900">
              <a:lnSpc>
                <a:spcPct val="115000"/>
              </a:lnSpc>
              <a:spcAft>
                <a:spcPts val="0"/>
              </a:spcAft>
              <a:buFont typeface="+mj-lt"/>
              <a:buAutoNum type="arabicPeriod"/>
            </a:pP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ступица</a:t>
            </a:r>
            <a:endParaRPr lang="ru-RU" sz="20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mj-lt"/>
              <a:buAutoNum type="arabicPeriod"/>
            </a:pP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радиальный подшипник</a:t>
            </a:r>
            <a:endParaRPr lang="ru-RU" sz="20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mj-lt"/>
              <a:buAutoNum type="arabicPeriod"/>
            </a:pP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первичный диск</a:t>
            </a:r>
            <a:endParaRPr lang="ru-RU" sz="20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mj-lt"/>
              <a:buAutoNum type="arabicPeriod"/>
            </a:pP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дуговая пружина</a:t>
            </a:r>
            <a:endParaRPr lang="ru-RU" sz="20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mj-lt"/>
              <a:buAutoNum type="arabicPeriod"/>
            </a:pP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фланец</a:t>
            </a:r>
            <a:endParaRPr lang="ru-RU" sz="20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mj-lt"/>
              <a:buAutoNum type="arabicPeriod"/>
            </a:pP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зубчатый венец</a:t>
            </a:r>
            <a:endParaRPr lang="ru-RU" sz="20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mj-lt"/>
              <a:buAutoNum type="arabicPeriod"/>
            </a:pP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вторичный диск</a:t>
            </a:r>
            <a:endParaRPr lang="ru-RU" sz="20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mj-lt"/>
              <a:buAutoNum type="arabicPeriod"/>
            </a:pP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вентиляционное отверстие</a:t>
            </a:r>
            <a:endParaRPr lang="ru-RU" sz="20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mj-lt"/>
              <a:buAutoNum type="arabicPeriod"/>
            </a:pP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уплотнительная мембрана</a:t>
            </a:r>
            <a:endParaRPr lang="ru-RU" sz="20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mj-lt"/>
              <a:buAutoNum type="arabicPeriod"/>
            </a:pP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кольцевая камера, заполненная смазкой</a:t>
            </a:r>
            <a:endParaRPr lang="ru-RU"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23230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11000"/>
                                  </p:stCondLst>
                                  <p:childTnLst>
                                    <p:animRot by="120000">
                                      <p:cBhvr>
                                        <p:cTn id="6" dur="500" fill="hold">
                                          <p:stCondLst>
                                            <p:cond delay="0"/>
                                          </p:stCondLst>
                                        </p:cTn>
                                        <p:tgtEl>
                                          <p:spTgt spid="8"/>
                                        </p:tgtEl>
                                        <p:attrNameLst>
                                          <p:attrName>r</p:attrName>
                                        </p:attrNameLst>
                                      </p:cBhvr>
                                    </p:animRot>
                                    <p:animRot by="-240000">
                                      <p:cBhvr>
                                        <p:cTn id="7" dur="1000" fill="hold">
                                          <p:stCondLst>
                                            <p:cond delay="1000"/>
                                          </p:stCondLst>
                                        </p:cTn>
                                        <p:tgtEl>
                                          <p:spTgt spid="8"/>
                                        </p:tgtEl>
                                        <p:attrNameLst>
                                          <p:attrName>r</p:attrName>
                                        </p:attrNameLst>
                                      </p:cBhvr>
                                    </p:animRot>
                                    <p:animRot by="240000">
                                      <p:cBhvr>
                                        <p:cTn id="8" dur="1000" fill="hold">
                                          <p:stCondLst>
                                            <p:cond delay="2000"/>
                                          </p:stCondLst>
                                        </p:cTn>
                                        <p:tgtEl>
                                          <p:spTgt spid="8"/>
                                        </p:tgtEl>
                                        <p:attrNameLst>
                                          <p:attrName>r</p:attrName>
                                        </p:attrNameLst>
                                      </p:cBhvr>
                                    </p:animRot>
                                    <p:animRot by="-240000">
                                      <p:cBhvr>
                                        <p:cTn id="9" dur="1000" fill="hold">
                                          <p:stCondLst>
                                            <p:cond delay="3000"/>
                                          </p:stCondLst>
                                        </p:cTn>
                                        <p:tgtEl>
                                          <p:spTgt spid="8"/>
                                        </p:tgtEl>
                                        <p:attrNameLst>
                                          <p:attrName>r</p:attrName>
                                        </p:attrNameLst>
                                      </p:cBhvr>
                                    </p:animRot>
                                    <p:animRot by="120000">
                                      <p:cBhvr>
                                        <p:cTn id="10" dur="1000" fill="hold">
                                          <p:stCondLst>
                                            <p:cond delay="4000"/>
                                          </p:stCondLst>
                                        </p:cTn>
                                        <p:tgtEl>
                                          <p:spTgt spid="8"/>
                                        </p:tgtEl>
                                        <p:attrNameLst>
                                          <p:attrName>r</p:attrName>
                                        </p:attrNameLst>
                                      </p:cBhvr>
                                    </p:animRot>
                                  </p:childTnLst>
                                </p:cTn>
                              </p:par>
                              <p:par>
                                <p:cTn id="11" presetID="32" presetClass="emph" presetSubtype="0" fill="hold" grpId="0" nodeType="withEffect">
                                  <p:stCondLst>
                                    <p:cond delay="12000"/>
                                  </p:stCondLst>
                                  <p:childTnLst>
                                    <p:animRot by="120000">
                                      <p:cBhvr>
                                        <p:cTn id="12" dur="500" fill="hold">
                                          <p:stCondLst>
                                            <p:cond delay="0"/>
                                          </p:stCondLst>
                                        </p:cTn>
                                        <p:tgtEl>
                                          <p:spTgt spid="9"/>
                                        </p:tgtEl>
                                        <p:attrNameLst>
                                          <p:attrName>r</p:attrName>
                                        </p:attrNameLst>
                                      </p:cBhvr>
                                    </p:animRot>
                                    <p:animRot by="-240000">
                                      <p:cBhvr>
                                        <p:cTn id="13" dur="1000" fill="hold">
                                          <p:stCondLst>
                                            <p:cond delay="1000"/>
                                          </p:stCondLst>
                                        </p:cTn>
                                        <p:tgtEl>
                                          <p:spTgt spid="9"/>
                                        </p:tgtEl>
                                        <p:attrNameLst>
                                          <p:attrName>r</p:attrName>
                                        </p:attrNameLst>
                                      </p:cBhvr>
                                    </p:animRot>
                                    <p:animRot by="240000">
                                      <p:cBhvr>
                                        <p:cTn id="14" dur="1000" fill="hold">
                                          <p:stCondLst>
                                            <p:cond delay="2000"/>
                                          </p:stCondLst>
                                        </p:cTn>
                                        <p:tgtEl>
                                          <p:spTgt spid="9"/>
                                        </p:tgtEl>
                                        <p:attrNameLst>
                                          <p:attrName>r</p:attrName>
                                        </p:attrNameLst>
                                      </p:cBhvr>
                                    </p:animRot>
                                    <p:animRot by="-240000">
                                      <p:cBhvr>
                                        <p:cTn id="15" dur="1000" fill="hold">
                                          <p:stCondLst>
                                            <p:cond delay="3000"/>
                                          </p:stCondLst>
                                        </p:cTn>
                                        <p:tgtEl>
                                          <p:spTgt spid="9"/>
                                        </p:tgtEl>
                                        <p:attrNameLst>
                                          <p:attrName>r</p:attrName>
                                        </p:attrNameLst>
                                      </p:cBhvr>
                                    </p:animRot>
                                    <p:animRot by="120000">
                                      <p:cBhvr>
                                        <p:cTn id="16" dur="1000" fill="hold">
                                          <p:stCondLst>
                                            <p:cond delay="4000"/>
                                          </p:stCondLst>
                                        </p:cTn>
                                        <p:tgtEl>
                                          <p:spTgt spid="9"/>
                                        </p:tgtEl>
                                        <p:attrNameLst>
                                          <p:attrName>r</p:attrName>
                                        </p:attrNameLst>
                                      </p:cBhvr>
                                    </p:animRot>
                                  </p:childTnLst>
                                </p:cTn>
                              </p:par>
                              <p:par>
                                <p:cTn id="17" presetID="32" presetClass="emph" presetSubtype="0" fill="hold" grpId="0" nodeType="withEffect">
                                  <p:stCondLst>
                                    <p:cond delay="13000"/>
                                  </p:stCondLst>
                                  <p:childTnLst>
                                    <p:animRot by="120000">
                                      <p:cBhvr>
                                        <p:cTn id="18" dur="500" fill="hold">
                                          <p:stCondLst>
                                            <p:cond delay="0"/>
                                          </p:stCondLst>
                                        </p:cTn>
                                        <p:tgtEl>
                                          <p:spTgt spid="10"/>
                                        </p:tgtEl>
                                        <p:attrNameLst>
                                          <p:attrName>r</p:attrName>
                                        </p:attrNameLst>
                                      </p:cBhvr>
                                    </p:animRot>
                                    <p:animRot by="-240000">
                                      <p:cBhvr>
                                        <p:cTn id="19" dur="1000" fill="hold">
                                          <p:stCondLst>
                                            <p:cond delay="1000"/>
                                          </p:stCondLst>
                                        </p:cTn>
                                        <p:tgtEl>
                                          <p:spTgt spid="10"/>
                                        </p:tgtEl>
                                        <p:attrNameLst>
                                          <p:attrName>r</p:attrName>
                                        </p:attrNameLst>
                                      </p:cBhvr>
                                    </p:animRot>
                                    <p:animRot by="240000">
                                      <p:cBhvr>
                                        <p:cTn id="20" dur="1000" fill="hold">
                                          <p:stCondLst>
                                            <p:cond delay="2000"/>
                                          </p:stCondLst>
                                        </p:cTn>
                                        <p:tgtEl>
                                          <p:spTgt spid="10"/>
                                        </p:tgtEl>
                                        <p:attrNameLst>
                                          <p:attrName>r</p:attrName>
                                        </p:attrNameLst>
                                      </p:cBhvr>
                                    </p:animRot>
                                    <p:animRot by="-240000">
                                      <p:cBhvr>
                                        <p:cTn id="21" dur="1000" fill="hold">
                                          <p:stCondLst>
                                            <p:cond delay="3000"/>
                                          </p:stCondLst>
                                        </p:cTn>
                                        <p:tgtEl>
                                          <p:spTgt spid="10"/>
                                        </p:tgtEl>
                                        <p:attrNameLst>
                                          <p:attrName>r</p:attrName>
                                        </p:attrNameLst>
                                      </p:cBhvr>
                                    </p:animRot>
                                    <p:animRot by="120000">
                                      <p:cBhvr>
                                        <p:cTn id="22" dur="1000" fill="hold">
                                          <p:stCondLst>
                                            <p:cond delay="40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8328" y="3760251"/>
            <a:ext cx="3143672" cy="3101942"/>
          </a:xfrm>
          <a:prstGeom prst="rect">
            <a:avLst/>
          </a:prstGeom>
          <a:ln>
            <a:noFill/>
          </a:ln>
          <a:effectLst>
            <a:softEdge rad="112500"/>
          </a:effectLst>
        </p:spPr>
      </p:pic>
      <p:sp>
        <p:nvSpPr>
          <p:cNvPr id="9" name="Скругленный прямоугольник 8"/>
          <p:cNvSpPr/>
          <p:nvPr/>
        </p:nvSpPr>
        <p:spPr>
          <a:xfrm rot="20375024">
            <a:off x="10054634" y="-112587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p:nvSpPr>
        <p:spPr>
          <a:xfrm rot="20375024">
            <a:off x="10163651" y="-1326460"/>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Picture 3" descr="E:\logo\logo_inv.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16480" y="0"/>
            <a:ext cx="1008112" cy="825372"/>
          </a:xfrm>
          <a:prstGeom prst="rect">
            <a:avLst/>
          </a:prstGeom>
          <a:noFill/>
          <a:extLst>
            <a:ext uri="{909E8E84-426E-40DD-AFC4-6F175D3DCCD1}">
              <a14:hiddenFill xmlns:a14="http://schemas.microsoft.com/office/drawing/2010/main">
                <a:solidFill>
                  <a:srgbClr val="FFFFFF"/>
                </a:solidFill>
              </a14:hiddenFill>
            </a:ext>
          </a:extLst>
        </p:spPr>
      </p:pic>
      <p:sp>
        <p:nvSpPr>
          <p:cNvPr id="8" name="Скругленный прямоугольник 7"/>
          <p:cNvSpPr/>
          <p:nvPr/>
        </p:nvSpPr>
        <p:spPr>
          <a:xfrm rot="20375024">
            <a:off x="9945616" y="-89038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3" name="Picture 3" descr="E:\logo\logo_inv.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68880" y="152400"/>
            <a:ext cx="1008112" cy="825372"/>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344537" y="332656"/>
            <a:ext cx="9577064" cy="4524315"/>
          </a:xfrm>
          <a:prstGeom prst="rect">
            <a:avLst/>
          </a:prstGeom>
        </p:spPr>
        <p:txBody>
          <a:bodyPr wrap="square">
            <a:spAutoFit/>
          </a:bodyPr>
          <a:lstStyle/>
          <a:p>
            <a:pPr algn="just"/>
            <a:r>
              <a:rPr lang="ru-RU" sz="3200" dirty="0">
                <a:latin typeface="Times New Roman" panose="02020603050405020304" pitchFamily="18" charset="0"/>
                <a:ea typeface="Calibri" panose="020F0502020204030204" pitchFamily="34" charset="0"/>
              </a:rPr>
              <a:t>	</a:t>
            </a:r>
            <a:r>
              <a:rPr lang="ru-RU" sz="3600" u="sng" dirty="0">
                <a:latin typeface="Times New Roman" panose="02020603050405020304" pitchFamily="18" charset="0"/>
                <a:ea typeface="Calibri" panose="020F0502020204030204" pitchFamily="34" charset="0"/>
              </a:rPr>
              <a:t>Маховик включает два диска, соединенные с помощью пружинно-демпферной системы, которая позволяет полностью изолировать трансмиссию от крутильных колебаний и обеспечить равномерную работу ее элементов. </a:t>
            </a:r>
            <a:r>
              <a:rPr lang="ru-RU" sz="3600" dirty="0">
                <a:latin typeface="Times New Roman" panose="02020603050405020304" pitchFamily="18" charset="0"/>
                <a:ea typeface="Calibri" panose="020F0502020204030204" pitchFamily="34" charset="0"/>
              </a:rPr>
              <a:t>С применением </a:t>
            </a:r>
            <a:r>
              <a:rPr lang="ru-RU" sz="3600" dirty="0" err="1">
                <a:latin typeface="Times New Roman" panose="02020603050405020304" pitchFamily="18" charset="0"/>
                <a:ea typeface="Calibri" panose="020F0502020204030204" pitchFamily="34" charset="0"/>
              </a:rPr>
              <a:t>двухмассового</a:t>
            </a:r>
            <a:r>
              <a:rPr lang="ru-RU" sz="3600" dirty="0">
                <a:latin typeface="Times New Roman" panose="02020603050405020304" pitchFamily="18" charset="0"/>
                <a:ea typeface="Calibri" panose="020F0502020204030204" pitchFamily="34" charset="0"/>
              </a:rPr>
              <a:t> маховика отпадает необходимость демпфирующего устройства в ведомом диске сцепления.</a:t>
            </a:r>
            <a:endParaRPr lang="ru-RU" sz="3600" dirty="0"/>
          </a:p>
        </p:txBody>
      </p:sp>
    </p:spTree>
    <p:extLst>
      <p:ext uri="{BB962C8B-B14F-4D97-AF65-F5344CB8AC3E}">
        <p14:creationId xmlns:p14="http://schemas.microsoft.com/office/powerpoint/2010/main" val="3593362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11000"/>
                                  </p:stCondLst>
                                  <p:childTnLst>
                                    <p:animRot by="120000">
                                      <p:cBhvr>
                                        <p:cTn id="6" dur="500" fill="hold">
                                          <p:stCondLst>
                                            <p:cond delay="0"/>
                                          </p:stCondLst>
                                        </p:cTn>
                                        <p:tgtEl>
                                          <p:spTgt spid="8"/>
                                        </p:tgtEl>
                                        <p:attrNameLst>
                                          <p:attrName>r</p:attrName>
                                        </p:attrNameLst>
                                      </p:cBhvr>
                                    </p:animRot>
                                    <p:animRot by="-240000">
                                      <p:cBhvr>
                                        <p:cTn id="7" dur="1000" fill="hold">
                                          <p:stCondLst>
                                            <p:cond delay="1000"/>
                                          </p:stCondLst>
                                        </p:cTn>
                                        <p:tgtEl>
                                          <p:spTgt spid="8"/>
                                        </p:tgtEl>
                                        <p:attrNameLst>
                                          <p:attrName>r</p:attrName>
                                        </p:attrNameLst>
                                      </p:cBhvr>
                                    </p:animRot>
                                    <p:animRot by="240000">
                                      <p:cBhvr>
                                        <p:cTn id="8" dur="1000" fill="hold">
                                          <p:stCondLst>
                                            <p:cond delay="2000"/>
                                          </p:stCondLst>
                                        </p:cTn>
                                        <p:tgtEl>
                                          <p:spTgt spid="8"/>
                                        </p:tgtEl>
                                        <p:attrNameLst>
                                          <p:attrName>r</p:attrName>
                                        </p:attrNameLst>
                                      </p:cBhvr>
                                    </p:animRot>
                                    <p:animRot by="-240000">
                                      <p:cBhvr>
                                        <p:cTn id="9" dur="1000" fill="hold">
                                          <p:stCondLst>
                                            <p:cond delay="3000"/>
                                          </p:stCondLst>
                                        </p:cTn>
                                        <p:tgtEl>
                                          <p:spTgt spid="8"/>
                                        </p:tgtEl>
                                        <p:attrNameLst>
                                          <p:attrName>r</p:attrName>
                                        </p:attrNameLst>
                                      </p:cBhvr>
                                    </p:animRot>
                                    <p:animRot by="120000">
                                      <p:cBhvr>
                                        <p:cTn id="10" dur="1000" fill="hold">
                                          <p:stCondLst>
                                            <p:cond delay="4000"/>
                                          </p:stCondLst>
                                        </p:cTn>
                                        <p:tgtEl>
                                          <p:spTgt spid="8"/>
                                        </p:tgtEl>
                                        <p:attrNameLst>
                                          <p:attrName>r</p:attrName>
                                        </p:attrNameLst>
                                      </p:cBhvr>
                                    </p:animRot>
                                  </p:childTnLst>
                                </p:cTn>
                              </p:par>
                              <p:par>
                                <p:cTn id="11" presetID="32" presetClass="emph" presetSubtype="0" fill="hold" grpId="0" nodeType="withEffect">
                                  <p:stCondLst>
                                    <p:cond delay="12000"/>
                                  </p:stCondLst>
                                  <p:childTnLst>
                                    <p:animRot by="120000">
                                      <p:cBhvr>
                                        <p:cTn id="12" dur="500" fill="hold">
                                          <p:stCondLst>
                                            <p:cond delay="0"/>
                                          </p:stCondLst>
                                        </p:cTn>
                                        <p:tgtEl>
                                          <p:spTgt spid="9"/>
                                        </p:tgtEl>
                                        <p:attrNameLst>
                                          <p:attrName>r</p:attrName>
                                        </p:attrNameLst>
                                      </p:cBhvr>
                                    </p:animRot>
                                    <p:animRot by="-240000">
                                      <p:cBhvr>
                                        <p:cTn id="13" dur="1000" fill="hold">
                                          <p:stCondLst>
                                            <p:cond delay="1000"/>
                                          </p:stCondLst>
                                        </p:cTn>
                                        <p:tgtEl>
                                          <p:spTgt spid="9"/>
                                        </p:tgtEl>
                                        <p:attrNameLst>
                                          <p:attrName>r</p:attrName>
                                        </p:attrNameLst>
                                      </p:cBhvr>
                                    </p:animRot>
                                    <p:animRot by="240000">
                                      <p:cBhvr>
                                        <p:cTn id="14" dur="1000" fill="hold">
                                          <p:stCondLst>
                                            <p:cond delay="2000"/>
                                          </p:stCondLst>
                                        </p:cTn>
                                        <p:tgtEl>
                                          <p:spTgt spid="9"/>
                                        </p:tgtEl>
                                        <p:attrNameLst>
                                          <p:attrName>r</p:attrName>
                                        </p:attrNameLst>
                                      </p:cBhvr>
                                    </p:animRot>
                                    <p:animRot by="-240000">
                                      <p:cBhvr>
                                        <p:cTn id="15" dur="1000" fill="hold">
                                          <p:stCondLst>
                                            <p:cond delay="3000"/>
                                          </p:stCondLst>
                                        </p:cTn>
                                        <p:tgtEl>
                                          <p:spTgt spid="9"/>
                                        </p:tgtEl>
                                        <p:attrNameLst>
                                          <p:attrName>r</p:attrName>
                                        </p:attrNameLst>
                                      </p:cBhvr>
                                    </p:animRot>
                                    <p:animRot by="120000">
                                      <p:cBhvr>
                                        <p:cTn id="16" dur="1000" fill="hold">
                                          <p:stCondLst>
                                            <p:cond delay="4000"/>
                                          </p:stCondLst>
                                        </p:cTn>
                                        <p:tgtEl>
                                          <p:spTgt spid="9"/>
                                        </p:tgtEl>
                                        <p:attrNameLst>
                                          <p:attrName>r</p:attrName>
                                        </p:attrNameLst>
                                      </p:cBhvr>
                                    </p:animRot>
                                  </p:childTnLst>
                                </p:cTn>
                              </p:par>
                              <p:par>
                                <p:cTn id="17" presetID="32" presetClass="emph" presetSubtype="0" fill="hold" grpId="0" nodeType="withEffect">
                                  <p:stCondLst>
                                    <p:cond delay="13000"/>
                                  </p:stCondLst>
                                  <p:childTnLst>
                                    <p:animRot by="120000">
                                      <p:cBhvr>
                                        <p:cTn id="18" dur="500" fill="hold">
                                          <p:stCondLst>
                                            <p:cond delay="0"/>
                                          </p:stCondLst>
                                        </p:cTn>
                                        <p:tgtEl>
                                          <p:spTgt spid="10"/>
                                        </p:tgtEl>
                                        <p:attrNameLst>
                                          <p:attrName>r</p:attrName>
                                        </p:attrNameLst>
                                      </p:cBhvr>
                                    </p:animRot>
                                    <p:animRot by="-240000">
                                      <p:cBhvr>
                                        <p:cTn id="19" dur="1000" fill="hold">
                                          <p:stCondLst>
                                            <p:cond delay="1000"/>
                                          </p:stCondLst>
                                        </p:cTn>
                                        <p:tgtEl>
                                          <p:spTgt spid="10"/>
                                        </p:tgtEl>
                                        <p:attrNameLst>
                                          <p:attrName>r</p:attrName>
                                        </p:attrNameLst>
                                      </p:cBhvr>
                                    </p:animRot>
                                    <p:animRot by="240000">
                                      <p:cBhvr>
                                        <p:cTn id="20" dur="1000" fill="hold">
                                          <p:stCondLst>
                                            <p:cond delay="2000"/>
                                          </p:stCondLst>
                                        </p:cTn>
                                        <p:tgtEl>
                                          <p:spTgt spid="10"/>
                                        </p:tgtEl>
                                        <p:attrNameLst>
                                          <p:attrName>r</p:attrName>
                                        </p:attrNameLst>
                                      </p:cBhvr>
                                    </p:animRot>
                                    <p:animRot by="-240000">
                                      <p:cBhvr>
                                        <p:cTn id="21" dur="1000" fill="hold">
                                          <p:stCondLst>
                                            <p:cond delay="3000"/>
                                          </p:stCondLst>
                                        </p:cTn>
                                        <p:tgtEl>
                                          <p:spTgt spid="10"/>
                                        </p:tgtEl>
                                        <p:attrNameLst>
                                          <p:attrName>r</p:attrName>
                                        </p:attrNameLst>
                                      </p:cBhvr>
                                    </p:animRot>
                                    <p:animRot by="120000">
                                      <p:cBhvr>
                                        <p:cTn id="22" dur="1000" fill="hold">
                                          <p:stCondLst>
                                            <p:cond delay="40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0592" y="3645024"/>
            <a:ext cx="3785931" cy="3211835"/>
          </a:xfrm>
          <a:prstGeom prst="rect">
            <a:avLst/>
          </a:prstGeom>
          <a:ln>
            <a:noFill/>
          </a:ln>
          <a:effectLst>
            <a:softEdge rad="112500"/>
          </a:effectLst>
        </p:spPr>
      </p:pic>
      <p:sp>
        <p:nvSpPr>
          <p:cNvPr id="3" name="Заголовок 1"/>
          <p:cNvSpPr txBox="1">
            <a:spLocks/>
          </p:cNvSpPr>
          <p:nvPr/>
        </p:nvSpPr>
        <p:spPr>
          <a:xfrm>
            <a:off x="623391" y="377476"/>
            <a:ext cx="9180014" cy="80806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ru-RU" sz="3200" dirty="0">
                <a:latin typeface="Times New Roman" panose="02020603050405020304" pitchFamily="18" charset="0"/>
                <a:cs typeface="Times New Roman" panose="02020603050405020304" pitchFamily="18" charset="0"/>
              </a:rPr>
              <a:t>		</a:t>
            </a:r>
            <a:r>
              <a:rPr lang="ru-RU" sz="2800" dirty="0"/>
              <a:t> </a:t>
            </a:r>
            <a:r>
              <a:rPr lang="ru-RU" sz="3600" b="1" u="sng" dirty="0">
                <a:latin typeface="Times New Roman" panose="02020603050405020304" pitchFamily="18" charset="0"/>
                <a:cs typeface="Times New Roman" panose="02020603050405020304" pitchFamily="18" charset="0"/>
              </a:rPr>
              <a:t>Преимуществами</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двухмассового</a:t>
            </a:r>
            <a:r>
              <a:rPr lang="ru-RU" sz="3600" dirty="0">
                <a:latin typeface="Times New Roman" panose="02020603050405020304" pitchFamily="18" charset="0"/>
                <a:cs typeface="Times New Roman" panose="02020603050405020304" pitchFamily="18" charset="0"/>
              </a:rPr>
              <a:t> маховика являются гашение колебаний, снижение вибраций, изоляция шумов, удобство переключения передач, снижение износа синхронизаторов, защита трансмиссии от перегрузки и даже экономия топлива. </a:t>
            </a:r>
            <a:endParaRPr lang="ru-RU" sz="5400" dirty="0">
              <a:latin typeface="Times New Roman" panose="02020603050405020304" pitchFamily="18" charset="0"/>
              <a:cs typeface="Times New Roman" panose="02020603050405020304" pitchFamily="18" charset="0"/>
            </a:endParaRPr>
          </a:p>
        </p:txBody>
      </p:sp>
      <p:sp>
        <p:nvSpPr>
          <p:cNvPr id="8" name="Скругленный прямоугольник 7"/>
          <p:cNvSpPr/>
          <p:nvPr/>
        </p:nvSpPr>
        <p:spPr>
          <a:xfrm rot="20375024">
            <a:off x="9945616" y="-89038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rot="20375024">
            <a:off x="10054634" y="-112587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p:nvSpPr>
        <p:spPr>
          <a:xfrm rot="20375024">
            <a:off x="10163651" y="-1326460"/>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Picture 3" descr="E:\logo\logo_inv.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16480" y="0"/>
            <a:ext cx="1008112" cy="825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3761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11000"/>
                                  </p:stCondLst>
                                  <p:childTnLst>
                                    <p:animRot by="120000">
                                      <p:cBhvr>
                                        <p:cTn id="6" dur="500" fill="hold">
                                          <p:stCondLst>
                                            <p:cond delay="0"/>
                                          </p:stCondLst>
                                        </p:cTn>
                                        <p:tgtEl>
                                          <p:spTgt spid="8"/>
                                        </p:tgtEl>
                                        <p:attrNameLst>
                                          <p:attrName>r</p:attrName>
                                        </p:attrNameLst>
                                      </p:cBhvr>
                                    </p:animRot>
                                    <p:animRot by="-240000">
                                      <p:cBhvr>
                                        <p:cTn id="7" dur="1000" fill="hold">
                                          <p:stCondLst>
                                            <p:cond delay="1000"/>
                                          </p:stCondLst>
                                        </p:cTn>
                                        <p:tgtEl>
                                          <p:spTgt spid="8"/>
                                        </p:tgtEl>
                                        <p:attrNameLst>
                                          <p:attrName>r</p:attrName>
                                        </p:attrNameLst>
                                      </p:cBhvr>
                                    </p:animRot>
                                    <p:animRot by="240000">
                                      <p:cBhvr>
                                        <p:cTn id="8" dur="1000" fill="hold">
                                          <p:stCondLst>
                                            <p:cond delay="2000"/>
                                          </p:stCondLst>
                                        </p:cTn>
                                        <p:tgtEl>
                                          <p:spTgt spid="8"/>
                                        </p:tgtEl>
                                        <p:attrNameLst>
                                          <p:attrName>r</p:attrName>
                                        </p:attrNameLst>
                                      </p:cBhvr>
                                    </p:animRot>
                                    <p:animRot by="-240000">
                                      <p:cBhvr>
                                        <p:cTn id="9" dur="1000" fill="hold">
                                          <p:stCondLst>
                                            <p:cond delay="3000"/>
                                          </p:stCondLst>
                                        </p:cTn>
                                        <p:tgtEl>
                                          <p:spTgt spid="8"/>
                                        </p:tgtEl>
                                        <p:attrNameLst>
                                          <p:attrName>r</p:attrName>
                                        </p:attrNameLst>
                                      </p:cBhvr>
                                    </p:animRot>
                                    <p:animRot by="120000">
                                      <p:cBhvr>
                                        <p:cTn id="10" dur="1000" fill="hold">
                                          <p:stCondLst>
                                            <p:cond delay="4000"/>
                                          </p:stCondLst>
                                        </p:cTn>
                                        <p:tgtEl>
                                          <p:spTgt spid="8"/>
                                        </p:tgtEl>
                                        <p:attrNameLst>
                                          <p:attrName>r</p:attrName>
                                        </p:attrNameLst>
                                      </p:cBhvr>
                                    </p:animRot>
                                  </p:childTnLst>
                                </p:cTn>
                              </p:par>
                              <p:par>
                                <p:cTn id="11" presetID="32" presetClass="emph" presetSubtype="0" fill="hold" grpId="0" nodeType="withEffect">
                                  <p:stCondLst>
                                    <p:cond delay="12000"/>
                                  </p:stCondLst>
                                  <p:childTnLst>
                                    <p:animRot by="120000">
                                      <p:cBhvr>
                                        <p:cTn id="12" dur="500" fill="hold">
                                          <p:stCondLst>
                                            <p:cond delay="0"/>
                                          </p:stCondLst>
                                        </p:cTn>
                                        <p:tgtEl>
                                          <p:spTgt spid="9"/>
                                        </p:tgtEl>
                                        <p:attrNameLst>
                                          <p:attrName>r</p:attrName>
                                        </p:attrNameLst>
                                      </p:cBhvr>
                                    </p:animRot>
                                    <p:animRot by="-240000">
                                      <p:cBhvr>
                                        <p:cTn id="13" dur="1000" fill="hold">
                                          <p:stCondLst>
                                            <p:cond delay="1000"/>
                                          </p:stCondLst>
                                        </p:cTn>
                                        <p:tgtEl>
                                          <p:spTgt spid="9"/>
                                        </p:tgtEl>
                                        <p:attrNameLst>
                                          <p:attrName>r</p:attrName>
                                        </p:attrNameLst>
                                      </p:cBhvr>
                                    </p:animRot>
                                    <p:animRot by="240000">
                                      <p:cBhvr>
                                        <p:cTn id="14" dur="1000" fill="hold">
                                          <p:stCondLst>
                                            <p:cond delay="2000"/>
                                          </p:stCondLst>
                                        </p:cTn>
                                        <p:tgtEl>
                                          <p:spTgt spid="9"/>
                                        </p:tgtEl>
                                        <p:attrNameLst>
                                          <p:attrName>r</p:attrName>
                                        </p:attrNameLst>
                                      </p:cBhvr>
                                    </p:animRot>
                                    <p:animRot by="-240000">
                                      <p:cBhvr>
                                        <p:cTn id="15" dur="1000" fill="hold">
                                          <p:stCondLst>
                                            <p:cond delay="3000"/>
                                          </p:stCondLst>
                                        </p:cTn>
                                        <p:tgtEl>
                                          <p:spTgt spid="9"/>
                                        </p:tgtEl>
                                        <p:attrNameLst>
                                          <p:attrName>r</p:attrName>
                                        </p:attrNameLst>
                                      </p:cBhvr>
                                    </p:animRot>
                                    <p:animRot by="120000">
                                      <p:cBhvr>
                                        <p:cTn id="16" dur="1000" fill="hold">
                                          <p:stCondLst>
                                            <p:cond delay="4000"/>
                                          </p:stCondLst>
                                        </p:cTn>
                                        <p:tgtEl>
                                          <p:spTgt spid="9"/>
                                        </p:tgtEl>
                                        <p:attrNameLst>
                                          <p:attrName>r</p:attrName>
                                        </p:attrNameLst>
                                      </p:cBhvr>
                                    </p:animRot>
                                  </p:childTnLst>
                                </p:cTn>
                              </p:par>
                              <p:par>
                                <p:cTn id="17" presetID="32" presetClass="emph" presetSubtype="0" fill="hold" grpId="0" nodeType="withEffect">
                                  <p:stCondLst>
                                    <p:cond delay="13000"/>
                                  </p:stCondLst>
                                  <p:childTnLst>
                                    <p:animRot by="120000">
                                      <p:cBhvr>
                                        <p:cTn id="18" dur="500" fill="hold">
                                          <p:stCondLst>
                                            <p:cond delay="0"/>
                                          </p:stCondLst>
                                        </p:cTn>
                                        <p:tgtEl>
                                          <p:spTgt spid="10"/>
                                        </p:tgtEl>
                                        <p:attrNameLst>
                                          <p:attrName>r</p:attrName>
                                        </p:attrNameLst>
                                      </p:cBhvr>
                                    </p:animRot>
                                    <p:animRot by="-240000">
                                      <p:cBhvr>
                                        <p:cTn id="19" dur="1000" fill="hold">
                                          <p:stCondLst>
                                            <p:cond delay="1000"/>
                                          </p:stCondLst>
                                        </p:cTn>
                                        <p:tgtEl>
                                          <p:spTgt spid="10"/>
                                        </p:tgtEl>
                                        <p:attrNameLst>
                                          <p:attrName>r</p:attrName>
                                        </p:attrNameLst>
                                      </p:cBhvr>
                                    </p:animRot>
                                    <p:animRot by="240000">
                                      <p:cBhvr>
                                        <p:cTn id="20" dur="1000" fill="hold">
                                          <p:stCondLst>
                                            <p:cond delay="2000"/>
                                          </p:stCondLst>
                                        </p:cTn>
                                        <p:tgtEl>
                                          <p:spTgt spid="10"/>
                                        </p:tgtEl>
                                        <p:attrNameLst>
                                          <p:attrName>r</p:attrName>
                                        </p:attrNameLst>
                                      </p:cBhvr>
                                    </p:animRot>
                                    <p:animRot by="-240000">
                                      <p:cBhvr>
                                        <p:cTn id="21" dur="1000" fill="hold">
                                          <p:stCondLst>
                                            <p:cond delay="3000"/>
                                          </p:stCondLst>
                                        </p:cTn>
                                        <p:tgtEl>
                                          <p:spTgt spid="10"/>
                                        </p:tgtEl>
                                        <p:attrNameLst>
                                          <p:attrName>r</p:attrName>
                                        </p:attrNameLst>
                                      </p:cBhvr>
                                    </p:animRot>
                                    <p:animRot by="120000">
                                      <p:cBhvr>
                                        <p:cTn id="22" dur="1000" fill="hold">
                                          <p:stCondLst>
                                            <p:cond delay="40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a:xfrm>
            <a:off x="1055440" y="953100"/>
            <a:ext cx="9180014" cy="80806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ru-RU" sz="3600" dirty="0">
                <a:latin typeface="Times New Roman" panose="02020603050405020304" pitchFamily="18" charset="0"/>
                <a:cs typeface="Times New Roman" panose="02020603050405020304" pitchFamily="18" charset="0"/>
              </a:rPr>
              <a:t>	</a:t>
            </a:r>
            <a:r>
              <a:rPr lang="ru-RU" sz="4000" dirty="0"/>
              <a:t> С другой стороны интенсивная работа </a:t>
            </a:r>
            <a:r>
              <a:rPr lang="ru-RU" sz="4000" dirty="0" err="1"/>
              <a:t>двухмассового</a:t>
            </a:r>
            <a:r>
              <a:rPr lang="ru-RU" sz="4000" dirty="0"/>
              <a:t> маховика приводит к усиленному износу пружинно-демпферной системы и даже поломке ее основного элемента - дуговой пружины. Все это сдерживает массовое применение демпферного маховика на двигателях.</a:t>
            </a:r>
          </a:p>
        </p:txBody>
      </p:sp>
      <p:sp>
        <p:nvSpPr>
          <p:cNvPr id="8" name="Скругленный прямоугольник 7"/>
          <p:cNvSpPr/>
          <p:nvPr/>
        </p:nvSpPr>
        <p:spPr>
          <a:xfrm rot="20375024">
            <a:off x="9945616" y="-89038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rot="20375024">
            <a:off x="10054634" y="-112587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p:nvSpPr>
        <p:spPr>
          <a:xfrm rot="20375024">
            <a:off x="10163651" y="-1326460"/>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Picture 3" descr="E:\logo\logo_in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16480" y="0"/>
            <a:ext cx="1008112" cy="825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6196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11000"/>
                                  </p:stCondLst>
                                  <p:childTnLst>
                                    <p:animRot by="120000">
                                      <p:cBhvr>
                                        <p:cTn id="6" dur="500" fill="hold">
                                          <p:stCondLst>
                                            <p:cond delay="0"/>
                                          </p:stCondLst>
                                        </p:cTn>
                                        <p:tgtEl>
                                          <p:spTgt spid="8"/>
                                        </p:tgtEl>
                                        <p:attrNameLst>
                                          <p:attrName>r</p:attrName>
                                        </p:attrNameLst>
                                      </p:cBhvr>
                                    </p:animRot>
                                    <p:animRot by="-240000">
                                      <p:cBhvr>
                                        <p:cTn id="7" dur="1000" fill="hold">
                                          <p:stCondLst>
                                            <p:cond delay="1000"/>
                                          </p:stCondLst>
                                        </p:cTn>
                                        <p:tgtEl>
                                          <p:spTgt spid="8"/>
                                        </p:tgtEl>
                                        <p:attrNameLst>
                                          <p:attrName>r</p:attrName>
                                        </p:attrNameLst>
                                      </p:cBhvr>
                                    </p:animRot>
                                    <p:animRot by="240000">
                                      <p:cBhvr>
                                        <p:cTn id="8" dur="1000" fill="hold">
                                          <p:stCondLst>
                                            <p:cond delay="2000"/>
                                          </p:stCondLst>
                                        </p:cTn>
                                        <p:tgtEl>
                                          <p:spTgt spid="8"/>
                                        </p:tgtEl>
                                        <p:attrNameLst>
                                          <p:attrName>r</p:attrName>
                                        </p:attrNameLst>
                                      </p:cBhvr>
                                    </p:animRot>
                                    <p:animRot by="-240000">
                                      <p:cBhvr>
                                        <p:cTn id="9" dur="1000" fill="hold">
                                          <p:stCondLst>
                                            <p:cond delay="3000"/>
                                          </p:stCondLst>
                                        </p:cTn>
                                        <p:tgtEl>
                                          <p:spTgt spid="8"/>
                                        </p:tgtEl>
                                        <p:attrNameLst>
                                          <p:attrName>r</p:attrName>
                                        </p:attrNameLst>
                                      </p:cBhvr>
                                    </p:animRot>
                                    <p:animRot by="120000">
                                      <p:cBhvr>
                                        <p:cTn id="10" dur="1000" fill="hold">
                                          <p:stCondLst>
                                            <p:cond delay="4000"/>
                                          </p:stCondLst>
                                        </p:cTn>
                                        <p:tgtEl>
                                          <p:spTgt spid="8"/>
                                        </p:tgtEl>
                                        <p:attrNameLst>
                                          <p:attrName>r</p:attrName>
                                        </p:attrNameLst>
                                      </p:cBhvr>
                                    </p:animRot>
                                  </p:childTnLst>
                                </p:cTn>
                              </p:par>
                              <p:par>
                                <p:cTn id="11" presetID="32" presetClass="emph" presetSubtype="0" fill="hold" grpId="0" nodeType="withEffect">
                                  <p:stCondLst>
                                    <p:cond delay="12000"/>
                                  </p:stCondLst>
                                  <p:childTnLst>
                                    <p:animRot by="120000">
                                      <p:cBhvr>
                                        <p:cTn id="12" dur="500" fill="hold">
                                          <p:stCondLst>
                                            <p:cond delay="0"/>
                                          </p:stCondLst>
                                        </p:cTn>
                                        <p:tgtEl>
                                          <p:spTgt spid="9"/>
                                        </p:tgtEl>
                                        <p:attrNameLst>
                                          <p:attrName>r</p:attrName>
                                        </p:attrNameLst>
                                      </p:cBhvr>
                                    </p:animRot>
                                    <p:animRot by="-240000">
                                      <p:cBhvr>
                                        <p:cTn id="13" dur="1000" fill="hold">
                                          <p:stCondLst>
                                            <p:cond delay="1000"/>
                                          </p:stCondLst>
                                        </p:cTn>
                                        <p:tgtEl>
                                          <p:spTgt spid="9"/>
                                        </p:tgtEl>
                                        <p:attrNameLst>
                                          <p:attrName>r</p:attrName>
                                        </p:attrNameLst>
                                      </p:cBhvr>
                                    </p:animRot>
                                    <p:animRot by="240000">
                                      <p:cBhvr>
                                        <p:cTn id="14" dur="1000" fill="hold">
                                          <p:stCondLst>
                                            <p:cond delay="2000"/>
                                          </p:stCondLst>
                                        </p:cTn>
                                        <p:tgtEl>
                                          <p:spTgt spid="9"/>
                                        </p:tgtEl>
                                        <p:attrNameLst>
                                          <p:attrName>r</p:attrName>
                                        </p:attrNameLst>
                                      </p:cBhvr>
                                    </p:animRot>
                                    <p:animRot by="-240000">
                                      <p:cBhvr>
                                        <p:cTn id="15" dur="1000" fill="hold">
                                          <p:stCondLst>
                                            <p:cond delay="3000"/>
                                          </p:stCondLst>
                                        </p:cTn>
                                        <p:tgtEl>
                                          <p:spTgt spid="9"/>
                                        </p:tgtEl>
                                        <p:attrNameLst>
                                          <p:attrName>r</p:attrName>
                                        </p:attrNameLst>
                                      </p:cBhvr>
                                    </p:animRot>
                                    <p:animRot by="120000">
                                      <p:cBhvr>
                                        <p:cTn id="16" dur="1000" fill="hold">
                                          <p:stCondLst>
                                            <p:cond delay="4000"/>
                                          </p:stCondLst>
                                        </p:cTn>
                                        <p:tgtEl>
                                          <p:spTgt spid="9"/>
                                        </p:tgtEl>
                                        <p:attrNameLst>
                                          <p:attrName>r</p:attrName>
                                        </p:attrNameLst>
                                      </p:cBhvr>
                                    </p:animRot>
                                  </p:childTnLst>
                                </p:cTn>
                              </p:par>
                              <p:par>
                                <p:cTn id="17" presetID="32" presetClass="emph" presetSubtype="0" fill="hold" grpId="0" nodeType="withEffect">
                                  <p:stCondLst>
                                    <p:cond delay="13000"/>
                                  </p:stCondLst>
                                  <p:childTnLst>
                                    <p:animRot by="120000">
                                      <p:cBhvr>
                                        <p:cTn id="18" dur="500" fill="hold">
                                          <p:stCondLst>
                                            <p:cond delay="0"/>
                                          </p:stCondLst>
                                        </p:cTn>
                                        <p:tgtEl>
                                          <p:spTgt spid="10"/>
                                        </p:tgtEl>
                                        <p:attrNameLst>
                                          <p:attrName>r</p:attrName>
                                        </p:attrNameLst>
                                      </p:cBhvr>
                                    </p:animRot>
                                    <p:animRot by="-240000">
                                      <p:cBhvr>
                                        <p:cTn id="19" dur="1000" fill="hold">
                                          <p:stCondLst>
                                            <p:cond delay="1000"/>
                                          </p:stCondLst>
                                        </p:cTn>
                                        <p:tgtEl>
                                          <p:spTgt spid="10"/>
                                        </p:tgtEl>
                                        <p:attrNameLst>
                                          <p:attrName>r</p:attrName>
                                        </p:attrNameLst>
                                      </p:cBhvr>
                                    </p:animRot>
                                    <p:animRot by="240000">
                                      <p:cBhvr>
                                        <p:cTn id="20" dur="1000" fill="hold">
                                          <p:stCondLst>
                                            <p:cond delay="2000"/>
                                          </p:stCondLst>
                                        </p:cTn>
                                        <p:tgtEl>
                                          <p:spTgt spid="10"/>
                                        </p:tgtEl>
                                        <p:attrNameLst>
                                          <p:attrName>r</p:attrName>
                                        </p:attrNameLst>
                                      </p:cBhvr>
                                    </p:animRot>
                                    <p:animRot by="-240000">
                                      <p:cBhvr>
                                        <p:cTn id="21" dur="1000" fill="hold">
                                          <p:stCondLst>
                                            <p:cond delay="3000"/>
                                          </p:stCondLst>
                                        </p:cTn>
                                        <p:tgtEl>
                                          <p:spTgt spid="10"/>
                                        </p:tgtEl>
                                        <p:attrNameLst>
                                          <p:attrName>r</p:attrName>
                                        </p:attrNameLst>
                                      </p:cBhvr>
                                    </p:animRot>
                                    <p:animRot by="120000">
                                      <p:cBhvr>
                                        <p:cTn id="22" dur="1000" fill="hold">
                                          <p:stCondLst>
                                            <p:cond delay="40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8128" y="4057732"/>
            <a:ext cx="4961012" cy="2778167"/>
          </a:xfrm>
          <a:prstGeom prst="rect">
            <a:avLst/>
          </a:prstGeom>
          <a:ln>
            <a:noFill/>
          </a:ln>
          <a:effectLst>
            <a:softEdge rad="112500"/>
          </a:effectLst>
        </p:spPr>
      </p:pic>
      <p:sp>
        <p:nvSpPr>
          <p:cNvPr id="3" name="Заголовок 1"/>
          <p:cNvSpPr txBox="1">
            <a:spLocks/>
          </p:cNvSpPr>
          <p:nvPr/>
        </p:nvSpPr>
        <p:spPr>
          <a:xfrm>
            <a:off x="119336" y="85001"/>
            <a:ext cx="10009112" cy="80806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ru-RU" sz="3600" dirty="0">
                <a:latin typeface="Times New Roman" panose="02020603050405020304" pitchFamily="18" charset="0"/>
                <a:cs typeface="Times New Roman" panose="02020603050405020304" pitchFamily="18" charset="0"/>
              </a:rPr>
              <a:t>	</a:t>
            </a:r>
            <a:r>
              <a:rPr lang="ru-RU" sz="3600" dirty="0"/>
              <a:t> </a:t>
            </a:r>
            <a:r>
              <a:rPr lang="ru-RU" sz="3600" dirty="0">
                <a:latin typeface="Times New Roman" panose="02020603050405020304" pitchFamily="18" charset="0"/>
                <a:cs typeface="Times New Roman" panose="02020603050405020304" pitchFamily="18" charset="0"/>
              </a:rPr>
              <a:t>Современные тенденции развития автомобильных двигателей, такие как </a:t>
            </a:r>
            <a:r>
              <a:rPr lang="ru-RU" sz="3600" i="1" u="sng" dirty="0" err="1">
                <a:latin typeface="Times New Roman" panose="02020603050405020304" pitchFamily="18" charset="0"/>
                <a:cs typeface="Times New Roman" panose="02020603050405020304" pitchFamily="18" charset="0"/>
              </a:rPr>
              <a:t>даунсайзинг</a:t>
            </a:r>
            <a:r>
              <a:rPr lang="ru-RU" sz="3600" dirty="0">
                <a:latin typeface="Times New Roman" panose="02020603050405020304" pitchFamily="18" charset="0"/>
                <a:cs typeface="Times New Roman" panose="02020603050405020304" pitchFamily="18" charset="0"/>
              </a:rPr>
              <a:t> (уменьшение объема и массы двигателя с сохранением мощности) и </a:t>
            </a:r>
            <a:r>
              <a:rPr lang="ru-RU" sz="3600" i="1" u="sng" dirty="0" err="1">
                <a:latin typeface="Times New Roman" panose="02020603050405020304" pitchFamily="18" charset="0"/>
                <a:cs typeface="Times New Roman" panose="02020603050405020304" pitchFamily="18" charset="0"/>
              </a:rPr>
              <a:t>даунспидинг</a:t>
            </a:r>
            <a:r>
              <a:rPr lang="ru-RU" sz="3600" dirty="0">
                <a:latin typeface="Times New Roman" panose="02020603050405020304" pitchFamily="18" charset="0"/>
                <a:cs typeface="Times New Roman" panose="02020603050405020304" pitchFamily="18" charset="0"/>
              </a:rPr>
              <a:t> (расширение диапазона крутящего момента двигателя с возможностью работы на низких оборотах), потребовали нового уровня гашения колебаний. С 2008 года на</a:t>
            </a:r>
          </a:p>
          <a:p>
            <a:pPr algn="just"/>
            <a:r>
              <a:rPr lang="ru-RU" sz="3600" dirty="0">
                <a:latin typeface="Times New Roman" panose="02020603050405020304" pitchFamily="18" charset="0"/>
                <a:cs typeface="Times New Roman" panose="02020603050405020304" pitchFamily="18" charset="0"/>
              </a:rPr>
              <a:t> двигателях применяется </a:t>
            </a:r>
            <a:r>
              <a:rPr lang="ru-RU" sz="3600" b="1" u="sng" dirty="0" err="1">
                <a:latin typeface="Times New Roman" panose="02020603050405020304" pitchFamily="18" charset="0"/>
                <a:cs typeface="Times New Roman" panose="02020603050405020304" pitchFamily="18" charset="0"/>
              </a:rPr>
              <a:t>двухмас</a:t>
            </a:r>
            <a:r>
              <a:rPr lang="ru-RU" sz="3600" b="1" u="sng" dirty="0">
                <a:latin typeface="Times New Roman" panose="02020603050405020304" pitchFamily="18" charset="0"/>
                <a:cs typeface="Times New Roman" panose="02020603050405020304" pitchFamily="18" charset="0"/>
              </a:rPr>
              <a:t>-</a:t>
            </a:r>
          </a:p>
          <a:p>
            <a:pPr algn="just"/>
            <a:r>
              <a:rPr lang="ru-RU" sz="3600" b="1" u="sng" dirty="0" err="1">
                <a:latin typeface="Times New Roman" panose="02020603050405020304" pitchFamily="18" charset="0"/>
                <a:cs typeface="Times New Roman" panose="02020603050405020304" pitchFamily="18" charset="0"/>
              </a:rPr>
              <a:t>совый</a:t>
            </a:r>
            <a:r>
              <a:rPr lang="ru-RU" sz="3600" b="1" u="sng" dirty="0">
                <a:latin typeface="Times New Roman" panose="02020603050405020304" pitchFamily="18" charset="0"/>
                <a:cs typeface="Times New Roman" panose="02020603050405020304" pitchFamily="18" charset="0"/>
              </a:rPr>
              <a:t> маховик с </a:t>
            </a:r>
            <a:r>
              <a:rPr lang="ru-RU" sz="3600" b="1" u="sng" dirty="0" err="1">
                <a:latin typeface="Times New Roman" panose="02020603050405020304" pitchFamily="18" charset="0"/>
                <a:cs typeface="Times New Roman" panose="02020603050405020304" pitchFamily="18" charset="0"/>
              </a:rPr>
              <a:t>маятнико</a:t>
            </a:r>
            <a:r>
              <a:rPr lang="ru-RU" sz="3600" b="1" u="sng" dirty="0">
                <a:latin typeface="Times New Roman" panose="02020603050405020304" pitchFamily="18" charset="0"/>
                <a:cs typeface="Times New Roman" panose="02020603050405020304" pitchFamily="18" charset="0"/>
              </a:rPr>
              <a:t>-</a:t>
            </a:r>
          </a:p>
          <a:p>
            <a:pPr algn="just"/>
            <a:r>
              <a:rPr lang="ru-RU" sz="3600" b="1" u="sng" dirty="0" err="1">
                <a:latin typeface="Times New Roman" panose="02020603050405020304" pitchFamily="18" charset="0"/>
                <a:cs typeface="Times New Roman" panose="02020603050405020304" pitchFamily="18" charset="0"/>
              </a:rPr>
              <a:t>вым</a:t>
            </a:r>
            <a:r>
              <a:rPr lang="ru-RU" sz="3600" b="1" u="sng" dirty="0">
                <a:latin typeface="Times New Roman" panose="02020603050405020304" pitchFamily="18" charset="0"/>
                <a:cs typeface="Times New Roman" panose="02020603050405020304" pitchFamily="18" charset="0"/>
              </a:rPr>
              <a:t> гасителем колебаний</a:t>
            </a:r>
            <a:r>
              <a:rPr lang="ru-RU" sz="3600" dirty="0">
                <a:latin typeface="Times New Roman" panose="02020603050405020304" pitchFamily="18" charset="0"/>
                <a:cs typeface="Times New Roman" panose="02020603050405020304" pitchFamily="18" charset="0"/>
              </a:rPr>
              <a:t>.</a:t>
            </a:r>
          </a:p>
        </p:txBody>
      </p:sp>
      <p:sp>
        <p:nvSpPr>
          <p:cNvPr id="8" name="Скругленный прямоугольник 7"/>
          <p:cNvSpPr/>
          <p:nvPr/>
        </p:nvSpPr>
        <p:spPr>
          <a:xfrm rot="20375024">
            <a:off x="9945616" y="-89038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rot="20375024">
            <a:off x="10054634" y="-112587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p:nvSpPr>
        <p:spPr>
          <a:xfrm rot="20375024">
            <a:off x="10163651" y="-1326460"/>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Picture 3" descr="E:\logo\logo_inv.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16480" y="0"/>
            <a:ext cx="1008112" cy="825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6196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11000"/>
                                  </p:stCondLst>
                                  <p:childTnLst>
                                    <p:animRot by="120000">
                                      <p:cBhvr>
                                        <p:cTn id="6" dur="500" fill="hold">
                                          <p:stCondLst>
                                            <p:cond delay="0"/>
                                          </p:stCondLst>
                                        </p:cTn>
                                        <p:tgtEl>
                                          <p:spTgt spid="8"/>
                                        </p:tgtEl>
                                        <p:attrNameLst>
                                          <p:attrName>r</p:attrName>
                                        </p:attrNameLst>
                                      </p:cBhvr>
                                    </p:animRot>
                                    <p:animRot by="-240000">
                                      <p:cBhvr>
                                        <p:cTn id="7" dur="1000" fill="hold">
                                          <p:stCondLst>
                                            <p:cond delay="1000"/>
                                          </p:stCondLst>
                                        </p:cTn>
                                        <p:tgtEl>
                                          <p:spTgt spid="8"/>
                                        </p:tgtEl>
                                        <p:attrNameLst>
                                          <p:attrName>r</p:attrName>
                                        </p:attrNameLst>
                                      </p:cBhvr>
                                    </p:animRot>
                                    <p:animRot by="240000">
                                      <p:cBhvr>
                                        <p:cTn id="8" dur="1000" fill="hold">
                                          <p:stCondLst>
                                            <p:cond delay="2000"/>
                                          </p:stCondLst>
                                        </p:cTn>
                                        <p:tgtEl>
                                          <p:spTgt spid="8"/>
                                        </p:tgtEl>
                                        <p:attrNameLst>
                                          <p:attrName>r</p:attrName>
                                        </p:attrNameLst>
                                      </p:cBhvr>
                                    </p:animRot>
                                    <p:animRot by="-240000">
                                      <p:cBhvr>
                                        <p:cTn id="9" dur="1000" fill="hold">
                                          <p:stCondLst>
                                            <p:cond delay="3000"/>
                                          </p:stCondLst>
                                        </p:cTn>
                                        <p:tgtEl>
                                          <p:spTgt spid="8"/>
                                        </p:tgtEl>
                                        <p:attrNameLst>
                                          <p:attrName>r</p:attrName>
                                        </p:attrNameLst>
                                      </p:cBhvr>
                                    </p:animRot>
                                    <p:animRot by="120000">
                                      <p:cBhvr>
                                        <p:cTn id="10" dur="1000" fill="hold">
                                          <p:stCondLst>
                                            <p:cond delay="4000"/>
                                          </p:stCondLst>
                                        </p:cTn>
                                        <p:tgtEl>
                                          <p:spTgt spid="8"/>
                                        </p:tgtEl>
                                        <p:attrNameLst>
                                          <p:attrName>r</p:attrName>
                                        </p:attrNameLst>
                                      </p:cBhvr>
                                    </p:animRot>
                                  </p:childTnLst>
                                </p:cTn>
                              </p:par>
                              <p:par>
                                <p:cTn id="11" presetID="32" presetClass="emph" presetSubtype="0" fill="hold" grpId="0" nodeType="withEffect">
                                  <p:stCondLst>
                                    <p:cond delay="12000"/>
                                  </p:stCondLst>
                                  <p:childTnLst>
                                    <p:animRot by="120000">
                                      <p:cBhvr>
                                        <p:cTn id="12" dur="500" fill="hold">
                                          <p:stCondLst>
                                            <p:cond delay="0"/>
                                          </p:stCondLst>
                                        </p:cTn>
                                        <p:tgtEl>
                                          <p:spTgt spid="9"/>
                                        </p:tgtEl>
                                        <p:attrNameLst>
                                          <p:attrName>r</p:attrName>
                                        </p:attrNameLst>
                                      </p:cBhvr>
                                    </p:animRot>
                                    <p:animRot by="-240000">
                                      <p:cBhvr>
                                        <p:cTn id="13" dur="1000" fill="hold">
                                          <p:stCondLst>
                                            <p:cond delay="1000"/>
                                          </p:stCondLst>
                                        </p:cTn>
                                        <p:tgtEl>
                                          <p:spTgt spid="9"/>
                                        </p:tgtEl>
                                        <p:attrNameLst>
                                          <p:attrName>r</p:attrName>
                                        </p:attrNameLst>
                                      </p:cBhvr>
                                    </p:animRot>
                                    <p:animRot by="240000">
                                      <p:cBhvr>
                                        <p:cTn id="14" dur="1000" fill="hold">
                                          <p:stCondLst>
                                            <p:cond delay="2000"/>
                                          </p:stCondLst>
                                        </p:cTn>
                                        <p:tgtEl>
                                          <p:spTgt spid="9"/>
                                        </p:tgtEl>
                                        <p:attrNameLst>
                                          <p:attrName>r</p:attrName>
                                        </p:attrNameLst>
                                      </p:cBhvr>
                                    </p:animRot>
                                    <p:animRot by="-240000">
                                      <p:cBhvr>
                                        <p:cTn id="15" dur="1000" fill="hold">
                                          <p:stCondLst>
                                            <p:cond delay="3000"/>
                                          </p:stCondLst>
                                        </p:cTn>
                                        <p:tgtEl>
                                          <p:spTgt spid="9"/>
                                        </p:tgtEl>
                                        <p:attrNameLst>
                                          <p:attrName>r</p:attrName>
                                        </p:attrNameLst>
                                      </p:cBhvr>
                                    </p:animRot>
                                    <p:animRot by="120000">
                                      <p:cBhvr>
                                        <p:cTn id="16" dur="1000" fill="hold">
                                          <p:stCondLst>
                                            <p:cond delay="4000"/>
                                          </p:stCondLst>
                                        </p:cTn>
                                        <p:tgtEl>
                                          <p:spTgt spid="9"/>
                                        </p:tgtEl>
                                        <p:attrNameLst>
                                          <p:attrName>r</p:attrName>
                                        </p:attrNameLst>
                                      </p:cBhvr>
                                    </p:animRot>
                                  </p:childTnLst>
                                </p:cTn>
                              </p:par>
                              <p:par>
                                <p:cTn id="17" presetID="32" presetClass="emph" presetSubtype="0" fill="hold" grpId="0" nodeType="withEffect">
                                  <p:stCondLst>
                                    <p:cond delay="13000"/>
                                  </p:stCondLst>
                                  <p:childTnLst>
                                    <p:animRot by="120000">
                                      <p:cBhvr>
                                        <p:cTn id="18" dur="500" fill="hold">
                                          <p:stCondLst>
                                            <p:cond delay="0"/>
                                          </p:stCondLst>
                                        </p:cTn>
                                        <p:tgtEl>
                                          <p:spTgt spid="10"/>
                                        </p:tgtEl>
                                        <p:attrNameLst>
                                          <p:attrName>r</p:attrName>
                                        </p:attrNameLst>
                                      </p:cBhvr>
                                    </p:animRot>
                                    <p:animRot by="-240000">
                                      <p:cBhvr>
                                        <p:cTn id="19" dur="1000" fill="hold">
                                          <p:stCondLst>
                                            <p:cond delay="1000"/>
                                          </p:stCondLst>
                                        </p:cTn>
                                        <p:tgtEl>
                                          <p:spTgt spid="10"/>
                                        </p:tgtEl>
                                        <p:attrNameLst>
                                          <p:attrName>r</p:attrName>
                                        </p:attrNameLst>
                                      </p:cBhvr>
                                    </p:animRot>
                                    <p:animRot by="240000">
                                      <p:cBhvr>
                                        <p:cTn id="20" dur="1000" fill="hold">
                                          <p:stCondLst>
                                            <p:cond delay="2000"/>
                                          </p:stCondLst>
                                        </p:cTn>
                                        <p:tgtEl>
                                          <p:spTgt spid="10"/>
                                        </p:tgtEl>
                                        <p:attrNameLst>
                                          <p:attrName>r</p:attrName>
                                        </p:attrNameLst>
                                      </p:cBhvr>
                                    </p:animRot>
                                    <p:animRot by="-240000">
                                      <p:cBhvr>
                                        <p:cTn id="21" dur="1000" fill="hold">
                                          <p:stCondLst>
                                            <p:cond delay="3000"/>
                                          </p:stCondLst>
                                        </p:cTn>
                                        <p:tgtEl>
                                          <p:spTgt spid="10"/>
                                        </p:tgtEl>
                                        <p:attrNameLst>
                                          <p:attrName>r</p:attrName>
                                        </p:attrNameLst>
                                      </p:cBhvr>
                                    </p:animRot>
                                    <p:animRot by="120000">
                                      <p:cBhvr>
                                        <p:cTn id="22" dur="1000" fill="hold">
                                          <p:stCondLst>
                                            <p:cond delay="40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88088" y="3883471"/>
            <a:ext cx="5328667" cy="2984054"/>
          </a:xfrm>
          <a:prstGeom prst="rect">
            <a:avLst/>
          </a:prstGeom>
          <a:ln>
            <a:noFill/>
          </a:ln>
          <a:effectLst>
            <a:softEdge rad="112500"/>
          </a:effectLst>
        </p:spPr>
      </p:pic>
      <p:sp>
        <p:nvSpPr>
          <p:cNvPr id="3" name="Заголовок 1"/>
          <p:cNvSpPr txBox="1">
            <a:spLocks/>
          </p:cNvSpPr>
          <p:nvPr/>
        </p:nvSpPr>
        <p:spPr>
          <a:xfrm>
            <a:off x="551384" y="163665"/>
            <a:ext cx="9450548" cy="80806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ru-RU" sz="3600" dirty="0">
                <a:latin typeface="Times New Roman" panose="02020603050405020304" pitchFamily="18" charset="0"/>
                <a:cs typeface="Times New Roman" panose="02020603050405020304" pitchFamily="18" charset="0"/>
              </a:rPr>
              <a:t>	</a:t>
            </a:r>
            <a:r>
              <a:rPr lang="ru-RU" sz="3600" dirty="0"/>
              <a:t> Для устранения неравномерностей вращения коленчатого вала в диапазоне низких оборотов на маховике вместе с дуговой пружиной устанавливается центробежный маятник. Он создает собственные колебания, которые в противофазе накладываются на сглаженные колебания после дуговой пружины и полностью их гасит.</a:t>
            </a:r>
          </a:p>
          <a:p>
            <a:pPr algn="just"/>
            <a:endParaRPr lang="ru-RU" sz="3600" dirty="0">
              <a:latin typeface="Times New Roman" panose="02020603050405020304" pitchFamily="18" charset="0"/>
              <a:cs typeface="Times New Roman" panose="02020603050405020304" pitchFamily="18" charset="0"/>
            </a:endParaRPr>
          </a:p>
        </p:txBody>
      </p:sp>
      <p:sp>
        <p:nvSpPr>
          <p:cNvPr id="8" name="Скругленный прямоугольник 7"/>
          <p:cNvSpPr/>
          <p:nvPr/>
        </p:nvSpPr>
        <p:spPr>
          <a:xfrm rot="20375024">
            <a:off x="9945616" y="-89038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rot="20375024">
            <a:off x="10054634" y="-112587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p:nvSpPr>
        <p:spPr>
          <a:xfrm rot="20375024">
            <a:off x="10163651" y="-1326460"/>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Picture 3" descr="E:\logo\logo_inv.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16480" y="0"/>
            <a:ext cx="1008112" cy="825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9120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11000"/>
                                  </p:stCondLst>
                                  <p:childTnLst>
                                    <p:animRot by="120000">
                                      <p:cBhvr>
                                        <p:cTn id="6" dur="500" fill="hold">
                                          <p:stCondLst>
                                            <p:cond delay="0"/>
                                          </p:stCondLst>
                                        </p:cTn>
                                        <p:tgtEl>
                                          <p:spTgt spid="8"/>
                                        </p:tgtEl>
                                        <p:attrNameLst>
                                          <p:attrName>r</p:attrName>
                                        </p:attrNameLst>
                                      </p:cBhvr>
                                    </p:animRot>
                                    <p:animRot by="-240000">
                                      <p:cBhvr>
                                        <p:cTn id="7" dur="1000" fill="hold">
                                          <p:stCondLst>
                                            <p:cond delay="1000"/>
                                          </p:stCondLst>
                                        </p:cTn>
                                        <p:tgtEl>
                                          <p:spTgt spid="8"/>
                                        </p:tgtEl>
                                        <p:attrNameLst>
                                          <p:attrName>r</p:attrName>
                                        </p:attrNameLst>
                                      </p:cBhvr>
                                    </p:animRot>
                                    <p:animRot by="240000">
                                      <p:cBhvr>
                                        <p:cTn id="8" dur="1000" fill="hold">
                                          <p:stCondLst>
                                            <p:cond delay="2000"/>
                                          </p:stCondLst>
                                        </p:cTn>
                                        <p:tgtEl>
                                          <p:spTgt spid="8"/>
                                        </p:tgtEl>
                                        <p:attrNameLst>
                                          <p:attrName>r</p:attrName>
                                        </p:attrNameLst>
                                      </p:cBhvr>
                                    </p:animRot>
                                    <p:animRot by="-240000">
                                      <p:cBhvr>
                                        <p:cTn id="9" dur="1000" fill="hold">
                                          <p:stCondLst>
                                            <p:cond delay="3000"/>
                                          </p:stCondLst>
                                        </p:cTn>
                                        <p:tgtEl>
                                          <p:spTgt spid="8"/>
                                        </p:tgtEl>
                                        <p:attrNameLst>
                                          <p:attrName>r</p:attrName>
                                        </p:attrNameLst>
                                      </p:cBhvr>
                                    </p:animRot>
                                    <p:animRot by="120000">
                                      <p:cBhvr>
                                        <p:cTn id="10" dur="1000" fill="hold">
                                          <p:stCondLst>
                                            <p:cond delay="4000"/>
                                          </p:stCondLst>
                                        </p:cTn>
                                        <p:tgtEl>
                                          <p:spTgt spid="8"/>
                                        </p:tgtEl>
                                        <p:attrNameLst>
                                          <p:attrName>r</p:attrName>
                                        </p:attrNameLst>
                                      </p:cBhvr>
                                    </p:animRot>
                                  </p:childTnLst>
                                </p:cTn>
                              </p:par>
                              <p:par>
                                <p:cTn id="11" presetID="32" presetClass="emph" presetSubtype="0" fill="hold" grpId="0" nodeType="withEffect">
                                  <p:stCondLst>
                                    <p:cond delay="12000"/>
                                  </p:stCondLst>
                                  <p:childTnLst>
                                    <p:animRot by="120000">
                                      <p:cBhvr>
                                        <p:cTn id="12" dur="500" fill="hold">
                                          <p:stCondLst>
                                            <p:cond delay="0"/>
                                          </p:stCondLst>
                                        </p:cTn>
                                        <p:tgtEl>
                                          <p:spTgt spid="9"/>
                                        </p:tgtEl>
                                        <p:attrNameLst>
                                          <p:attrName>r</p:attrName>
                                        </p:attrNameLst>
                                      </p:cBhvr>
                                    </p:animRot>
                                    <p:animRot by="-240000">
                                      <p:cBhvr>
                                        <p:cTn id="13" dur="1000" fill="hold">
                                          <p:stCondLst>
                                            <p:cond delay="1000"/>
                                          </p:stCondLst>
                                        </p:cTn>
                                        <p:tgtEl>
                                          <p:spTgt spid="9"/>
                                        </p:tgtEl>
                                        <p:attrNameLst>
                                          <p:attrName>r</p:attrName>
                                        </p:attrNameLst>
                                      </p:cBhvr>
                                    </p:animRot>
                                    <p:animRot by="240000">
                                      <p:cBhvr>
                                        <p:cTn id="14" dur="1000" fill="hold">
                                          <p:stCondLst>
                                            <p:cond delay="2000"/>
                                          </p:stCondLst>
                                        </p:cTn>
                                        <p:tgtEl>
                                          <p:spTgt spid="9"/>
                                        </p:tgtEl>
                                        <p:attrNameLst>
                                          <p:attrName>r</p:attrName>
                                        </p:attrNameLst>
                                      </p:cBhvr>
                                    </p:animRot>
                                    <p:animRot by="-240000">
                                      <p:cBhvr>
                                        <p:cTn id="15" dur="1000" fill="hold">
                                          <p:stCondLst>
                                            <p:cond delay="3000"/>
                                          </p:stCondLst>
                                        </p:cTn>
                                        <p:tgtEl>
                                          <p:spTgt spid="9"/>
                                        </p:tgtEl>
                                        <p:attrNameLst>
                                          <p:attrName>r</p:attrName>
                                        </p:attrNameLst>
                                      </p:cBhvr>
                                    </p:animRot>
                                    <p:animRot by="120000">
                                      <p:cBhvr>
                                        <p:cTn id="16" dur="1000" fill="hold">
                                          <p:stCondLst>
                                            <p:cond delay="4000"/>
                                          </p:stCondLst>
                                        </p:cTn>
                                        <p:tgtEl>
                                          <p:spTgt spid="9"/>
                                        </p:tgtEl>
                                        <p:attrNameLst>
                                          <p:attrName>r</p:attrName>
                                        </p:attrNameLst>
                                      </p:cBhvr>
                                    </p:animRot>
                                  </p:childTnLst>
                                </p:cTn>
                              </p:par>
                              <p:par>
                                <p:cTn id="17" presetID="32" presetClass="emph" presetSubtype="0" fill="hold" grpId="0" nodeType="withEffect">
                                  <p:stCondLst>
                                    <p:cond delay="13000"/>
                                  </p:stCondLst>
                                  <p:childTnLst>
                                    <p:animRot by="120000">
                                      <p:cBhvr>
                                        <p:cTn id="18" dur="500" fill="hold">
                                          <p:stCondLst>
                                            <p:cond delay="0"/>
                                          </p:stCondLst>
                                        </p:cTn>
                                        <p:tgtEl>
                                          <p:spTgt spid="10"/>
                                        </p:tgtEl>
                                        <p:attrNameLst>
                                          <p:attrName>r</p:attrName>
                                        </p:attrNameLst>
                                      </p:cBhvr>
                                    </p:animRot>
                                    <p:animRot by="-240000">
                                      <p:cBhvr>
                                        <p:cTn id="19" dur="1000" fill="hold">
                                          <p:stCondLst>
                                            <p:cond delay="1000"/>
                                          </p:stCondLst>
                                        </p:cTn>
                                        <p:tgtEl>
                                          <p:spTgt spid="10"/>
                                        </p:tgtEl>
                                        <p:attrNameLst>
                                          <p:attrName>r</p:attrName>
                                        </p:attrNameLst>
                                      </p:cBhvr>
                                    </p:animRot>
                                    <p:animRot by="240000">
                                      <p:cBhvr>
                                        <p:cTn id="20" dur="1000" fill="hold">
                                          <p:stCondLst>
                                            <p:cond delay="2000"/>
                                          </p:stCondLst>
                                        </p:cTn>
                                        <p:tgtEl>
                                          <p:spTgt spid="10"/>
                                        </p:tgtEl>
                                        <p:attrNameLst>
                                          <p:attrName>r</p:attrName>
                                        </p:attrNameLst>
                                      </p:cBhvr>
                                    </p:animRot>
                                    <p:animRot by="-240000">
                                      <p:cBhvr>
                                        <p:cTn id="21" dur="1000" fill="hold">
                                          <p:stCondLst>
                                            <p:cond delay="3000"/>
                                          </p:stCondLst>
                                        </p:cTn>
                                        <p:tgtEl>
                                          <p:spTgt spid="10"/>
                                        </p:tgtEl>
                                        <p:attrNameLst>
                                          <p:attrName>r</p:attrName>
                                        </p:attrNameLst>
                                      </p:cBhvr>
                                    </p:animRot>
                                    <p:animRot by="120000">
                                      <p:cBhvr>
                                        <p:cTn id="22" dur="1000" fill="hold">
                                          <p:stCondLst>
                                            <p:cond delay="40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1229</TotalTime>
  <Words>69</Words>
  <Application>Microsoft Office PowerPoint</Application>
  <PresentationFormat>Широкоэкранный</PresentationFormat>
  <Paragraphs>108</Paragraphs>
  <Slides>37</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37</vt:i4>
      </vt:variant>
    </vt:vector>
  </HeadingPairs>
  <TitlesOfParts>
    <vt:vector size="41" baseType="lpstr">
      <vt:lpstr>Arial</vt:lpstr>
      <vt:lpstr>Calibri</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 Windows</dc:creator>
  <cp:lastModifiedBy>Gordienko</cp:lastModifiedBy>
  <cp:revision>122</cp:revision>
  <cp:lastPrinted>2018-06-19T14:05:00Z</cp:lastPrinted>
  <dcterms:created xsi:type="dcterms:W3CDTF">2018-06-15T09:41:37Z</dcterms:created>
  <dcterms:modified xsi:type="dcterms:W3CDTF">2021-05-10T16:22:42Z</dcterms:modified>
</cp:coreProperties>
</file>