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3" r:id="rId2"/>
    <p:sldId id="304" r:id="rId3"/>
    <p:sldId id="305" r:id="rId4"/>
    <p:sldId id="307" r:id="rId5"/>
    <p:sldId id="308" r:id="rId6"/>
    <p:sldId id="309" r:id="rId7"/>
    <p:sldId id="310" r:id="rId8"/>
    <p:sldId id="311" r:id="rId9"/>
    <p:sldId id="313" r:id="rId10"/>
    <p:sldId id="314" r:id="rId11"/>
    <p:sldId id="315" r:id="rId12"/>
    <p:sldId id="316" r:id="rId13"/>
    <p:sldId id="323" r:id="rId14"/>
    <p:sldId id="317" r:id="rId15"/>
    <p:sldId id="318" r:id="rId16"/>
    <p:sldId id="319" r:id="rId17"/>
    <p:sldId id="320" r:id="rId18"/>
    <p:sldId id="322" r:id="rId19"/>
    <p:sldId id="324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24316C"/>
    <a:srgbClr val="FFBB7B"/>
    <a:srgbClr val="1D591E"/>
    <a:srgbClr val="236B25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55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79D9-3FCD-4F78-8C09-5E27BA38E379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DCEDA-9006-46E9-8BA8-62D61FF5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08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974E9-36BA-4978-88EA-3A71AEB8E80B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44DE-EE18-40B0-B73F-7A942410F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39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044DE-EE18-40B0-B73F-7A942410FFD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9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044DE-EE18-40B0-B73F-7A942410FFD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696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044DE-EE18-40B0-B73F-7A942410FFD6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982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36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3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04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4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5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7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2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93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chemeClr val="bg1">
                <a:lumMod val="85000"/>
              </a:schemeClr>
            </a:gs>
            <a:gs pos="5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34F8-4A34-41D4-A3A6-F8C46323D4AE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f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ogo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692697"/>
            <a:ext cx="2088232" cy="168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343472" y="-1361501"/>
            <a:ext cx="4968552" cy="1622149"/>
            <a:chOff x="5125864" y="-816524"/>
            <a:chExt cx="5394640" cy="3097303"/>
          </a:xfrm>
        </p:grpSpPr>
        <p:sp>
          <p:nvSpPr>
            <p:cNvPr id="9" name="Скругленный прямоугольник 8"/>
            <p:cNvSpPr/>
            <p:nvPr/>
          </p:nvSpPr>
          <p:spPr>
            <a:xfrm rot="20375024">
              <a:off x="6776088" y="-296266"/>
              <a:ext cx="3744416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 rot="20375024">
              <a:off x="5933099" y="-540064"/>
              <a:ext cx="3744415" cy="2577046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 rot="20375024">
              <a:off x="5125864" y="-816524"/>
              <a:ext cx="3744415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439817" y="863757"/>
            <a:ext cx="6188468" cy="13388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ГЛАВНОЕ УПРАВЛЕНИЕ ОБРАЗОВАНИЯ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ГРОДНЕНСКОГО ОБЛАСТНОГО ИСПОЛНИТЕЛЬНОГО КОМИТЕТА</a:t>
            </a:r>
            <a:b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</a:br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УЧРЕЖДЕНИЕ ОБРАЗОВАНИЯ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"ГРОДНЕНСКИЙ ГОСУДАРСТВЕННЫЙ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ЭЛЕКТРОТЕХНИЧЕСКИЙ КОЛЛЕДЖ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ИМЕНИ ИВАНА СЧАСТНОГО"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69632" y="638999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2021</a:t>
            </a:r>
          </a:p>
        </p:txBody>
      </p:sp>
      <p:pic>
        <p:nvPicPr>
          <p:cNvPr id="8194" name="Picture 2" descr="\\192.168.1.85\share\Логотип\slog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2260992"/>
            <a:ext cx="3248381" cy="59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2093086" y="3099447"/>
            <a:ext cx="8425318" cy="1952538"/>
            <a:chOff x="1698946" y="1842196"/>
            <a:chExt cx="6318989" cy="9933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698946" y="2099613"/>
              <a:ext cx="6298985" cy="7359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Тема: «Устройство системы </a:t>
              </a:r>
            </a:p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смазки двигателя</a:t>
              </a:r>
              <a:r>
                <a:rPr lang="be-BY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»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1789330" y="1842196"/>
              <a:ext cx="6228605" cy="55675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3200" b="1" dirty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Занятие 21</a:t>
              </a:r>
              <a:endParaRPr lang="be-BY" sz="32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8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5360" y="548680"/>
            <a:ext cx="912751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Система  смазки  двигателей  автомобилей должна обеспечивать: бесперебойную подачу масла к трущимся деталям при работе на различных  скоростных  и  нагрузочных  режимах  и  в  различных  условиях эксплуатации;  высокую  степень  очистки  масла  от  механических  примесей; возможность длительной работы двигателя под нагрузкой без перегрева масла.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6AAE7E6-6B31-4314-9860-E1A7B39210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695" y="2610368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68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22971" y="685441"/>
            <a:ext cx="943494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зависимости  от  способа  подачи  масла  к  трущимся  поверхностям различают  системы  смазки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разбрызгиванием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 давлением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самотёком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комбинированную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Также  существует  смазочная  система  с  «сухим» катетером, в которой смазочное масло находится в специальном резервуаре и при помощи дозирующего устройства подается к трущимся поверхностям.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B36E978-7666-454C-8BC8-5176CE1A87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3" y="2805417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55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63352" y="385304"/>
            <a:ext cx="878108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/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 смазки  разбрызгиванием  вследствие  своего  несовершенства (зависимость  подачи,  масла  от  уровня,  быстрое  старение,  окисление  масла, отсутствие надежной фильтрации) распространения не получила. Не получила широкого  распространения  смазочная  система  с  «сухим»  ввиду  своей сложности и высокой стоимости (применяется только на некоторых гоночных и спортивных машинах).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8A59E1-D7E2-4668-ABDD-C5C8BC5288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2817006"/>
            <a:ext cx="3345992" cy="1484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443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2151" y="260648"/>
            <a:ext cx="95050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смазки под давлением подача масла к трущимся поверхностям осуществляется  принудительно  масляным  насосом  по  специальным маслопроводам.  Из-за  конструктивной  сложности  в  чистом  виде  она  не применяется.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6B00B4B-B80E-4AC2-8934-D0CD002E31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4293030"/>
            <a:ext cx="3810000" cy="2533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94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7318" y="249370"/>
            <a:ext cx="937305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 большинства двигателей  применяют  системы  смазки комбинированные,  в  которых  сочетаются  способы  подачи  масла разбрызгиванием  и  под  давлением.  Под  давлением  масло  подводится  к коренным  и  шатунным  подшипникам  коленчатого  вала,  к  подшипникам распределительного вала, к осям коромысел и наконечникам штанг, к втулкам распределительных  шестерен.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F387FD-3E8E-4229-9443-A5058E8509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4" y="4725144"/>
            <a:ext cx="3810000" cy="1743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530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5360" y="249370"/>
            <a:ext cx="9145016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 некоторых  конструкциях  под  давлением смазывается  сопряжение  верхней  головки  шатуна  с  поршневым  пальцем,  а также  организуется  принудительный  впрыск  масла  на  поверхность  зеркала цилиндра.  Остальные  трущиеся  детали  двигателя  смазываются разбрызгиванием.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A086F3-9D91-400F-8878-425055D9E1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79" y="4478558"/>
            <a:ext cx="3578681" cy="2379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161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814" y="85001"/>
            <a:ext cx="7329330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В  основу  работы  комбинированной  системы  смазки  различных двигателей положена одна и та же принципиальная схема (рис. 1). Масло из масляного  поддона  1  через  маслоприемник  6  нагнетается шестеренчатым насосом, состоящим из двух секций. Основная  секция  насоса  7  подает  масло  к  фильтру  грубой  очистки  10, включенному  последовательно.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7A204D7-D160-4301-865C-3E8E032B3C1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02996" y="1728994"/>
            <a:ext cx="4600820" cy="36399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05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27881" y="8654"/>
            <a:ext cx="674823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i="1" dirty="0"/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  фильтру  включен  перепускной клапан  9,  пропускающий  неочищенное  масло,  минуя  фильтр,  в  главную масляную  магистраль  12  в  тех  случаях,  когда  давление  перед  фильтром возрастает  (засорение  фильтрующего  элемента,  высокая  вязкость  масла  при пуске, большая частота вращения коленчатого вала). Клапан 9 регулируется на перепад давления при входе и выходе из фильтра на 0,08…0,28 МПа.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4036D82-1745-43A9-891E-E8422510AA4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393978" y="1844824"/>
            <a:ext cx="4600820" cy="36399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808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1344" y="412686"/>
            <a:ext cx="69525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Давление нагнетания основной секции насоса ограничивается редукционным клапаном 8. При давлении выше установленной нормы клапан открывается и лишнее масло сливается  в  картер.  Клапан  8  регулируется  на  давление  0,3…0,4  МПа  у карбюраторных двигателей и 0,7…0,8 МПа у дизелей.</a:t>
            </a:r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914CF87-FF74-41A4-8934-F76539B89CF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12600" y="1844824"/>
            <a:ext cx="4600820" cy="36399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819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06993" y="27409"/>
            <a:ext cx="761719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/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 фильтра  грубой  очистки  поток  масла  разделяется  на  две  части. Меньшая  часть  поступает  в  фильтр  тонкой  очистки  11,  подключенный параллельно, и после очистки сливается в картер; большая часть нагнетается в главную  масляную  магистраль  12  и  смазывает  под  давлением  коренные  и шатунные  подшипники  коленчатого  вала,  подшипники  распределительного вала.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E5CCC06-2869-4B91-B814-5D91682EBA8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824192" y="2148874"/>
            <a:ext cx="4289228" cy="33358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636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191344" y="183409"/>
            <a:ext cx="9394026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недостатков поршневых двигателей внутреннего сгорания является наличие большого  количества  движущихся  деталей,  имеющих  значительные поверхности  трения.  При  этом  трущиеся  (сопряженные)  пары  работают  при высоких температурах и воспринимают значительные динамические нагрузки.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164DA8-CF89-4521-9BFC-408944220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512" y="5013176"/>
            <a:ext cx="2833487" cy="1844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804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0"/>
    </mc:Choice>
    <mc:Fallback xmlns="">
      <p:transition spd="slow" advTm="157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0" objId="6"/>
        <p14:stopEvt time="60515" objId="6"/>
        <p14:playEvt time="63757" objId="6"/>
        <p14:stopEvt time="66709" objId="6"/>
      </p14:showEvt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9336" y="548680"/>
            <a:ext cx="761719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/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 за  счет  золотникового  устройства,  образуемого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лысками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канавками  на  опорных  шейках  распределительного  вала,  масло  прерывистым (пульсирующим)  потоком  поступает  под  давлением  к  осям  коромысел,  к втулкам  распределительных  шестерен  и  к  узлу  осевой  фиксации распределительного вала.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E5CCC06-2869-4B91-B814-5D91682EBA8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824192" y="2148874"/>
            <a:ext cx="4289228" cy="33358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8709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06993" y="27409"/>
            <a:ext cx="639306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 Принципиальная схема комбинированной системы смазки: 1 – масляный поддон; 2 – перегородки; 3 – предохранительный клапан радиаторной секции; 4 – радиаторная секция масляного насоса; 5 – магнитная пробка; 6 – масло приемник; 7 – основная секция масляного насоса; 8 – редукционный клапан; 9 – перепускной клапан; 10  – фильтр грубой очистки; 11 – фильтр тонкой очистки; 12 – главная масляная магистраль; 13 – манометр; 14 – термометр; 15 – сливной клапан; 16 – масляный радиатор; 17 – кран отключения масляного радиатора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E5CCC06-2869-4B91-B814-5D91682EBA8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816080" y="1728994"/>
            <a:ext cx="5297340" cy="40762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647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63352" y="1021922"/>
            <a:ext cx="747318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 другие  детали  (рабочие  поверхности  цилиндров,  кулачки распределительного вала, зубья шестерен распределения и т. д.) смазываются мельчайшими  каплями  масла  (туманом),  вытекающего  из  подшипников коленчатого  вала  и  разбрызгиваемого  вращающимися  деталями  двигателя.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3369CA-FC8C-4167-B374-28F9208FEC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08" y="2148874"/>
            <a:ext cx="4118967" cy="3298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7914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63353" y="1021922"/>
            <a:ext cx="65527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современных двигателях  для  обеспечения  надежной  смазки зеркала  цилиндра  применяется  периодический  впрыск  масла  из  отверстий  в нижних (кривошипных) головках шатуна.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A10FB6-BA38-431E-BC97-DDEA46BFEB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1894520"/>
            <a:ext cx="4599847" cy="30689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733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5360" y="620688"/>
            <a:ext cx="65527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главной масляной магистрали установлен сливной клапан 15, который обеспечивает  более  точное  поддержание  давления  непосредственно  у подшипников коленчатого вала. Сливной клапан перепускает лишнее масло в поддон  картера,  когда  давление  в  главной  масляной  магистрали  12  выше 0,25…0,45 МПа.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EE16177-2D76-493B-B635-BADBD832D70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104112" y="1844824"/>
            <a:ext cx="5009308" cy="39604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9985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5360" y="1238523"/>
            <a:ext cx="65527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 масла  перед  поступлением  в  подшипники  коленчатого  вала контролируется  манометром  13,  а  температура  масла  –  термометром  14, установленными на щитке контрольных приборов.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EE16177-2D76-493B-B635-BADBD832D70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104112" y="1718387"/>
            <a:ext cx="5009308" cy="39604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659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9336" y="653401"/>
            <a:ext cx="907300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Нормальная  температура  масла  в  автотракторных  двигателях, загруженных  до  полной  мощности,  должна  находиться  в  пределах  80…90°С.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 такой  температуре  и  номинальной  частоте  вращения  коленчатого  вала давление  масла  должно  составлять  0,25…0,45  МПа.  Минимальное  давление масла в системе допускается не ниже 0,08 МПа.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8EC9E59-BB42-4D8F-94D7-23A7C85B33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170" y="2492896"/>
            <a:ext cx="3035830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025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9336" y="239743"/>
            <a:ext cx="8077357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охлаждения  масла  при  работе  двигателя  с  большой  нагрузкой  или при  температуре  воздуха  выше  20°С  краником  17  включают  масляный радиатор  16.  Масло  в  радиатор  нагнетается  радиаторной  секцией  насоса  4. Охлажденное  в  радиаторе  масло  сливается  в  поддон  картера.  Если  запорный кран 17 масляного радиатора закрыт или масло слишком густое, редукционный клапан  3  ограничивает  наибольшее  давление  в  пределах  0,12…0,15  МПа, сливая излишек масла в поддон.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DFF39D6-79CF-437B-99D6-F2F8F00FC6A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8328248" y="2581515"/>
            <a:ext cx="3785172" cy="30973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39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59496" y="2996952"/>
            <a:ext cx="101531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1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2328" y="176419"/>
            <a:ext cx="9542060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Трение  вызывает  износ  трущихся  деталей,  выделение  тепла  и  требует  затрат мощности.  Принято  различать  трение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сухое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полусухое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полужидкостное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6AEA5B-0590-4A7A-95A5-0D75F311BB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704" y="3986710"/>
            <a:ext cx="3935760" cy="2722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589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05356" y="980728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0635" y="637728"/>
            <a:ext cx="9369456" cy="3923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сухом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трении рабочие поверхности деталей сухие и непосредственно соприкасаются  одна  с  другой  (в  практических  условиях  сухое  трение  не существует).</a:t>
            </a:r>
            <a:endParaRPr lang="ru-RU" sz="5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E424C49-079F-4D2D-8E0A-5AD02D82B1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478" y="4043705"/>
            <a:ext cx="4493522" cy="2817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32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7661" y="260648"/>
            <a:ext cx="940236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6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4400" dirty="0"/>
              <a:t>При  </a:t>
            </a:r>
            <a:r>
              <a:rPr lang="ru-RU" sz="4400" b="1" dirty="0"/>
              <a:t>жидкостном</a:t>
            </a:r>
            <a:r>
              <a:rPr lang="ru-RU" sz="4400" dirty="0"/>
              <a:t>  трении  рабочие  поверхности  полностью  разделены достаточно толстым слоем масла.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F4DAC5-2A34-4552-AB63-A8F6F1C864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80" y="3140968"/>
            <a:ext cx="5159896" cy="3204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33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19337" y="85991"/>
            <a:ext cx="896416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полужидкостном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трении  масляный  слой  не  полностью  разделяет трущиеся  поверхности.  В  этом  случае  в  местах  разрыва  масляного  слоя неровности  трущихся  поверхностей  могут  соприкасаться  между  собой (граничное  трение).  Полужидкостное  трение  наиболее  характерно  для цилиндропоршневой группы деталей.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3A73D83-C94C-4935-B4F4-8D92628995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4681495"/>
            <a:ext cx="4353011" cy="2176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37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98821" y="92224"/>
            <a:ext cx="8301436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 отметить,  что  для  сухих  поверхностей  в  автомобильных подшипниках  скольжения  коэффициент  трения  равняется  примерно  0,1.  При переходе к полусухому трению коэффициент трения снижается примерно в 10 раз, а при жидкостном трении он уменьшается до 0,01…0,001.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A56E41A-A373-45B9-AABF-F40764CCA1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1844824"/>
            <a:ext cx="3600400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07368" y="384533"/>
            <a:ext cx="818637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Таким  образом,  для  обеспечения  долговечной  работы  двигателя  при минимальных затратах мощности на привод всех его механизмов необходима смазка  трущихся  поверхностей.  В  связи  с  этим  все  поршневые  ДВС  имеют смазочную  систему  –  совокупность  устройств,  которые  подают  масло  в необходимом  количестве  к  трущимся  поверхностям.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1F8076-9A13-4FEC-A36C-8ED23D50DD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648" y="2636912"/>
            <a:ext cx="3540283" cy="2655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51384" y="163665"/>
            <a:ext cx="7645309" cy="124911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/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 слоя  масла между трущимися поверхностями поршневых ДВС не только снижает трение и износ  деталей,  но  и  выполняет  следующие  функции:  отвод  тепла, возникающего  вследствие  трения;  защита  деталей  от  коррозии;  очистка трущихся  поверхности  от  нагара  и  продуктов  износа;  уплотнение  рабочей полости цилиндра.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BB3F716-8C67-4BFB-8547-C060D2051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648" y="2636912"/>
            <a:ext cx="3540283" cy="2655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8912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21</Words>
  <Application>Microsoft Office PowerPoint</Application>
  <PresentationFormat>Широкоэкранный</PresentationFormat>
  <Paragraphs>41</Paragraphs>
  <Slides>28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156</cp:revision>
  <cp:lastPrinted>2018-06-19T14:05:00Z</cp:lastPrinted>
  <dcterms:created xsi:type="dcterms:W3CDTF">2018-06-15T09:41:37Z</dcterms:created>
  <dcterms:modified xsi:type="dcterms:W3CDTF">2021-12-04T12:09:56Z</dcterms:modified>
</cp:coreProperties>
</file>