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3" r:id="rId2"/>
    <p:sldId id="304" r:id="rId3"/>
    <p:sldId id="305" r:id="rId4"/>
    <p:sldId id="307" r:id="rId5"/>
    <p:sldId id="308" r:id="rId6"/>
    <p:sldId id="309" r:id="rId7"/>
    <p:sldId id="310" r:id="rId8"/>
    <p:sldId id="311" r:id="rId9"/>
    <p:sldId id="313" r:id="rId10"/>
    <p:sldId id="314" r:id="rId11"/>
    <p:sldId id="315" r:id="rId12"/>
    <p:sldId id="316" r:id="rId13"/>
    <p:sldId id="323" r:id="rId14"/>
    <p:sldId id="317" r:id="rId15"/>
    <p:sldId id="318" r:id="rId16"/>
    <p:sldId id="319" r:id="rId17"/>
    <p:sldId id="320" r:id="rId18"/>
    <p:sldId id="322" r:id="rId19"/>
    <p:sldId id="324" r:id="rId20"/>
    <p:sldId id="325" r:id="rId21"/>
    <p:sldId id="334" r:id="rId22"/>
    <p:sldId id="333" r:id="rId23"/>
  </p:sldIdLst>
  <p:sldSz cx="12192000" cy="6858000"/>
  <p:notesSz cx="6805613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24316C"/>
    <a:srgbClr val="FFBB7B"/>
    <a:srgbClr val="1D591E"/>
    <a:srgbClr val="236B25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1" y="2"/>
            <a:ext cx="2949575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79D9-3FCD-4F78-8C09-5E27BA38E379}" type="datetimeFigureOut">
              <a:rPr lang="ru-RU" smtClean="0"/>
              <a:t>пт 14.05.21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1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DCEDA-9006-46E9-8BA8-62D61FF5F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087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974E9-36BA-4978-88EA-3A71AEB8E80B}" type="datetimeFigureOut">
              <a:rPr lang="ru-RU" smtClean="0"/>
              <a:t>пт 14.05.21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044DE-EE18-40B0-B73F-7A942410F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392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044DE-EE18-40B0-B73F-7A942410FFD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092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пт 14.05.21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361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пт 14.05.21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834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пт 14.05.21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32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пт 14.05.21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04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пт 14.05.21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13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пт 14.05.21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44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пт 14.05.21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55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пт 14.05.21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974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пт 14.05.21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02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пт 14.05.21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68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пт 14.05.21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93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0">
              <a:schemeClr val="bg1">
                <a:lumMod val="85000"/>
              </a:schemeClr>
            </a:gs>
            <a:gs pos="5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034F8-4A34-41D4-A3A6-F8C46323D4AE}" type="datetimeFigureOut">
              <a:rPr lang="ru-RU" smtClean="0"/>
              <a:t>пт 14.05.21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91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logo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52" y="692697"/>
            <a:ext cx="2088232" cy="1680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Группа 6"/>
          <p:cNvGrpSpPr/>
          <p:nvPr/>
        </p:nvGrpSpPr>
        <p:grpSpPr>
          <a:xfrm>
            <a:off x="1343472" y="-1361501"/>
            <a:ext cx="4968552" cy="1622149"/>
            <a:chOff x="5125864" y="-816524"/>
            <a:chExt cx="5394640" cy="3097303"/>
          </a:xfrm>
        </p:grpSpPr>
        <p:sp>
          <p:nvSpPr>
            <p:cNvPr id="9" name="Скругленный прямоугольник 8"/>
            <p:cNvSpPr/>
            <p:nvPr/>
          </p:nvSpPr>
          <p:spPr>
            <a:xfrm rot="20375024">
              <a:off x="6776088" y="-296266"/>
              <a:ext cx="3744416" cy="2577045"/>
            </a:xfrm>
            <a:prstGeom prst="roundRect">
              <a:avLst>
                <a:gd name="adj" fmla="val 3685"/>
              </a:avLst>
            </a:prstGeom>
            <a:solidFill>
              <a:srgbClr val="00206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 rot="20375024">
              <a:off x="5933099" y="-540064"/>
              <a:ext cx="3744415" cy="2577046"/>
            </a:xfrm>
            <a:prstGeom prst="roundRect">
              <a:avLst>
                <a:gd name="adj" fmla="val 3685"/>
              </a:avLst>
            </a:prstGeom>
            <a:solidFill>
              <a:srgbClr val="00206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 rot="20375024">
              <a:off x="5125864" y="-816524"/>
              <a:ext cx="3744415" cy="2577045"/>
            </a:xfrm>
            <a:prstGeom prst="roundRect">
              <a:avLst>
                <a:gd name="adj" fmla="val 3685"/>
              </a:avLst>
            </a:prstGeom>
            <a:solidFill>
              <a:srgbClr val="00206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439817" y="863757"/>
            <a:ext cx="6188468" cy="13388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Lato" pitchFamily="34" charset="0"/>
                <a:cs typeface="Arial" pitchFamily="34" charset="0"/>
              </a:rPr>
              <a:t>ГЛАВНОЕ УПРАВЛЕНИЕ ОБРАЗОВАНИЯ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Lato" pitchFamily="34" charset="0"/>
                <a:cs typeface="Arial" pitchFamily="34" charset="0"/>
              </a:rPr>
              <a:t>ГРОДНЕНСКОГО ОБЛАСТНОГО ИСПОЛНИТЕЛЬНОГО КОМИТЕТА</a:t>
            </a:r>
            <a:b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Lato" pitchFamily="34" charset="0"/>
                <a:cs typeface="Arial" pitchFamily="34" charset="0"/>
              </a:rPr>
            </a:br>
            <a:r>
              <a:rPr lang="ru-RU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Lato" pitchFamily="34" charset="0"/>
                <a:cs typeface="Arial" pitchFamily="34" charset="0"/>
              </a:rPr>
              <a:t>УЧРЕЖДЕНИЕ ОБРАЗОВАНИЯ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Arial" pitchFamily="34" charset="0"/>
                <a:ea typeface="Lato" pitchFamily="34" charset="0"/>
                <a:cs typeface="Arial" pitchFamily="34" charset="0"/>
              </a:rPr>
              <a:t>"ГРОДНЕНСКИЙ ГОСУДАРСТВЕННЫЙ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Arial" pitchFamily="34" charset="0"/>
                <a:ea typeface="Lato" pitchFamily="34" charset="0"/>
                <a:cs typeface="Arial" pitchFamily="34" charset="0"/>
              </a:rPr>
              <a:t>ЭЛЕКТРОТЕХНИЧЕСКИЙ КОЛЛЕДЖ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Arial" pitchFamily="34" charset="0"/>
                <a:ea typeface="Lato" pitchFamily="34" charset="0"/>
                <a:cs typeface="Arial" pitchFamily="34" charset="0"/>
              </a:rPr>
              <a:t>ИМЕНИ ИВАНА СЧАСТНОГО"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69632" y="6389995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2021</a:t>
            </a:r>
          </a:p>
        </p:txBody>
      </p:sp>
      <p:pic>
        <p:nvPicPr>
          <p:cNvPr id="8194" name="Picture 2" descr="\\192.168.1.85\share\Логотип\sloga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496" y="2260992"/>
            <a:ext cx="3248381" cy="59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Группа 12"/>
          <p:cNvGrpSpPr/>
          <p:nvPr/>
        </p:nvGrpSpPr>
        <p:grpSpPr>
          <a:xfrm>
            <a:off x="1344521" y="3099447"/>
            <a:ext cx="9895723" cy="1952538"/>
            <a:chOff x="1137521" y="1842196"/>
            <a:chExt cx="7421793" cy="9933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1137521" y="2099613"/>
              <a:ext cx="7421793" cy="7359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spc="67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itchFamily="34" charset="0"/>
                  <a:ea typeface="+mj-ea"/>
                  <a:cs typeface="Arial" pitchFamily="34" charset="0"/>
                </a:rPr>
                <a:t>Тема: «Устройство </a:t>
              </a:r>
            </a:p>
            <a:p>
              <a:pPr algn="ctr"/>
              <a:r>
                <a:rPr lang="ru-RU" sz="4400" b="1" spc="67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itchFamily="34" charset="0"/>
                  <a:ea typeface="+mj-ea"/>
                  <a:cs typeface="Arial" pitchFamily="34" charset="0"/>
                </a:rPr>
                <a:t>системы </a:t>
              </a:r>
              <a:r>
                <a:rPr lang="ru-RU" sz="4400" b="1" spc="67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itchFamily="34" charset="0"/>
                  <a:ea typeface="+mj-ea"/>
                  <a:cs typeface="Arial" pitchFamily="34" charset="0"/>
                </a:rPr>
                <a:t>охлаждения двигателя</a:t>
              </a:r>
              <a:r>
                <a:rPr lang="be-BY" sz="4400" b="1" spc="67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itchFamily="34" charset="0"/>
                  <a:ea typeface="+mj-ea"/>
                  <a:cs typeface="Arial" pitchFamily="34" charset="0"/>
                </a:rPr>
                <a:t>»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Заголовок 1"/>
            <p:cNvSpPr txBox="1">
              <a:spLocks/>
            </p:cNvSpPr>
            <p:nvPr/>
          </p:nvSpPr>
          <p:spPr>
            <a:xfrm>
              <a:off x="1789330" y="1842196"/>
              <a:ext cx="6228605" cy="55675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3200" b="1" dirty="0">
                  <a:ln w="12700">
                    <a:noFill/>
                    <a:prstDash val="solid"/>
                  </a:ln>
                  <a:latin typeface="Arial" pitchFamily="34" charset="0"/>
                  <a:cs typeface="Arial" pitchFamily="34" charset="0"/>
                </a:rPr>
                <a:t>Занятие 18</a:t>
              </a:r>
              <a:endParaRPr lang="be-BY" sz="32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889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52857" y="249370"/>
            <a:ext cx="9450548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В  термосифонной  системе  циркуляция теплоносителя  основана  на  разности  удельных  масс  жидкости,  нагретой  в водяной  рубашке  и  охлажденной  в  радиаторе.  В  смешанной  системе термосифонная  циркуляция  усиливается  центробежным  насосом.  В принудительной системе циркуляция охлаждающей жидкости осуществляется исключительно  за  счет  работы  центробежного  насоса,  приводимого  от коленчатого вала двигателя.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3405" y="4544519"/>
            <a:ext cx="2295577" cy="22955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8681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77480" y="227314"/>
            <a:ext cx="9434943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Наибольшее  применение  в  автотракторных  двигателях  получила принудительная  система,  т.к.  благодаря  интенсивной  циркуляции охлаждающей жидкости емкость системы в этом случае невелика</a:t>
            </a:r>
            <a:r>
              <a:rPr lang="ru-RU" sz="3600" dirty="0"/>
              <a:t>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482" y="3201518"/>
            <a:ext cx="7589941" cy="3395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53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713904" y="445221"/>
            <a:ext cx="9450548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b="1" dirty="0"/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Жидкостные системы охлаждения могут быть открытые и закрытые. В открытой  системе  охлаждающая  жидкость  постоянно  соединяется  через пароотводящую трубку с атмосферой.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768" y="2852936"/>
            <a:ext cx="4953316" cy="3931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43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22151" y="260648"/>
            <a:ext cx="95050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На  рисунке  1  показана  схема  жидкостной  системы  охлаждения  с принудительной циркуляцией охлаждающей жидкости (воды).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880" y="15240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/>
          <p:cNvPicPr/>
          <p:nvPr/>
        </p:nvPicPr>
        <p:blipFill>
          <a:blip r:embed="rId3"/>
          <a:stretch>
            <a:fillRect/>
          </a:stretch>
        </p:blipFill>
        <p:spPr>
          <a:xfrm>
            <a:off x="438174" y="2852936"/>
            <a:ext cx="4536504" cy="369529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231904" y="2380935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Рисунок 1 Схема жидкостной системы охлаждения:1 – жалюзи; 2 – сердцевина радиатора; 3 – водяной насос; 4 – вентилятор; 5 – верхний бачок радиатора; 6 – пробка радиатора с паровоздушным клапаном;. 7 – верхний патрубок;8 – перепускной патрубок; 9 – термостат; 10 – водяная рубашка головки; 11 – водяная рубашка блока цилиндров; 12 – термометр; 13 – датчик термометра; 14 – сливной краник; 15 – нижний патрубок; 16 – нижний бачок радиатора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294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41311" y="563537"/>
            <a:ext cx="5810673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Водяная  рубашка  блока  цилиндров  11  и  головки  блока  10,  радиатор  и патрубки  через  заливную  горловину  заполнены  водой.  Вода  омывает  стенки цилиндров и камер сгорания работающего двигателя и, нагреваясь, охлаждает их.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/>
          <p:cNvPicPr/>
          <p:nvPr/>
        </p:nvPicPr>
        <p:blipFill>
          <a:blip r:embed="rId3"/>
          <a:stretch>
            <a:fillRect/>
          </a:stretch>
        </p:blipFill>
        <p:spPr>
          <a:xfrm>
            <a:off x="6456040" y="2148874"/>
            <a:ext cx="5400600" cy="4615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30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713905" y="188640"/>
            <a:ext cx="8095862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Центробежный водяной насос 3 нагнетает воду в рубашку блока цилиндров, из  которой  нагретая  вода  поступает  в  рубашку  головки  блока  и  затем  по верхнему патрубку 7 вытесняется в радиатор. Охлажденная в радиаторе вода по нижнему патрубку 15 возвращается к насосу 3.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/>
          <p:cNvPicPr/>
          <p:nvPr/>
        </p:nvPicPr>
        <p:blipFill>
          <a:blip r:embed="rId3"/>
          <a:stretch>
            <a:fillRect/>
          </a:stretch>
        </p:blipFill>
        <p:spPr>
          <a:xfrm>
            <a:off x="8868308" y="2817006"/>
            <a:ext cx="3096344" cy="275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61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34822" y="449951"/>
            <a:ext cx="8841498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Циркуляция  жидкости  в  зависимости от  теплового  состояния двигателя изменяется с помощью термостата 9. При температуре охлаждающей жидкости ниже 70…75°С основной клапан термостата закрыт. В этом случае жидкость не поступает в радиатор (циркулирует по малому контуру через патрубок 8), что способствует  быстрому  прогреву  двигателя  до  оптимального  теплового режима.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/>
          <p:cNvPicPr/>
          <p:nvPr/>
        </p:nvPicPr>
        <p:blipFill>
          <a:blip r:embed="rId3"/>
          <a:stretch>
            <a:fillRect/>
          </a:stretch>
        </p:blipFill>
        <p:spPr>
          <a:xfrm>
            <a:off x="8986057" y="2708920"/>
            <a:ext cx="3096344" cy="275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5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1875" y="484860"/>
            <a:ext cx="7002277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 нагревании  термочувствительного  элемента  термостата  до 70…75°С основной клапан термостата начинает открываться и пропускает воду в  радиатор,  где  она  охлаждается.  Полностью  термостат  открывается  при 83…90°С.  С  этого  момента  вода  циркулирует  по  радиаторному  (большому) контуру.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064" y="2817006"/>
            <a:ext cx="4466729" cy="390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08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38041" y="404549"/>
            <a:ext cx="761414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Температурный  режим  двигателя  регулируется  также  с  помощью поворотных  заслонок  жалюзи  1,  путем  изменения  воздушного  потока, создаваемого вентилятором 4 и проходящего через радиатор.</a:t>
            </a:r>
          </a:p>
        </p:txBody>
      </p:sp>
      <p:pic>
        <p:nvPicPr>
          <p:cNvPr id="13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880" y="15240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/>
          <p:nvPr/>
        </p:nvPicPr>
        <p:blipFill>
          <a:blip r:embed="rId3"/>
          <a:stretch>
            <a:fillRect/>
          </a:stretch>
        </p:blipFill>
        <p:spPr>
          <a:xfrm>
            <a:off x="6672064" y="2774430"/>
            <a:ext cx="4233124" cy="355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19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59021" y="93750"/>
            <a:ext cx="9235367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 последние  годы  наиболее  эффективным  и  рациональным  способом автоматического  регулирования  температурного  режима охлаждения является изменение  производительности  самого  вентилятора.  Опытные  данные показывают,  что  при  работе  грузового  автомобиля  с  полной  нагрузкой  при температуре окружающего воздуха в диапазоне от - 1 до + 27°С фактический расход  воздуха,  необходимый  для  поддержания  оптимального  теплового режима  двигателя,  составляет  в  среднем  около  40%  производительности вентилятора.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392" y="2575782"/>
            <a:ext cx="2567608" cy="2317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8636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408374" y="771147"/>
            <a:ext cx="9756078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Мощностные,  ресурсные  и экономические показатели поршневых ДВС зависят от температурного режима, имеется оптимальный диапазон температур 90…105°С, при котором двигатель развивает максимальную мощность, а расход топлива минимален.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168" y="5022831"/>
            <a:ext cx="4583832" cy="18387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58046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0"/>
    </mc:Choice>
    <mc:Fallback xmlns="">
      <p:transition spd="slow" advTm="157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  <p:extLst>
    <p:ext uri="{E180D4A7-C9FB-4DFB-919C-405C955672EB}">
      <p14:showEvtLst xmlns:p14="http://schemas.microsoft.com/office/powerpoint/2010/main">
        <p14:playEvt time="0" objId="6"/>
        <p14:stopEvt time="60515" objId="6"/>
        <p14:playEvt time="63757" objId="6"/>
        <p14:stopEvt time="66709" objId="6"/>
      </p14:showEvtLst>
    </p:ext>
  </p:extLs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12750" y="582543"/>
            <a:ext cx="705140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Поэтому применение автоматического управления вентилятором позволяет повысить эксплуатационную экономичность двигателя на 5…7%. В пробке  заливной горловины радиатора  установлен паровоздушный клапан, который соединяет систему охлаждения с атмосферой при повышении избыточного давления до 0,1 МПа или возникновения разрежения свыше 0,013 МПа.</a:t>
            </a:r>
          </a:p>
        </p:txBody>
      </p:sp>
      <p:pic>
        <p:nvPicPr>
          <p:cNvPr id="13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880" y="15240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947" y="2148874"/>
            <a:ext cx="4746917" cy="3560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3680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03412" y="692696"/>
            <a:ext cx="93610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Вода  из  системы  охлаждения  сливается  через  сливные  краники  14, установленные  на  нижнем  патрубке  15  и  в  нижней  части  рубашки  блока цилиндров.</a:t>
            </a:r>
          </a:p>
        </p:txBody>
      </p:sp>
      <p:pic>
        <p:nvPicPr>
          <p:cNvPr id="13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880" y="15240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/>
          <p:cNvPicPr/>
          <p:nvPr/>
        </p:nvPicPr>
        <p:blipFill>
          <a:blip r:embed="rId3"/>
          <a:stretch>
            <a:fillRect/>
          </a:stretch>
        </p:blipFill>
        <p:spPr>
          <a:xfrm>
            <a:off x="6672064" y="2774430"/>
            <a:ext cx="4233124" cy="3557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37518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559496" y="2996952"/>
            <a:ext cx="10153128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373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52328" y="176419"/>
            <a:ext cx="10260135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 результате  сгорания  рабочей  смеси в  цилиндрах  выделяется  большое количество  тепла,  вызывающее  интенсивный  нагрев  деталей  двигателя. Перегрев стенок цилиндров и камер сгорания, поршней и клапанов, т.е. работа двигателя  при  повышенном  тепловом  режиме,  приводит  к  следующим основным </a:t>
            </a:r>
          </a:p>
          <a:p>
            <a:pPr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отрицательным явлениям: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176" y="4602088"/>
            <a:ext cx="4511824" cy="225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89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05356" y="980728"/>
            <a:ext cx="9180014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3352" y="864186"/>
            <a:ext cx="9937104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Вязкость смазочного масла уменьшается, в связи с чем оно плохо удерживается в зазорах трущихся пар, что приводит к увеличению  износов  и  снижению  срока  службы;  коэффициент  наполнения цилиндра  уменьшается,  что  приводит  к  снижению  мощности;  возрастает опасность  детонации  из-за  преждевременного  воспламенения  рабочей  смеси; возможно заклинивание поршня в гильзе.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183" y="4184623"/>
            <a:ext cx="4458531" cy="26733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2323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880" y="15240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95400" y="795885"/>
            <a:ext cx="78488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Переохлаждение двигателя, т.е. работа при  пониженном  тепловом режиме,  также  приводит  к  ряду  отрицательных  явлений: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096" y="3631065"/>
            <a:ext cx="5132784" cy="32079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9336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23391" y="377476"/>
            <a:ext cx="9180014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мазка  загустевает, силы  трения  возрастают,  износы  повышаются,  мощность  снижается;  условия смесеобразования  ухудшаются,  поэтому  расход  топлива  увеличивается; происходит конденсация паров топлива в камере сгорания и разжижение масла в  картере;  в  дизелях  переохлаждение  двигателя  приводит  к 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засмолению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поршневых колец.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1384" y="5373216"/>
            <a:ext cx="2440616" cy="151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76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71363" y="407006"/>
            <a:ext cx="9541059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/>
              <a:t>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 обеспечения  работы  двигателя  в  наиболее  благоприятном, оптимальном, тепловом диапазоне необходимо 25…30% тепла, выделяющегося при сгорании топлива, принудительно отводить в окружающую среду. Для этой цели служит </a:t>
            </a:r>
            <a:r>
              <a:rPr lang="ru-RU" sz="4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охлаждения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224" y="4094417"/>
            <a:ext cx="3978002" cy="26713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4619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19337" y="85001"/>
            <a:ext cx="7848872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 автотракторных  двигателях  внутреннего  сгорания  применяются  два типа систем охлаждения –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жидкостная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воздушная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воздушной системе охлаждения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оребренные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наружные поверхности блока цилиндров и головки омываются мощным потоком воздуха, создаваемым вентилятором, т.е. отводимое тепло передается непосредственно окружающей среде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7764" y="3356992"/>
            <a:ext cx="4203979" cy="34682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4619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51384" y="163665"/>
            <a:ext cx="7344816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dirty="0"/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 двигателях  с 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жидкостной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системой  охлаждения  тепло  от  нагретых деталей передается промежуточному теплоносителю – охлаждающей жидкости. В  зависимости  от  факторов,  вызывающих  циркуляцию  охлаждающей жидкости,  различают  три  вида  жидкостного  охлаждения: 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термосифонную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смешанную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принудительную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200" y="3175886"/>
            <a:ext cx="4295800" cy="368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12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1456</TotalTime>
  <Words>109</Words>
  <Application>Microsoft Office PowerPoint</Application>
  <PresentationFormat>Широкоэкранный</PresentationFormat>
  <Paragraphs>34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Gordienko</cp:lastModifiedBy>
  <cp:revision>137</cp:revision>
  <cp:lastPrinted>2018-06-19T14:05:00Z</cp:lastPrinted>
  <dcterms:created xsi:type="dcterms:W3CDTF">2018-06-15T09:41:37Z</dcterms:created>
  <dcterms:modified xsi:type="dcterms:W3CDTF">2021-05-14T06:08:54Z</dcterms:modified>
</cp:coreProperties>
</file>