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0" r:id="rId6"/>
    <p:sldId id="265" r:id="rId7"/>
    <p:sldId id="261" r:id="rId8"/>
    <p:sldId id="264" r:id="rId9"/>
    <p:sldId id="259" r:id="rId10"/>
    <p:sldId id="268" r:id="rId11"/>
    <p:sldId id="262" r:id="rId12"/>
    <p:sldId id="267" r:id="rId13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775E-7B61-49F6-A701-91B8614FDA45}" type="datetimeFigureOut">
              <a:rPr lang="be-BY" smtClean="0"/>
              <a:t>14.12.2018</a:t>
            </a:fld>
            <a:endParaRPr lang="be-BY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F13D-EE07-4D7C-9522-D5129561F239}" type="slidenum">
              <a:rPr lang="be-BY" smtClean="0"/>
              <a:t>‹#›</a:t>
            </a:fld>
            <a:endParaRPr lang="be-B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775E-7B61-49F6-A701-91B8614FDA45}" type="datetimeFigureOut">
              <a:rPr lang="be-BY" smtClean="0"/>
              <a:t>14.12.2018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F13D-EE07-4D7C-9522-D5129561F239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775E-7B61-49F6-A701-91B8614FDA45}" type="datetimeFigureOut">
              <a:rPr lang="be-BY" smtClean="0"/>
              <a:t>14.12.2018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F13D-EE07-4D7C-9522-D5129561F239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775E-7B61-49F6-A701-91B8614FDA45}" type="datetimeFigureOut">
              <a:rPr lang="be-BY" smtClean="0"/>
              <a:t>14.12.2018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F13D-EE07-4D7C-9522-D5129561F239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775E-7B61-49F6-A701-91B8614FDA45}" type="datetimeFigureOut">
              <a:rPr lang="be-BY" smtClean="0"/>
              <a:t>14.12.2018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F13D-EE07-4D7C-9522-D5129561F239}" type="slidenum">
              <a:rPr lang="be-BY" smtClean="0"/>
              <a:t>‹#›</a:t>
            </a:fld>
            <a:endParaRPr lang="be-B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775E-7B61-49F6-A701-91B8614FDA45}" type="datetimeFigureOut">
              <a:rPr lang="be-BY" smtClean="0"/>
              <a:t>14.12.2018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F13D-EE07-4D7C-9522-D5129561F239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775E-7B61-49F6-A701-91B8614FDA45}" type="datetimeFigureOut">
              <a:rPr lang="be-BY" smtClean="0"/>
              <a:t>14.12.2018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F13D-EE07-4D7C-9522-D5129561F239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775E-7B61-49F6-A701-91B8614FDA45}" type="datetimeFigureOut">
              <a:rPr lang="be-BY" smtClean="0"/>
              <a:t>14.12.2018</a:t>
            </a:fld>
            <a:endParaRPr lang="be-BY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FCF13D-EE07-4D7C-9522-D5129561F239}" type="slidenum">
              <a:rPr lang="be-BY" smtClean="0"/>
              <a:t>‹#›</a:t>
            </a:fld>
            <a:endParaRPr lang="be-BY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775E-7B61-49F6-A701-91B8614FDA45}" type="datetimeFigureOut">
              <a:rPr lang="be-BY" smtClean="0"/>
              <a:t>14.12.2018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F13D-EE07-4D7C-9522-D5129561F239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775E-7B61-49F6-A701-91B8614FDA45}" type="datetimeFigureOut">
              <a:rPr lang="be-BY" smtClean="0"/>
              <a:t>14.12.2018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FFCF13D-EE07-4D7C-9522-D5129561F239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2C8775E-7B61-49F6-A701-91B8614FDA45}" type="datetimeFigureOut">
              <a:rPr lang="be-BY" smtClean="0"/>
              <a:t>14.12.2018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F13D-EE07-4D7C-9522-D5129561F239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2C8775E-7B61-49F6-A701-91B8614FDA45}" type="datetimeFigureOut">
              <a:rPr lang="be-BY" smtClean="0"/>
              <a:t>14.12.2018</a:t>
            </a:fld>
            <a:endParaRPr lang="be-BY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FCF13D-EE07-4D7C-9522-D5129561F239}" type="slidenum">
              <a:rPr lang="be-BY" smtClean="0"/>
              <a:t>‹#›</a:t>
            </a:fld>
            <a:endParaRPr lang="be-BY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5040560"/>
          </a:xfrm>
        </p:spPr>
        <p:txBody>
          <a:bodyPr>
            <a:normAutofit/>
          </a:bodyPr>
          <a:lstStyle/>
          <a:p>
            <a:r>
              <a:rPr lang="be-BY" b="1" i="1" dirty="0" smtClean="0">
                <a:latin typeface="Arial Black" pitchFamily="34" charset="0"/>
                <a:cs typeface="Courier New" pitchFamily="49" charset="0"/>
              </a:rPr>
              <a:t>Газообразные диэлектрик</a:t>
            </a:r>
            <a:r>
              <a:rPr lang="be-BY" b="1" i="1" dirty="0" smtClean="0">
                <a:latin typeface="Arial Black" pitchFamily="34" charset="0"/>
              </a:rPr>
              <a:t>и</a:t>
            </a:r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dirty="0" smtClean="0"/>
              <a:t/>
            </a:r>
            <a:br>
              <a:rPr lang="be-BY" dirty="0" smtClean="0"/>
            </a:br>
            <a:r>
              <a:rPr lang="be-BY" dirty="0" smtClean="0"/>
              <a:t/>
            </a:r>
            <a:br>
              <a:rPr lang="be-BY" dirty="0" smtClean="0"/>
            </a:br>
            <a:r>
              <a:rPr lang="be-BY" dirty="0" smtClean="0"/>
              <a:t/>
            </a:r>
            <a:br>
              <a:rPr lang="be-BY" dirty="0" smtClean="0"/>
            </a:br>
            <a:r>
              <a:rPr lang="be-BY" sz="2400" dirty="0" smtClean="0">
                <a:latin typeface="Arial Black" pitchFamily="34" charset="0"/>
              </a:rPr>
              <a:t>ленко александр </a:t>
            </a:r>
            <a:br>
              <a:rPr lang="be-BY" sz="2400" dirty="0" smtClean="0">
                <a:latin typeface="Arial Black" pitchFamily="34" charset="0"/>
              </a:rPr>
            </a:br>
            <a:r>
              <a:rPr lang="be-BY" sz="2400" dirty="0" smtClean="0">
                <a:latin typeface="Arial Black" pitchFamily="34" charset="0"/>
              </a:rPr>
              <a:t>23 с-э группа </a:t>
            </a: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82767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936104"/>
          </a:xfrm>
        </p:spPr>
        <p:txBody>
          <a:bodyPr>
            <a:normAutofit/>
          </a:bodyPr>
          <a:lstStyle/>
          <a:p>
            <a:pPr algn="ctr"/>
            <a:r>
              <a:rPr lang="be-BY" sz="4800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Водород</a:t>
            </a:r>
            <a:endParaRPr lang="be-BY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6" b="2446"/>
          <a:stretch>
            <a:fillRect/>
          </a:stretch>
        </p:blipFill>
        <p:spPr>
          <a:xfrm>
            <a:off x="395536" y="2068236"/>
            <a:ext cx="3240360" cy="307413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3968" y="2564904"/>
            <a:ext cx="4326632" cy="309734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 Black" pitchFamily="34" charset="0"/>
              </a:rPr>
              <a:t>Применение: </a:t>
            </a:r>
            <a:endParaRPr lang="ru-RU" sz="1800" b="1" dirty="0" smtClean="0">
              <a:latin typeface="Arial Black" pitchFamily="34" charset="0"/>
            </a:endParaRPr>
          </a:p>
          <a:p>
            <a:pPr algn="ctr"/>
            <a:r>
              <a:rPr lang="be-BY" sz="1800" b="1" dirty="0"/>
              <a:t> </a:t>
            </a:r>
            <a:r>
              <a:rPr lang="be-BY" sz="2400" b="1" dirty="0" smtClean="0">
                <a:latin typeface="Arial Black" pitchFamily="34" charset="0"/>
              </a:rPr>
              <a:t>Водородна</a:t>
            </a:r>
            <a:r>
              <a:rPr lang="be-BY" sz="2400" b="1" dirty="0">
                <a:latin typeface="Arial Black" pitchFamily="34" charset="0"/>
              </a:rPr>
              <a:t>я</a:t>
            </a:r>
            <a:r>
              <a:rPr lang="be-BY" sz="2400" b="1" dirty="0" smtClean="0">
                <a:latin typeface="Arial Black" pitchFamily="34" charset="0"/>
              </a:rPr>
              <a:t> электростанци</a:t>
            </a:r>
            <a:r>
              <a:rPr lang="be-BY" sz="2400" b="1" dirty="0">
                <a:latin typeface="Arial Black" pitchFamily="34" charset="0"/>
              </a:rPr>
              <a:t>я</a:t>
            </a:r>
          </a:p>
        </p:txBody>
      </p:sp>
    </p:spTree>
    <p:extLst>
      <p:ext uri="{BB962C8B-B14F-4D97-AF65-F5344CB8AC3E}">
        <p14:creationId xmlns:p14="http://schemas.microsoft.com/office/powerpoint/2010/main" val="79675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25380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e-BY" sz="4800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Инертные газы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95936" y="2636912"/>
            <a:ext cx="4536504" cy="2953327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Arial Black" pitchFamily="34" charset="0"/>
              </a:rPr>
              <a:t>ИНЕРТНЫЕ</a:t>
            </a:r>
            <a:r>
              <a:rPr lang="ru-RU" sz="1800" b="1" dirty="0">
                <a:latin typeface="Arial Black" pitchFamily="34" charset="0"/>
              </a:rPr>
              <a:t> </a:t>
            </a:r>
            <a:r>
              <a:rPr lang="ru-RU" sz="1800" b="1" dirty="0" smtClean="0">
                <a:latin typeface="Arial Black" pitchFamily="34" charset="0"/>
              </a:rPr>
              <a:t>ГАЗЫ:</a:t>
            </a:r>
            <a:r>
              <a:rPr lang="ru-RU" sz="1800" b="1" dirty="0">
                <a:latin typeface="Arial Black" pitchFamily="34" charset="0"/>
              </a:rPr>
              <a:t> ГЕЛИЙ, НЕОН, </a:t>
            </a:r>
            <a:r>
              <a:rPr lang="ru-RU" sz="1800" b="1" dirty="0" smtClean="0">
                <a:latin typeface="Arial Black" pitchFamily="34" charset="0"/>
              </a:rPr>
              <a:t> АРГОН</a:t>
            </a:r>
            <a:r>
              <a:rPr lang="ru-RU" sz="1800" b="1" dirty="0">
                <a:latin typeface="Arial Black" pitchFamily="34" charset="0"/>
              </a:rPr>
              <a:t>, КРИПТОН, КСЕНОН</a:t>
            </a:r>
            <a:r>
              <a:rPr lang="ru-RU" sz="1800" b="1" dirty="0" smtClean="0">
                <a:latin typeface="Arial Black" pitchFamily="34" charset="0"/>
              </a:rPr>
              <a:t>,</a:t>
            </a:r>
          </a:p>
          <a:p>
            <a:r>
              <a:rPr lang="ru-RU" sz="1800" b="1" dirty="0">
                <a:latin typeface="Arial Black" pitchFamily="34" charset="0"/>
              </a:rPr>
              <a:t> </a:t>
            </a:r>
            <a:r>
              <a:rPr lang="ru-RU" sz="1800" b="1" dirty="0" smtClean="0">
                <a:latin typeface="Arial Black" pitchFamily="34" charset="0"/>
              </a:rPr>
              <a:t>РАДОН.</a:t>
            </a:r>
            <a:endParaRPr lang="be-BY" sz="1800" dirty="0">
              <a:latin typeface="Arial Black" pitchFamily="34" charset="0"/>
            </a:endParaRPr>
          </a:p>
        </p:txBody>
      </p:sp>
      <p:pic>
        <p:nvPicPr>
          <p:cNvPr id="17" name="Рисунок 1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1" b="2441"/>
          <a:stretch>
            <a:fillRect/>
          </a:stretch>
        </p:blipFill>
        <p:spPr>
          <a:xfrm>
            <a:off x="107504" y="1772816"/>
            <a:ext cx="3743969" cy="2670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002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1000">
        <p:blinds dir="vert"/>
      </p:transition>
    </mc:Choice>
    <mc:Fallback xmlns="">
      <p:transition spd="slow" advClick="0" advTm="1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2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be-BY" sz="4800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Инертные газы</a:t>
            </a:r>
            <a:endParaRPr lang="be-BY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60032" y="2636912"/>
            <a:ext cx="3390528" cy="230244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 Black" pitchFamily="34" charset="0"/>
              </a:rPr>
              <a:t>Применение: </a:t>
            </a:r>
            <a:endParaRPr lang="ru-RU" sz="18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1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Лампы освещения</a:t>
            </a:r>
            <a:endParaRPr lang="be-BY" sz="18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5" name="Рисунок 1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1" b="5051"/>
          <a:stretch>
            <a:fillRect/>
          </a:stretch>
        </p:blipFill>
        <p:spPr>
          <a:xfrm>
            <a:off x="611560" y="1844824"/>
            <a:ext cx="3456384" cy="3450020"/>
          </a:xfrm>
        </p:spPr>
      </p:pic>
    </p:spTree>
    <p:extLst>
      <p:ext uri="{BB962C8B-B14F-4D97-AF65-F5344CB8AC3E}">
        <p14:creationId xmlns:p14="http://schemas.microsoft.com/office/powerpoint/2010/main" val="159905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  <a:cs typeface="Angsana New" pitchFamily="18" charset="-34"/>
              </a:rPr>
              <a:t>В</a:t>
            </a:r>
            <a:r>
              <a:rPr lang="be-BY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  <a:cs typeface="Angsana New" pitchFamily="18" charset="-34"/>
              </a:rPr>
              <a:t>иды:</a:t>
            </a:r>
            <a:endParaRPr lang="be-BY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  <a:cs typeface="Angsana New" pitchFamily="18" charset="-34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3826768" cy="4525963"/>
          </a:xfrm>
        </p:spPr>
        <p:txBody>
          <a:bodyPr/>
          <a:lstStyle/>
          <a:p>
            <a:r>
              <a:rPr lang="ru-RU" sz="3600" dirty="0" smtClean="0">
                <a:latin typeface="Arial Narrow" pitchFamily="34" charset="0"/>
              </a:rPr>
              <a:t>Воздух  </a:t>
            </a:r>
          </a:p>
          <a:p>
            <a:r>
              <a:rPr lang="ru-RU" sz="3600" dirty="0" smtClean="0">
                <a:latin typeface="Arial Narrow" pitchFamily="34" charset="0"/>
              </a:rPr>
              <a:t>Азот</a:t>
            </a:r>
          </a:p>
          <a:p>
            <a:r>
              <a:rPr lang="ru-RU" sz="3600" dirty="0" err="1" smtClean="0">
                <a:latin typeface="Arial Narrow" pitchFamily="34" charset="0"/>
              </a:rPr>
              <a:t>Элегаз</a:t>
            </a:r>
            <a:endParaRPr lang="ru-RU" sz="3600" dirty="0" smtClean="0">
              <a:latin typeface="Arial Narrow" pitchFamily="34" charset="0"/>
            </a:endParaRPr>
          </a:p>
          <a:p>
            <a:r>
              <a:rPr lang="ru-RU" sz="3600" dirty="0" smtClean="0">
                <a:latin typeface="Arial Narrow" pitchFamily="34" charset="0"/>
              </a:rPr>
              <a:t>Водород</a:t>
            </a:r>
          </a:p>
          <a:p>
            <a:r>
              <a:rPr lang="be-BY" sz="3600" dirty="0"/>
              <a:t>Инертные </a:t>
            </a:r>
            <a:r>
              <a:rPr lang="be-BY" sz="3600" dirty="0" smtClean="0"/>
              <a:t>газы</a:t>
            </a:r>
            <a:r>
              <a:rPr lang="ru-RU" sz="3600" dirty="0" smtClean="0">
                <a:latin typeface="Arial Narrow" pitchFamily="34" charset="0"/>
              </a:rPr>
              <a:t> </a:t>
            </a:r>
            <a:endParaRPr lang="be-BY" sz="3600" dirty="0" smtClean="0">
              <a:latin typeface="Arial Narrow" pitchFamily="34" charset="0"/>
            </a:endParaRPr>
          </a:p>
          <a:p>
            <a:endParaRPr lang="be-BY" dirty="0">
              <a:latin typeface="Arial Narrow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6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:circle/>
      </p:transition>
    </mc:Choice>
    <mc:Fallback xmlns="">
      <p:transition spd="slow" advClick="0" advTm="14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93610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Воздух</a:t>
            </a:r>
            <a:endParaRPr lang="be-BY" sz="4800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11760" y="3645024"/>
            <a:ext cx="6236096" cy="288032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Arial Black" pitchFamily="34" charset="0"/>
                <a:cs typeface="AngsanaUPC" pitchFamily="18" charset="-34"/>
              </a:rPr>
              <a:t>Воздух используется в качестве естественной изоляции между токоведущими частями электрических машин и линий электропередач</a:t>
            </a:r>
            <a:r>
              <a:rPr lang="ru-RU" sz="1800" b="1" dirty="0" smtClean="0">
                <a:latin typeface="Arial Black" pitchFamily="34" charset="0"/>
                <a:cs typeface="AngsanaUPC" pitchFamily="18" charset="-34"/>
              </a:rPr>
              <a:t>.</a:t>
            </a:r>
          </a:p>
          <a:p>
            <a:pPr algn="ctr"/>
            <a:r>
              <a:rPr lang="ru-RU" sz="1800" b="1" dirty="0">
                <a:latin typeface="Arial Black" pitchFamily="34" charset="0"/>
                <a:cs typeface="AngsanaUPC" pitchFamily="18" charset="-34"/>
              </a:rPr>
              <a:t> Недостатком воздуха является его окислительная способность из-за наличия кислорода и низкая электрическая прочность в неоднородных полях. Поэтому в герметизированных устройствах воздух используется редко</a:t>
            </a:r>
            <a:r>
              <a:rPr lang="ru-RU" sz="1800" b="1" dirty="0">
                <a:cs typeface="AngsanaUPC" pitchFamily="18" charset="-34"/>
              </a:rPr>
              <a:t>.</a:t>
            </a:r>
            <a:endParaRPr lang="be-BY" sz="1800" b="1" dirty="0">
              <a:latin typeface="Arial Black" pitchFamily="34" charset="0"/>
              <a:cs typeface="AngsanaUPC" pitchFamily="18" charset="-34"/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r="10000"/>
          <a:stretch>
            <a:fillRect/>
          </a:stretch>
        </p:blipFill>
        <p:spPr>
          <a:xfrm>
            <a:off x="179512" y="1268760"/>
            <a:ext cx="2736304" cy="2713819"/>
          </a:xfrm>
        </p:spPr>
      </p:pic>
    </p:spTree>
    <p:extLst>
      <p:ext uri="{BB962C8B-B14F-4D97-AF65-F5344CB8AC3E}">
        <p14:creationId xmlns:p14="http://schemas.microsoft.com/office/powerpoint/2010/main" val="404232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5000">
        <p:dissolve/>
      </p:transition>
    </mc:Choice>
    <mc:Fallback xmlns="">
      <p:transition spd="slow" advClick="0" advTm="25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332656"/>
            <a:ext cx="3053868" cy="125380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Воздух</a:t>
            </a:r>
            <a:endParaRPr lang="be-BY" sz="4800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0" r="21450"/>
          <a:stretch>
            <a:fillRect/>
          </a:stretch>
        </p:blipFill>
        <p:spPr>
          <a:xfrm>
            <a:off x="1061797" y="1124744"/>
            <a:ext cx="2520280" cy="235231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79912" y="2780928"/>
            <a:ext cx="5364088" cy="407707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 Black" pitchFamily="34" charset="0"/>
              </a:rPr>
              <a:t>Основные </a:t>
            </a:r>
            <a:r>
              <a:rPr lang="ru-RU" sz="1800" dirty="0" smtClean="0">
                <a:latin typeface="Arial Black" pitchFamily="34" charset="0"/>
              </a:rPr>
              <a:t>параметры воздуха: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800" dirty="0" smtClean="0">
                <a:latin typeface="Arial Black" pitchFamily="34" charset="0"/>
              </a:rPr>
              <a:t>Плотность-1,29 кг/м</a:t>
            </a:r>
            <a:r>
              <a:rPr lang="ru-RU" sz="1800" baseline="30000" dirty="0" smtClean="0">
                <a:latin typeface="Arial Black" pitchFamily="34" charset="0"/>
              </a:rPr>
              <a:t>3</a:t>
            </a:r>
            <a:r>
              <a:rPr lang="en-US" sz="1800" dirty="0" smtClean="0">
                <a:latin typeface="Arial Black" pitchFamily="34" charset="0"/>
              </a:rPr>
              <a:t>;</a:t>
            </a:r>
            <a:endParaRPr lang="ru-RU" sz="1800" dirty="0" smtClean="0">
              <a:latin typeface="Arial Black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1800" dirty="0">
                <a:latin typeface="Arial Black" pitchFamily="34" charset="0"/>
              </a:rPr>
              <a:t>Коэффициент теплопроводности-24,0 </a:t>
            </a:r>
            <a:r>
              <a:rPr lang="ru-RU" sz="1800" dirty="0" smtClean="0">
                <a:latin typeface="Arial Black" pitchFamily="34" charset="0"/>
              </a:rPr>
              <a:t>МВт/м*К</a:t>
            </a:r>
            <a:r>
              <a:rPr lang="ru-RU" sz="1800" dirty="0">
                <a:latin typeface="Arial Black" pitchFamily="34" charset="0"/>
              </a:rPr>
              <a:t>;</a:t>
            </a:r>
            <a:endParaRPr lang="ru-RU" sz="1800" dirty="0" smtClean="0">
              <a:latin typeface="Arial Black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1800" dirty="0" smtClean="0">
                <a:latin typeface="Arial Black" pitchFamily="34" charset="0"/>
              </a:rPr>
              <a:t>Динамическая вязкость-19 </a:t>
            </a:r>
            <a:r>
              <a:rPr lang="ru-RU" sz="1800" dirty="0" err="1" smtClean="0">
                <a:latin typeface="Arial Black" pitchFamily="34" charset="0"/>
              </a:rPr>
              <a:t>мкПа</a:t>
            </a:r>
            <a:r>
              <a:rPr lang="ru-RU" sz="1800" dirty="0" smtClean="0">
                <a:latin typeface="Arial Black" pitchFamily="34" charset="0"/>
              </a:rPr>
              <a:t>*с;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800" dirty="0" smtClean="0">
                <a:latin typeface="Arial Black" pitchFamily="34" charset="0"/>
              </a:rPr>
              <a:t>Диэлектрическая проницаемость-1,0008;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800" dirty="0" smtClean="0">
                <a:latin typeface="Arial Black" pitchFamily="34" charset="0"/>
              </a:rPr>
              <a:t>Удельное сопротивление 10</a:t>
            </a:r>
            <a:r>
              <a:rPr lang="ru-RU" sz="1800" baseline="30000" dirty="0" smtClean="0">
                <a:latin typeface="Arial Black" pitchFamily="34" charset="0"/>
              </a:rPr>
              <a:t>15</a:t>
            </a:r>
            <a:r>
              <a:rPr lang="ru-RU" sz="1800" dirty="0" smtClean="0">
                <a:latin typeface="Arial Black" pitchFamily="34" charset="0"/>
              </a:rPr>
              <a:t> -10</a:t>
            </a:r>
            <a:r>
              <a:rPr lang="ru-RU" sz="1800" baseline="30000" dirty="0" smtClean="0">
                <a:latin typeface="Arial Black" pitchFamily="34" charset="0"/>
              </a:rPr>
              <a:t>16</a:t>
            </a:r>
            <a:r>
              <a:rPr lang="ru-RU" sz="1800" dirty="0" smtClean="0">
                <a:latin typeface="Arial Black" pitchFamily="34" charset="0"/>
              </a:rPr>
              <a:t> Ом*м;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800" dirty="0" smtClean="0">
                <a:latin typeface="Arial Black" pitchFamily="34" charset="0"/>
              </a:rPr>
              <a:t>Электрическая прочность при </a:t>
            </a:r>
            <a:r>
              <a:rPr lang="en-US" sz="1800" dirty="0" smtClean="0">
                <a:latin typeface="Arial Black" pitchFamily="34" charset="0"/>
              </a:rPr>
              <a:t>d</a:t>
            </a:r>
            <a:r>
              <a:rPr lang="be-BY" sz="1800" b="1" dirty="0" smtClean="0"/>
              <a:t>≤1 см-3кВ/мм.</a:t>
            </a:r>
            <a:r>
              <a:rPr lang="be-BY" sz="1800" b="1" dirty="0"/>
              <a:t> </a:t>
            </a:r>
            <a:endParaRPr lang="ru-RU" sz="1800" dirty="0" smtClean="0">
              <a:latin typeface="Arial Black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be-BY" sz="1800" dirty="0">
              <a:latin typeface="Arial Black" pitchFamily="34" charset="0"/>
            </a:endParaRPr>
          </a:p>
          <a:p>
            <a:endParaRPr lang="be-BY" sz="1800" dirty="0"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717032"/>
            <a:ext cx="2844690" cy="23724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518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4000">
        <p14:prism/>
      </p:transition>
    </mc:Choice>
    <mc:Fallback xmlns="">
      <p:transition spd="slow" advClick="0" advTm="2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5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25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75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25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75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732240" cy="129614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e-BY" sz="4800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 Азот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8" b="1448"/>
          <a:stretch>
            <a:fillRect/>
          </a:stretch>
        </p:blipFill>
        <p:spPr>
          <a:xfrm>
            <a:off x="107504" y="1412775"/>
            <a:ext cx="2989412" cy="279415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59832" y="2852936"/>
            <a:ext cx="5688632" cy="3240360"/>
          </a:xfrm>
        </p:spPr>
        <p:txBody>
          <a:bodyPr>
            <a:normAutofit/>
          </a:bodyPr>
          <a:lstStyle/>
          <a:p>
            <a:r>
              <a:rPr lang="ru-RU" sz="1800" dirty="0"/>
              <a:t> </a:t>
            </a:r>
            <a:r>
              <a:rPr lang="ru-RU" sz="1900" dirty="0">
                <a:latin typeface="Arial Black" pitchFamily="34" charset="0"/>
              </a:rPr>
              <a:t>Азот имеет практически одинаковую с воздухом электрическую прочность; он нередко применяется вместо воздуха для заполнения газовых конденсаторов и для других целей, поскольку, будучи близок по электрическим свойствам к воздуху, не содержит кислорода, который оказывает окисляющее действие на соприкасающиеся с ним материалы.</a:t>
            </a:r>
            <a:endParaRPr lang="be-BY" sz="19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24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25000">
        <p:push dir="u"/>
      </p:transition>
    </mc:Choice>
    <mc:Fallback xmlns="">
      <p:transition spd="slow" advClick="0" advTm="25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188640"/>
            <a:ext cx="3053868" cy="1253808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5400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5400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5300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Азот</a:t>
            </a:r>
            <a:endParaRPr lang="be-BY" sz="5300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9592" y="1916832"/>
            <a:ext cx="7350968" cy="374441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 Black" pitchFamily="34" charset="0"/>
              </a:rPr>
              <a:t>Применение: </a:t>
            </a:r>
            <a:endParaRPr lang="ru-RU" sz="2800" b="1" dirty="0" smtClean="0">
              <a:latin typeface="Arial Black" pitchFamily="34" charset="0"/>
            </a:endParaRPr>
          </a:p>
          <a:p>
            <a:r>
              <a:rPr lang="ru-RU" sz="1800" b="1" dirty="0">
                <a:latin typeface="Arial Black" pitchFamily="34" charset="0"/>
              </a:rPr>
              <a:t> В производстве электроники азот применяется для продувки областей, не допускающих наличия окисляющего кислорода. Если в процессе, традиционно проходящем с использованием воздуха, окисление или гниение являются негативными факторами — азот может успешно заместить воздух.</a:t>
            </a:r>
            <a:endParaRPr lang="be-BY" sz="1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7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22000">
        <p14:prism isInverted="1"/>
      </p:transition>
    </mc:Choice>
    <mc:Fallback xmlns="">
      <p:transition spd="slow" advClick="0" advTm="2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25380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cap="all" dirty="0" err="1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Элегаз</a:t>
            </a:r>
            <a:endParaRPr lang="be-BY" sz="4800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6" r="1506"/>
          <a:stretch>
            <a:fillRect/>
          </a:stretch>
        </p:blipFill>
        <p:spPr>
          <a:xfrm>
            <a:off x="107504" y="1916832"/>
            <a:ext cx="3275856" cy="295232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63888" y="2636912"/>
            <a:ext cx="5046712" cy="3672408"/>
          </a:xfrm>
        </p:spPr>
        <p:txBody>
          <a:bodyPr>
            <a:normAutofit/>
          </a:bodyPr>
          <a:lstStyle/>
          <a:p>
            <a:r>
              <a:rPr lang="ru-RU" sz="1800" b="1" dirty="0" err="1">
                <a:latin typeface="Arial Black" pitchFamily="34" charset="0"/>
              </a:rPr>
              <a:t>Элегаз</a:t>
            </a:r>
            <a:r>
              <a:rPr lang="ru-RU" sz="1800" b="1" dirty="0">
                <a:latin typeface="Arial Black" pitchFamily="34" charset="0"/>
              </a:rPr>
              <a:t> (</a:t>
            </a:r>
            <a:r>
              <a:rPr lang="ru-RU" sz="1800" b="1" dirty="0" err="1">
                <a:latin typeface="Arial Black" pitchFamily="34" charset="0"/>
              </a:rPr>
              <a:t>шестифтористая</a:t>
            </a:r>
            <a:r>
              <a:rPr lang="ru-RU" sz="1800" b="1" dirty="0">
                <a:latin typeface="Arial Black" pitchFamily="34" charset="0"/>
              </a:rPr>
              <a:t> сера, SF6)</a:t>
            </a:r>
            <a:r>
              <a:rPr lang="ru-RU" sz="1800" dirty="0">
                <a:latin typeface="Arial Black" pitchFamily="34" charset="0"/>
              </a:rPr>
              <a:t> — газ без цвета и запаха. В нем содержится 21,95 % серы и 78,05 % </a:t>
            </a:r>
            <a:r>
              <a:rPr lang="ru-RU" sz="1800" dirty="0" smtClean="0">
                <a:latin typeface="Arial Black" pitchFamily="34" charset="0"/>
              </a:rPr>
              <a:t>фтора. Он в 2,5 раза электрическая прочность больше чем у воздух </a:t>
            </a:r>
            <a:r>
              <a:rPr lang="ru-RU" sz="1800" dirty="0">
                <a:latin typeface="Arial Black" pitchFamily="34" charset="0"/>
              </a:rPr>
              <a:t>.</a:t>
            </a:r>
            <a:r>
              <a:rPr lang="ru-RU" sz="1800" dirty="0" smtClean="0">
                <a:latin typeface="Arial Black" pitchFamily="34" charset="0"/>
              </a:rPr>
              <a:t> Примерно 5.1 раза обладает низкой температурой кипение чем воздух.</a:t>
            </a:r>
            <a:endParaRPr lang="be-BY" sz="1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82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21000">
        <p:wipe/>
      </p:transition>
    </mc:Choice>
    <mc:Fallback xmlns="">
      <p:transition spd="slow" advClick="0" advTm="21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332656"/>
            <a:ext cx="3053868" cy="125380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err="1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Элегаз</a:t>
            </a:r>
            <a:endParaRPr lang="be-BY" sz="4800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9" b="8229"/>
          <a:stretch>
            <a:fillRect/>
          </a:stretch>
        </p:blipFill>
        <p:spPr>
          <a:xfrm>
            <a:off x="467544" y="2132856"/>
            <a:ext cx="3096344" cy="300185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99992" y="2780928"/>
            <a:ext cx="4110608" cy="30963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 Black" pitchFamily="34" charset="0"/>
              </a:rPr>
              <a:t>Применение: </a:t>
            </a:r>
          </a:p>
          <a:p>
            <a:r>
              <a:rPr lang="ru-RU" sz="1800" dirty="0" smtClean="0">
                <a:latin typeface="Arial Black" pitchFamily="34" charset="0"/>
              </a:rPr>
              <a:t>Высоковольтные </a:t>
            </a:r>
            <a:r>
              <a:rPr lang="ru-RU" sz="1800" dirty="0" err="1">
                <a:latin typeface="Arial Black" pitchFamily="34" charset="0"/>
              </a:rPr>
              <a:t>элегазовые</a:t>
            </a:r>
            <a:r>
              <a:rPr lang="ru-RU" sz="1800" dirty="0">
                <a:latin typeface="Arial Black" pitchFamily="34" charset="0"/>
              </a:rPr>
              <a:t> выключатели на монтируемой подстанции</a:t>
            </a:r>
            <a:endParaRPr lang="be-BY" sz="1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45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1000">
        <p14:conveyor dir="l"/>
      </p:transition>
    </mc:Choice>
    <mc:Fallback xmlns="">
      <p:transition spd="slow" advClick="0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66738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e-BY" sz="4800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Водород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91880" y="1844824"/>
            <a:ext cx="5256584" cy="4752528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Arial Black" pitchFamily="34" charset="0"/>
              </a:rPr>
              <a:t>Водород</a:t>
            </a:r>
            <a:r>
              <a:rPr lang="ru-RU" sz="1800" dirty="0">
                <a:latin typeface="Arial Black" pitchFamily="34" charset="0"/>
              </a:rPr>
              <a:t> имеет пониженную электрическую прочность по сравнению с азотом и применяется в основном для охлаждения электрических машин. Замена воздуха водородом приводит к значительному улучшению охлаждения, так как удельная теплопроводность водорода значительно выше, чем у воздуха. Кроме того, при применении водорода снижаются потери мощности на трение о газ и вентиляцию. Поэтому водородное охлаждение позволяет повысить как мощность, так и КПД электрической машины.</a:t>
            </a:r>
            <a:endParaRPr lang="be-BY" sz="1800" dirty="0"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4" b="4944"/>
          <a:stretch>
            <a:fillRect/>
          </a:stretch>
        </p:blipFill>
        <p:spPr>
          <a:xfrm>
            <a:off x="250825" y="1556791"/>
            <a:ext cx="3169047" cy="2952329"/>
          </a:xfrm>
        </p:spPr>
      </p:pic>
    </p:spTree>
    <p:extLst>
      <p:ext uri="{BB962C8B-B14F-4D97-AF65-F5344CB8AC3E}">
        <p14:creationId xmlns:p14="http://schemas.microsoft.com/office/powerpoint/2010/main" val="349910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26000">
        <p:cover/>
      </p:transition>
    </mc:Choice>
    <mc:Fallback xmlns="">
      <p:transition spd="slow" advClick="0" advTm="26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</TotalTime>
  <Words>80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Газообразные диэлектрики     ленко александр  23 с-э группа </vt:lpstr>
      <vt:lpstr>Виды:</vt:lpstr>
      <vt:lpstr>Воздух</vt:lpstr>
      <vt:lpstr>Воздух</vt:lpstr>
      <vt:lpstr> Азот</vt:lpstr>
      <vt:lpstr> Азот</vt:lpstr>
      <vt:lpstr>Элегаз</vt:lpstr>
      <vt:lpstr>Элегаз</vt:lpstr>
      <vt:lpstr>Водород</vt:lpstr>
      <vt:lpstr>Водород</vt:lpstr>
      <vt:lpstr>Инертные газы</vt:lpstr>
      <vt:lpstr>Инертные газы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Газообразные диэлектрики</dc:title>
  <dc:creator>mehanik10093</dc:creator>
  <cp:lastModifiedBy>ИРИНА</cp:lastModifiedBy>
  <cp:revision>31</cp:revision>
  <dcterms:created xsi:type="dcterms:W3CDTF">2015-03-18T19:17:44Z</dcterms:created>
  <dcterms:modified xsi:type="dcterms:W3CDTF">2018-12-14T08:34:19Z</dcterms:modified>
</cp:coreProperties>
</file>