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6" r:id="rId5"/>
    <p:sldId id="260" r:id="rId6"/>
    <p:sldId id="265" r:id="rId7"/>
    <p:sldId id="261" r:id="rId8"/>
    <p:sldId id="264" r:id="rId9"/>
    <p:sldId id="259" r:id="rId10"/>
    <p:sldId id="268" r:id="rId11"/>
    <p:sldId id="262" r:id="rId12"/>
    <p:sldId id="267" r:id="rId13"/>
  </p:sldIdLst>
  <p:sldSz cx="9144000" cy="6858000" type="screen4x3"/>
  <p:notesSz cx="6858000" cy="9144000"/>
  <p:defaultTextStyle>
    <a:defPPr>
      <a:defRPr lang="be-B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3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8775E-7B61-49F6-A701-91B8614FDA45}" type="datetimeFigureOut">
              <a:rPr lang="be-BY" smtClean="0"/>
              <a:t>14.12.2018</a:t>
            </a:fld>
            <a:endParaRPr lang="be-BY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CF13D-EE07-4D7C-9522-D5129561F239}" type="slidenum">
              <a:rPr lang="be-BY" smtClean="0"/>
              <a:t>‹#›</a:t>
            </a:fld>
            <a:endParaRPr lang="be-BY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8775E-7B61-49F6-A701-91B8614FDA45}" type="datetimeFigureOut">
              <a:rPr lang="be-BY" smtClean="0"/>
              <a:t>14.12.2018</a:t>
            </a:fld>
            <a:endParaRPr lang="be-BY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CF13D-EE07-4D7C-9522-D5129561F239}" type="slidenum">
              <a:rPr lang="be-BY" smtClean="0"/>
              <a:t>‹#›</a:t>
            </a:fld>
            <a:endParaRPr lang="be-BY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8775E-7B61-49F6-A701-91B8614FDA45}" type="datetimeFigureOut">
              <a:rPr lang="be-BY" smtClean="0"/>
              <a:t>14.12.2018</a:t>
            </a:fld>
            <a:endParaRPr lang="be-BY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CF13D-EE07-4D7C-9522-D5129561F239}" type="slidenum">
              <a:rPr lang="be-BY" smtClean="0"/>
              <a:t>‹#›</a:t>
            </a:fld>
            <a:endParaRPr lang="be-BY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8775E-7B61-49F6-A701-91B8614FDA45}" type="datetimeFigureOut">
              <a:rPr lang="be-BY" smtClean="0"/>
              <a:t>14.12.2018</a:t>
            </a:fld>
            <a:endParaRPr lang="be-BY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CF13D-EE07-4D7C-9522-D5129561F239}" type="slidenum">
              <a:rPr lang="be-BY" smtClean="0"/>
              <a:t>‹#›</a:t>
            </a:fld>
            <a:endParaRPr lang="be-BY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8775E-7B61-49F6-A701-91B8614FDA45}" type="datetimeFigureOut">
              <a:rPr lang="be-BY" smtClean="0"/>
              <a:t>14.12.2018</a:t>
            </a:fld>
            <a:endParaRPr lang="be-BY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CF13D-EE07-4D7C-9522-D5129561F239}" type="slidenum">
              <a:rPr lang="be-BY" smtClean="0"/>
              <a:t>‹#›</a:t>
            </a:fld>
            <a:endParaRPr lang="be-BY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8775E-7B61-49F6-A701-91B8614FDA45}" type="datetimeFigureOut">
              <a:rPr lang="be-BY" smtClean="0"/>
              <a:t>14.12.2018</a:t>
            </a:fld>
            <a:endParaRPr lang="be-BY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CF13D-EE07-4D7C-9522-D5129561F239}" type="slidenum">
              <a:rPr lang="be-BY" smtClean="0"/>
              <a:t>‹#›</a:t>
            </a:fld>
            <a:endParaRPr lang="be-BY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8775E-7B61-49F6-A701-91B8614FDA45}" type="datetimeFigureOut">
              <a:rPr lang="be-BY" smtClean="0"/>
              <a:t>14.12.2018</a:t>
            </a:fld>
            <a:endParaRPr lang="be-BY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CF13D-EE07-4D7C-9522-D5129561F239}" type="slidenum">
              <a:rPr lang="be-BY" smtClean="0"/>
              <a:t>‹#›</a:t>
            </a:fld>
            <a:endParaRPr lang="be-BY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8775E-7B61-49F6-A701-91B8614FDA45}" type="datetimeFigureOut">
              <a:rPr lang="be-BY" smtClean="0"/>
              <a:t>14.12.2018</a:t>
            </a:fld>
            <a:endParaRPr lang="be-BY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FFCF13D-EE07-4D7C-9522-D5129561F239}" type="slidenum">
              <a:rPr lang="be-BY" smtClean="0"/>
              <a:t>‹#›</a:t>
            </a:fld>
            <a:endParaRPr lang="be-BY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be-BY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8775E-7B61-49F6-A701-91B8614FDA45}" type="datetimeFigureOut">
              <a:rPr lang="be-BY" smtClean="0"/>
              <a:t>14.12.2018</a:t>
            </a:fld>
            <a:endParaRPr lang="be-BY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CF13D-EE07-4D7C-9522-D5129561F239}" type="slidenum">
              <a:rPr lang="be-BY" smtClean="0"/>
              <a:t>‹#›</a:t>
            </a:fld>
            <a:endParaRPr lang="be-BY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8775E-7B61-49F6-A701-91B8614FDA45}" type="datetimeFigureOut">
              <a:rPr lang="be-BY" smtClean="0"/>
              <a:t>14.12.2018</a:t>
            </a:fld>
            <a:endParaRPr lang="be-BY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6FFCF13D-EE07-4D7C-9522-D5129561F239}" type="slidenum">
              <a:rPr lang="be-BY" smtClean="0"/>
              <a:t>‹#›</a:t>
            </a:fld>
            <a:endParaRPr lang="be-BY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2C8775E-7B61-49F6-A701-91B8614FDA45}" type="datetimeFigureOut">
              <a:rPr lang="be-BY" smtClean="0"/>
              <a:t>14.12.2018</a:t>
            </a:fld>
            <a:endParaRPr lang="be-BY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CF13D-EE07-4D7C-9522-D5129561F239}" type="slidenum">
              <a:rPr lang="be-BY" smtClean="0"/>
              <a:t>‹#›</a:t>
            </a:fld>
            <a:endParaRPr lang="be-BY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2C8775E-7B61-49F6-A701-91B8614FDA45}" type="datetimeFigureOut">
              <a:rPr lang="be-BY" smtClean="0"/>
              <a:t>14.12.2018</a:t>
            </a:fld>
            <a:endParaRPr lang="be-BY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be-BY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FFCF13D-EE07-4D7C-9522-D5129561F239}" type="slidenum">
              <a:rPr lang="be-BY" smtClean="0"/>
              <a:t>‹#›</a:t>
            </a:fld>
            <a:endParaRPr lang="be-BY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772400" cy="5040560"/>
          </a:xfrm>
        </p:spPr>
        <p:txBody>
          <a:bodyPr>
            <a:normAutofit/>
          </a:bodyPr>
          <a:lstStyle/>
          <a:p>
            <a:r>
              <a:rPr lang="be-BY" b="1" i="1" dirty="0" smtClean="0">
                <a:latin typeface="Arial Black" pitchFamily="34" charset="0"/>
                <a:cs typeface="Courier New" pitchFamily="49" charset="0"/>
              </a:rPr>
              <a:t>Газообразные диэлектрик</a:t>
            </a:r>
            <a:r>
              <a:rPr lang="be-BY" b="1" i="1" dirty="0" smtClean="0">
                <a:latin typeface="Arial Black" pitchFamily="34" charset="0"/>
              </a:rPr>
              <a:t>и</a:t>
            </a:r>
            <a:r>
              <a:rPr lang="be-BY" b="1" dirty="0" smtClean="0"/>
              <a:t/>
            </a:r>
            <a:br>
              <a:rPr lang="be-BY" b="1" dirty="0" smtClean="0"/>
            </a:br>
            <a:r>
              <a:rPr lang="be-BY" b="1" dirty="0" smtClean="0"/>
              <a:t/>
            </a:r>
            <a:br>
              <a:rPr lang="be-BY" b="1" dirty="0" smtClean="0"/>
            </a:br>
            <a:r>
              <a:rPr lang="be-BY" dirty="0" smtClean="0"/>
              <a:t/>
            </a:r>
            <a:br>
              <a:rPr lang="be-BY" dirty="0" smtClean="0"/>
            </a:br>
            <a:r>
              <a:rPr lang="be-BY" dirty="0" smtClean="0"/>
              <a:t/>
            </a:r>
            <a:br>
              <a:rPr lang="be-BY" dirty="0" smtClean="0"/>
            </a:br>
            <a:r>
              <a:rPr lang="be-BY" dirty="0" smtClean="0"/>
              <a:t/>
            </a:r>
            <a:br>
              <a:rPr lang="be-BY" dirty="0" smtClean="0"/>
            </a:br>
            <a:r>
              <a:rPr lang="be-BY" sz="2400" dirty="0" smtClean="0">
                <a:latin typeface="Arial Black" pitchFamily="34" charset="0"/>
              </a:rPr>
              <a:t>ленко александр </a:t>
            </a:r>
            <a:br>
              <a:rPr lang="be-BY" sz="2400" dirty="0" smtClean="0">
                <a:latin typeface="Arial Black" pitchFamily="34" charset="0"/>
              </a:rPr>
            </a:br>
            <a:r>
              <a:rPr lang="be-BY" sz="2400" dirty="0" smtClean="0">
                <a:latin typeface="Arial Black" pitchFamily="34" charset="0"/>
              </a:rPr>
              <a:t>23 с-э группа </a:t>
            </a:r>
            <a:endParaRPr lang="be-BY" dirty="0"/>
          </a:p>
        </p:txBody>
      </p:sp>
    </p:spTree>
    <p:extLst>
      <p:ext uri="{BB962C8B-B14F-4D97-AF65-F5344CB8AC3E}">
        <p14:creationId xmlns:p14="http://schemas.microsoft.com/office/powerpoint/2010/main" val="3827672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14:reveal/>
      </p:transition>
    </mc:Choice>
    <mc:Fallback xmlns="">
      <p:transition spd="slow" advClick="0" advTm="4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820472" cy="936104"/>
          </a:xfrm>
        </p:spPr>
        <p:txBody>
          <a:bodyPr>
            <a:normAutofit/>
          </a:bodyPr>
          <a:lstStyle/>
          <a:p>
            <a:pPr algn="ctr"/>
            <a:r>
              <a:rPr lang="be-BY" sz="4800" cap="all" dirty="0">
                <a:ln/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 Black" pitchFamily="34" charset="0"/>
              </a:rPr>
              <a:t>Водород</a:t>
            </a:r>
            <a:endParaRPr lang="be-BY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46" b="2446"/>
          <a:stretch>
            <a:fillRect/>
          </a:stretch>
        </p:blipFill>
        <p:spPr>
          <a:xfrm>
            <a:off x="395536" y="2068236"/>
            <a:ext cx="3240360" cy="3074131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283968" y="2564904"/>
            <a:ext cx="4326632" cy="3097343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latin typeface="Arial Black" pitchFamily="34" charset="0"/>
              </a:rPr>
              <a:t>Применение: </a:t>
            </a:r>
            <a:endParaRPr lang="ru-RU" sz="1800" b="1" dirty="0" smtClean="0">
              <a:latin typeface="Arial Black" pitchFamily="34" charset="0"/>
            </a:endParaRPr>
          </a:p>
          <a:p>
            <a:pPr algn="ctr"/>
            <a:r>
              <a:rPr lang="be-BY" sz="1800" b="1" dirty="0"/>
              <a:t> </a:t>
            </a:r>
            <a:r>
              <a:rPr lang="be-BY" sz="2400" b="1" dirty="0" smtClean="0">
                <a:latin typeface="Arial Black" pitchFamily="34" charset="0"/>
              </a:rPr>
              <a:t>Водородна</a:t>
            </a:r>
            <a:r>
              <a:rPr lang="be-BY" sz="2400" b="1" dirty="0">
                <a:latin typeface="Arial Black" pitchFamily="34" charset="0"/>
              </a:rPr>
              <a:t>я</a:t>
            </a:r>
            <a:r>
              <a:rPr lang="be-BY" sz="2400" b="1" dirty="0" smtClean="0">
                <a:latin typeface="Arial Black" pitchFamily="34" charset="0"/>
              </a:rPr>
              <a:t> электростанци</a:t>
            </a:r>
            <a:r>
              <a:rPr lang="be-BY" sz="2400" b="1" dirty="0">
                <a:latin typeface="Arial Black" pitchFamily="34" charset="0"/>
              </a:rPr>
              <a:t>я</a:t>
            </a:r>
          </a:p>
        </p:txBody>
      </p:sp>
    </p:spTree>
    <p:extLst>
      <p:ext uri="{BB962C8B-B14F-4D97-AF65-F5344CB8AC3E}">
        <p14:creationId xmlns:p14="http://schemas.microsoft.com/office/powerpoint/2010/main" val="796750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1000"/>
    </mc:Choice>
    <mc:Fallback xmlns="">
      <p:transition spd="slow" advClick="0" advTm="11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25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250"/>
                            </p:stCondLst>
                            <p:childTnLst>
                              <p:par>
                                <p:cTn id="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225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04664"/>
            <a:ext cx="9144000" cy="1253808"/>
          </a:xfrm>
        </p:spPr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be-BY" sz="4800" cap="all" dirty="0">
                <a:ln/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 Black" pitchFamily="34" charset="0"/>
              </a:rPr>
              <a:t>Инертные газы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995936" y="2636912"/>
            <a:ext cx="4536504" cy="2953327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latin typeface="Arial Black" pitchFamily="34" charset="0"/>
              </a:rPr>
              <a:t>ИНЕРТНЫЕ</a:t>
            </a:r>
            <a:r>
              <a:rPr lang="ru-RU" sz="1800" b="1" dirty="0">
                <a:latin typeface="Arial Black" pitchFamily="34" charset="0"/>
              </a:rPr>
              <a:t> </a:t>
            </a:r>
            <a:r>
              <a:rPr lang="ru-RU" sz="1800" b="1" dirty="0" smtClean="0">
                <a:latin typeface="Arial Black" pitchFamily="34" charset="0"/>
              </a:rPr>
              <a:t>ГАЗЫ:</a:t>
            </a:r>
            <a:r>
              <a:rPr lang="ru-RU" sz="1800" b="1" dirty="0">
                <a:latin typeface="Arial Black" pitchFamily="34" charset="0"/>
              </a:rPr>
              <a:t> ГЕЛИЙ, НЕОН, </a:t>
            </a:r>
            <a:r>
              <a:rPr lang="ru-RU" sz="1800" b="1" dirty="0" smtClean="0">
                <a:latin typeface="Arial Black" pitchFamily="34" charset="0"/>
              </a:rPr>
              <a:t> АРГОН</a:t>
            </a:r>
            <a:r>
              <a:rPr lang="ru-RU" sz="1800" b="1" dirty="0">
                <a:latin typeface="Arial Black" pitchFamily="34" charset="0"/>
              </a:rPr>
              <a:t>, КРИПТОН, КСЕНОН</a:t>
            </a:r>
            <a:r>
              <a:rPr lang="ru-RU" sz="1800" b="1" dirty="0" smtClean="0">
                <a:latin typeface="Arial Black" pitchFamily="34" charset="0"/>
              </a:rPr>
              <a:t>,</a:t>
            </a:r>
          </a:p>
          <a:p>
            <a:r>
              <a:rPr lang="ru-RU" sz="1800" b="1" dirty="0">
                <a:latin typeface="Arial Black" pitchFamily="34" charset="0"/>
              </a:rPr>
              <a:t> </a:t>
            </a:r>
            <a:r>
              <a:rPr lang="ru-RU" sz="1800" b="1" dirty="0" smtClean="0">
                <a:latin typeface="Arial Black" pitchFamily="34" charset="0"/>
              </a:rPr>
              <a:t>РАДОН.</a:t>
            </a:r>
            <a:endParaRPr lang="be-BY" sz="1800" dirty="0">
              <a:latin typeface="Arial Black" pitchFamily="34" charset="0"/>
            </a:endParaRPr>
          </a:p>
        </p:txBody>
      </p:sp>
      <p:pic>
        <p:nvPicPr>
          <p:cNvPr id="17" name="Рисунок 16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41" b="2441"/>
          <a:stretch>
            <a:fillRect/>
          </a:stretch>
        </p:blipFill>
        <p:spPr>
          <a:xfrm>
            <a:off x="107504" y="1772816"/>
            <a:ext cx="3743969" cy="26708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50022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 advTm="11000">
        <p:blinds dir="vert"/>
      </p:transition>
    </mc:Choice>
    <mc:Fallback xmlns="">
      <p:transition spd="slow" advClick="0" advTm="11000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275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25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75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04664"/>
            <a:ext cx="9144000" cy="1008112"/>
          </a:xfrm>
        </p:spPr>
        <p:txBody>
          <a:bodyPr>
            <a:normAutofit/>
          </a:bodyPr>
          <a:lstStyle/>
          <a:p>
            <a:pPr algn="ctr"/>
            <a:r>
              <a:rPr lang="be-BY" sz="4800" cap="all" dirty="0">
                <a:ln/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 Black" pitchFamily="34" charset="0"/>
              </a:rPr>
              <a:t>Инертные газы</a:t>
            </a:r>
            <a:endParaRPr lang="be-BY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860032" y="2636912"/>
            <a:ext cx="3390528" cy="2302443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latin typeface="Arial Black" pitchFamily="34" charset="0"/>
              </a:rPr>
              <a:t>Применение: </a:t>
            </a:r>
            <a:endParaRPr lang="ru-RU" sz="1800" b="1" dirty="0" smtClean="0">
              <a:ln w="12700">
                <a:solidFill>
                  <a:schemeClr val="tx1"/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Black" pitchFamily="34" charset="0"/>
            </a:endParaRPr>
          </a:p>
          <a:p>
            <a:pPr algn="ctr"/>
            <a:r>
              <a:rPr lang="ru-RU" sz="1800" b="1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</a:rPr>
              <a:t>Лампы освещения</a:t>
            </a:r>
            <a:endParaRPr lang="be-BY" sz="1800" b="1" dirty="0">
              <a:ln w="12700">
                <a:solidFill>
                  <a:schemeClr val="tx1"/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Black" pitchFamily="34" charset="0"/>
            </a:endParaRPr>
          </a:p>
        </p:txBody>
      </p:sp>
      <p:pic>
        <p:nvPicPr>
          <p:cNvPr id="15" name="Рисунок 1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51" b="5051"/>
          <a:stretch>
            <a:fillRect/>
          </a:stretch>
        </p:blipFill>
        <p:spPr>
          <a:xfrm>
            <a:off x="611560" y="1844824"/>
            <a:ext cx="3456384" cy="3450020"/>
          </a:xfrm>
        </p:spPr>
      </p:pic>
    </p:spTree>
    <p:extLst>
      <p:ext uri="{BB962C8B-B14F-4D97-AF65-F5344CB8AC3E}">
        <p14:creationId xmlns:p14="http://schemas.microsoft.com/office/powerpoint/2010/main" val="1599053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1000"/>
    </mc:Choice>
    <mc:Fallback xmlns="">
      <p:transition spd="slow" advClick="0" advTm="11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2" presetClass="entr" presetSubtype="4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250"/>
                            </p:stCondLst>
                            <p:childTnLst>
                              <p:par>
                                <p:cTn id="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1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 Black" pitchFamily="34" charset="0"/>
                <a:cs typeface="Angsana New" pitchFamily="18" charset="-34"/>
              </a:rPr>
              <a:t>В</a:t>
            </a:r>
            <a:r>
              <a:rPr lang="be-BY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 Black" pitchFamily="34" charset="0"/>
                <a:cs typeface="Angsana New" pitchFamily="18" charset="-34"/>
              </a:rPr>
              <a:t>иды:</a:t>
            </a:r>
            <a:endParaRPr lang="be-BY" sz="48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Arial Black" pitchFamily="34" charset="0"/>
              <a:cs typeface="Angsana New" pitchFamily="18" charset="-34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628800"/>
            <a:ext cx="3826768" cy="4525963"/>
          </a:xfrm>
        </p:spPr>
        <p:txBody>
          <a:bodyPr/>
          <a:lstStyle/>
          <a:p>
            <a:r>
              <a:rPr lang="ru-RU" sz="3600" dirty="0" smtClean="0">
                <a:latin typeface="Arial Narrow" pitchFamily="34" charset="0"/>
              </a:rPr>
              <a:t>Воздух  </a:t>
            </a:r>
          </a:p>
          <a:p>
            <a:r>
              <a:rPr lang="ru-RU" sz="3600" dirty="0" smtClean="0">
                <a:latin typeface="Arial Narrow" pitchFamily="34" charset="0"/>
              </a:rPr>
              <a:t>Азот</a:t>
            </a:r>
          </a:p>
          <a:p>
            <a:r>
              <a:rPr lang="ru-RU" sz="3600" dirty="0" err="1" smtClean="0">
                <a:latin typeface="Arial Narrow" pitchFamily="34" charset="0"/>
              </a:rPr>
              <a:t>Элегаз</a:t>
            </a:r>
            <a:endParaRPr lang="ru-RU" sz="3600" dirty="0" smtClean="0">
              <a:latin typeface="Arial Narrow" pitchFamily="34" charset="0"/>
            </a:endParaRPr>
          </a:p>
          <a:p>
            <a:r>
              <a:rPr lang="ru-RU" sz="3600" dirty="0" smtClean="0">
                <a:latin typeface="Arial Narrow" pitchFamily="34" charset="0"/>
              </a:rPr>
              <a:t>Водород</a:t>
            </a:r>
          </a:p>
          <a:p>
            <a:r>
              <a:rPr lang="be-BY" sz="3600" dirty="0"/>
              <a:t>Инертные </a:t>
            </a:r>
            <a:r>
              <a:rPr lang="be-BY" sz="3600" dirty="0" smtClean="0"/>
              <a:t>газы</a:t>
            </a:r>
            <a:r>
              <a:rPr lang="ru-RU" sz="3600" dirty="0" smtClean="0">
                <a:latin typeface="Arial Narrow" pitchFamily="34" charset="0"/>
              </a:rPr>
              <a:t> </a:t>
            </a:r>
            <a:endParaRPr lang="be-BY" sz="3600" dirty="0" smtClean="0">
              <a:latin typeface="Arial Narrow" pitchFamily="34" charset="0"/>
            </a:endParaRPr>
          </a:p>
          <a:p>
            <a:endParaRPr lang="be-BY" dirty="0">
              <a:latin typeface="Arial Narrow" pitchFamily="34" charset="0"/>
              <a:cs typeface="Aparajit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660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4000">
        <p:circle/>
      </p:transition>
    </mc:Choice>
    <mc:Fallback xmlns="">
      <p:transition spd="slow" advClick="0" advTm="1400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0"/>
                            </p:stCondLst>
                            <p:childTnLst>
                              <p:par>
                                <p:cTn id="1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500"/>
                            </p:stCondLst>
                            <p:childTnLst>
                              <p:par>
                                <p:cTn id="1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500"/>
                            </p:stCondLst>
                            <p:childTnLst>
                              <p:par>
                                <p:cTn id="1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8500"/>
                            </p:stCondLst>
                            <p:childTnLst>
                              <p:par>
                                <p:cTn id="2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500"/>
                            </p:stCondLst>
                            <p:childTnLst>
                              <p:par>
                                <p:cTn id="2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20688"/>
            <a:ext cx="9144000" cy="936104"/>
          </a:xfrm>
        </p:spPr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4800" cap="all" dirty="0" smtClean="0">
                <a:ln/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 Black" pitchFamily="34" charset="0"/>
              </a:rPr>
              <a:t>Воздух</a:t>
            </a:r>
            <a:endParaRPr lang="be-BY" sz="4800" cap="all" dirty="0">
              <a:ln/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Arial Black" pitchFamily="34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411760" y="3645024"/>
            <a:ext cx="6236096" cy="2880320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>
                <a:latin typeface="Arial Black" pitchFamily="34" charset="0"/>
                <a:cs typeface="AngsanaUPC" pitchFamily="18" charset="-34"/>
              </a:rPr>
              <a:t>Воздух используется в качестве естественной изоляции между токоведущими частями электрических машин и линий электропередач</a:t>
            </a:r>
            <a:r>
              <a:rPr lang="ru-RU" sz="1800" b="1" dirty="0" smtClean="0">
                <a:latin typeface="Arial Black" pitchFamily="34" charset="0"/>
                <a:cs typeface="AngsanaUPC" pitchFamily="18" charset="-34"/>
              </a:rPr>
              <a:t>.</a:t>
            </a:r>
          </a:p>
          <a:p>
            <a:pPr algn="ctr"/>
            <a:r>
              <a:rPr lang="ru-RU" sz="1800" b="1" dirty="0">
                <a:latin typeface="Arial Black" pitchFamily="34" charset="0"/>
                <a:cs typeface="AngsanaUPC" pitchFamily="18" charset="-34"/>
              </a:rPr>
              <a:t> Недостатком воздуха является его окислительная способность из-за наличия кислорода и низкая электрическая прочность в неоднородных полях. Поэтому в герметизированных устройствах воздух используется редко</a:t>
            </a:r>
            <a:r>
              <a:rPr lang="ru-RU" sz="1800" b="1" dirty="0">
                <a:cs typeface="AngsanaUPC" pitchFamily="18" charset="-34"/>
              </a:rPr>
              <a:t>.</a:t>
            </a:r>
            <a:endParaRPr lang="be-BY" sz="1800" b="1" dirty="0">
              <a:latin typeface="Arial Black" pitchFamily="34" charset="0"/>
              <a:cs typeface="AngsanaUPC" pitchFamily="18" charset="-34"/>
            </a:endParaRPr>
          </a:p>
        </p:txBody>
      </p:sp>
      <p:pic>
        <p:nvPicPr>
          <p:cNvPr id="7" name="Рисунок 6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00" r="10000"/>
          <a:stretch>
            <a:fillRect/>
          </a:stretch>
        </p:blipFill>
        <p:spPr>
          <a:xfrm>
            <a:off x="179512" y="1268760"/>
            <a:ext cx="2736304" cy="2713819"/>
          </a:xfrm>
        </p:spPr>
      </p:pic>
    </p:spTree>
    <p:extLst>
      <p:ext uri="{BB962C8B-B14F-4D97-AF65-F5344CB8AC3E}">
        <p14:creationId xmlns:p14="http://schemas.microsoft.com/office/powerpoint/2010/main" val="4042325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5000">
        <p:dissolve/>
      </p:transition>
    </mc:Choice>
    <mc:Fallback xmlns="">
      <p:transition spd="slow" advClick="0" advTm="25000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75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67944" y="332656"/>
            <a:ext cx="3053868" cy="1253808"/>
          </a:xfrm>
        </p:spPr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sz="4800" cap="all" dirty="0" smtClean="0">
                <a:ln/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 Black" pitchFamily="34" charset="0"/>
              </a:rPr>
              <a:t>Воздух</a:t>
            </a:r>
            <a:endParaRPr lang="be-BY" sz="4800" cap="all" dirty="0">
              <a:ln/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Arial Black" pitchFamily="34" charset="0"/>
            </a:endParaRPr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50" r="21450"/>
          <a:stretch>
            <a:fillRect/>
          </a:stretch>
        </p:blipFill>
        <p:spPr>
          <a:xfrm>
            <a:off x="1061797" y="1124744"/>
            <a:ext cx="2520280" cy="2352315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79912" y="2780928"/>
            <a:ext cx="5364088" cy="4077072"/>
          </a:xfrm>
        </p:spPr>
        <p:txBody>
          <a:bodyPr>
            <a:normAutofit/>
          </a:bodyPr>
          <a:lstStyle/>
          <a:p>
            <a:r>
              <a:rPr lang="ru-RU" sz="1800" dirty="0" smtClean="0">
                <a:latin typeface="Arial Black" pitchFamily="34" charset="0"/>
              </a:rPr>
              <a:t>Основные </a:t>
            </a:r>
            <a:r>
              <a:rPr lang="ru-RU" sz="1800" dirty="0" smtClean="0">
                <a:latin typeface="Arial Black" pitchFamily="34" charset="0"/>
              </a:rPr>
              <a:t>параметры воздуха: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ru-RU" sz="1800" dirty="0" smtClean="0">
                <a:latin typeface="Arial Black" pitchFamily="34" charset="0"/>
              </a:rPr>
              <a:t>Плотность-1,29 кг/м</a:t>
            </a:r>
            <a:r>
              <a:rPr lang="ru-RU" sz="1800" baseline="30000" dirty="0" smtClean="0">
                <a:latin typeface="Arial Black" pitchFamily="34" charset="0"/>
              </a:rPr>
              <a:t>3</a:t>
            </a:r>
            <a:r>
              <a:rPr lang="en-US" sz="1800" dirty="0" smtClean="0">
                <a:latin typeface="Arial Black" pitchFamily="34" charset="0"/>
              </a:rPr>
              <a:t>;</a:t>
            </a:r>
            <a:endParaRPr lang="ru-RU" sz="1800" dirty="0" smtClean="0">
              <a:latin typeface="Arial Black" pitchFamily="34" charset="0"/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ru-RU" sz="1800" dirty="0">
                <a:latin typeface="Arial Black" pitchFamily="34" charset="0"/>
              </a:rPr>
              <a:t>Коэффициент теплопроводности-24,0 </a:t>
            </a:r>
            <a:r>
              <a:rPr lang="ru-RU" sz="1800" dirty="0" smtClean="0">
                <a:latin typeface="Arial Black" pitchFamily="34" charset="0"/>
              </a:rPr>
              <a:t>МВт/м*К</a:t>
            </a:r>
            <a:r>
              <a:rPr lang="ru-RU" sz="1800" dirty="0">
                <a:latin typeface="Arial Black" pitchFamily="34" charset="0"/>
              </a:rPr>
              <a:t>;</a:t>
            </a:r>
            <a:endParaRPr lang="ru-RU" sz="1800" dirty="0" smtClean="0">
              <a:latin typeface="Arial Black" pitchFamily="34" charset="0"/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ru-RU" sz="1800" dirty="0" smtClean="0">
                <a:latin typeface="Arial Black" pitchFamily="34" charset="0"/>
              </a:rPr>
              <a:t>Динамическая вязкость-19 </a:t>
            </a:r>
            <a:r>
              <a:rPr lang="ru-RU" sz="1800" dirty="0" err="1" smtClean="0">
                <a:latin typeface="Arial Black" pitchFamily="34" charset="0"/>
              </a:rPr>
              <a:t>мкПа</a:t>
            </a:r>
            <a:r>
              <a:rPr lang="ru-RU" sz="1800" dirty="0" smtClean="0">
                <a:latin typeface="Arial Black" pitchFamily="34" charset="0"/>
              </a:rPr>
              <a:t>*с;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ru-RU" sz="1800" dirty="0" smtClean="0">
                <a:latin typeface="Arial Black" pitchFamily="34" charset="0"/>
              </a:rPr>
              <a:t>Диэлектрическая проницаемость-1,0008;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ru-RU" sz="1800" dirty="0" smtClean="0">
                <a:latin typeface="Arial Black" pitchFamily="34" charset="0"/>
              </a:rPr>
              <a:t>Удельное сопротивление 10</a:t>
            </a:r>
            <a:r>
              <a:rPr lang="ru-RU" sz="1800" baseline="30000" dirty="0" smtClean="0">
                <a:latin typeface="Arial Black" pitchFamily="34" charset="0"/>
              </a:rPr>
              <a:t>15</a:t>
            </a:r>
            <a:r>
              <a:rPr lang="ru-RU" sz="1800" dirty="0" smtClean="0">
                <a:latin typeface="Arial Black" pitchFamily="34" charset="0"/>
              </a:rPr>
              <a:t> -10</a:t>
            </a:r>
            <a:r>
              <a:rPr lang="ru-RU" sz="1800" baseline="30000" dirty="0" smtClean="0">
                <a:latin typeface="Arial Black" pitchFamily="34" charset="0"/>
              </a:rPr>
              <a:t>16</a:t>
            </a:r>
            <a:r>
              <a:rPr lang="ru-RU" sz="1800" dirty="0" smtClean="0">
                <a:latin typeface="Arial Black" pitchFamily="34" charset="0"/>
              </a:rPr>
              <a:t> Ом*м;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ru-RU" sz="1800" dirty="0" smtClean="0">
                <a:latin typeface="Arial Black" pitchFamily="34" charset="0"/>
              </a:rPr>
              <a:t>Электрическая прочность при </a:t>
            </a:r>
            <a:r>
              <a:rPr lang="en-US" sz="1800" dirty="0" smtClean="0">
                <a:latin typeface="Arial Black" pitchFamily="34" charset="0"/>
              </a:rPr>
              <a:t>d</a:t>
            </a:r>
            <a:r>
              <a:rPr lang="be-BY" sz="1800" b="1" dirty="0" smtClean="0"/>
              <a:t>≤1 см-3кВ/мм.</a:t>
            </a:r>
            <a:r>
              <a:rPr lang="be-BY" sz="1800" b="1" dirty="0"/>
              <a:t> </a:t>
            </a:r>
            <a:endParaRPr lang="ru-RU" sz="1800" dirty="0" smtClean="0">
              <a:latin typeface="Arial Black" pitchFamily="34" charset="0"/>
            </a:endParaRPr>
          </a:p>
          <a:p>
            <a:pPr marL="285750" indent="-285750">
              <a:buFont typeface="Wingdings" pitchFamily="2" charset="2"/>
              <a:buChar char="v"/>
            </a:pPr>
            <a:endParaRPr lang="be-BY" sz="1800" dirty="0">
              <a:latin typeface="Arial Black" pitchFamily="34" charset="0"/>
            </a:endParaRPr>
          </a:p>
          <a:p>
            <a:endParaRPr lang="be-BY" sz="1800" dirty="0">
              <a:latin typeface="Arial Black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3717032"/>
            <a:ext cx="2844690" cy="2372494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145181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24000">
        <p14:prism/>
      </p:transition>
    </mc:Choice>
    <mc:Fallback xmlns="">
      <p:transition spd="slow" advClick="0" advTm="24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275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25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1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750"/>
                            </p:stCondLst>
                            <p:childTnLst>
                              <p:par>
                                <p:cTn id="2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1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250"/>
                            </p:stCondLst>
                            <p:childTnLst>
                              <p:par>
                                <p:cTn id="3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1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7750"/>
                            </p:stCondLst>
                            <p:childTnLst>
                              <p:par>
                                <p:cTn id="3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1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925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1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75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1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404664"/>
            <a:ext cx="6732240" cy="1296144"/>
          </a:xfrm>
        </p:spPr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be-BY" sz="4800" cap="all" dirty="0">
                <a:ln/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 Black" pitchFamily="34" charset="0"/>
              </a:rPr>
              <a:t> Азот</a:t>
            </a:r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48" b="1448"/>
          <a:stretch>
            <a:fillRect/>
          </a:stretch>
        </p:blipFill>
        <p:spPr>
          <a:xfrm>
            <a:off x="107504" y="1412775"/>
            <a:ext cx="2989412" cy="2794153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59832" y="2852936"/>
            <a:ext cx="5688632" cy="3240360"/>
          </a:xfrm>
        </p:spPr>
        <p:txBody>
          <a:bodyPr>
            <a:normAutofit/>
          </a:bodyPr>
          <a:lstStyle/>
          <a:p>
            <a:r>
              <a:rPr lang="ru-RU" sz="1800" dirty="0"/>
              <a:t> </a:t>
            </a:r>
            <a:r>
              <a:rPr lang="ru-RU" sz="1900" dirty="0">
                <a:latin typeface="Arial Black" pitchFamily="34" charset="0"/>
              </a:rPr>
              <a:t>Азот имеет практически одинаковую с воздухом электрическую прочность; он нередко применяется вместо воздуха для заполнения газовых конденсаторов и для других целей, поскольку, будучи близок по электрическим свойствам к воздуху, не содержит кислорода, который оказывает окисляющее действие на соприкасающиеся с ним материалы.</a:t>
            </a:r>
            <a:endParaRPr lang="be-BY" sz="19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2249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 advTm="25000">
        <p:push dir="u"/>
      </p:transition>
    </mc:Choice>
    <mc:Fallback xmlns="">
      <p:transition spd="slow" advClick="0" advTm="25000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25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75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23928" y="188640"/>
            <a:ext cx="3053868" cy="1253808"/>
          </a:xfrm>
        </p:spPr>
        <p:txBody>
          <a:bodyPr>
            <a:normAutofit fontScale="90000"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sz="5400" cap="all" dirty="0">
                <a:ln/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/>
            </a:r>
            <a:br>
              <a:rPr lang="ru-RU" sz="5400" cap="all" dirty="0">
                <a:ln/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r>
              <a:rPr lang="ru-RU" sz="5300" cap="all" dirty="0" smtClean="0">
                <a:ln/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 Black" pitchFamily="34" charset="0"/>
              </a:rPr>
              <a:t>Азот</a:t>
            </a:r>
            <a:endParaRPr lang="be-BY" sz="5300" cap="all" dirty="0">
              <a:ln/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Arial Black" pitchFamily="34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99592" y="1916832"/>
            <a:ext cx="7350968" cy="3744415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latin typeface="Arial Black" pitchFamily="34" charset="0"/>
              </a:rPr>
              <a:t>Применение: </a:t>
            </a:r>
            <a:endParaRPr lang="ru-RU" sz="2800" b="1" dirty="0" smtClean="0">
              <a:latin typeface="Arial Black" pitchFamily="34" charset="0"/>
            </a:endParaRPr>
          </a:p>
          <a:p>
            <a:r>
              <a:rPr lang="ru-RU" sz="1800" b="1" dirty="0">
                <a:latin typeface="Arial Black" pitchFamily="34" charset="0"/>
              </a:rPr>
              <a:t> В производстве электроники азот применяется для продувки областей, не допускающих наличия окисляющего кислорода. Если в процессе, традиционно проходящем с использованием воздуха, окисление или гниение являются негативными факторами — азот может успешно заместить воздух.</a:t>
            </a:r>
            <a:endParaRPr lang="be-BY" sz="18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877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 advTm="22000">
        <p14:prism isInverted="1"/>
      </p:transition>
    </mc:Choice>
    <mc:Fallback xmlns="">
      <p:transition spd="slow" advClick="0" advTm="2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25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2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04664"/>
            <a:ext cx="9144000" cy="1253808"/>
          </a:xfrm>
        </p:spPr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4800" cap="all" dirty="0" err="1" smtClean="0">
                <a:ln/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 Black" pitchFamily="34" charset="0"/>
              </a:rPr>
              <a:t>Элегаз</a:t>
            </a:r>
            <a:endParaRPr lang="be-BY" sz="4800" cap="all" dirty="0">
              <a:ln/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Arial Black" pitchFamily="34" charset="0"/>
            </a:endParaRPr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6" r="1506"/>
          <a:stretch>
            <a:fillRect/>
          </a:stretch>
        </p:blipFill>
        <p:spPr>
          <a:xfrm>
            <a:off x="107504" y="1916832"/>
            <a:ext cx="3275856" cy="2952328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563888" y="2636912"/>
            <a:ext cx="5046712" cy="3672408"/>
          </a:xfrm>
        </p:spPr>
        <p:txBody>
          <a:bodyPr>
            <a:normAutofit/>
          </a:bodyPr>
          <a:lstStyle/>
          <a:p>
            <a:r>
              <a:rPr lang="ru-RU" sz="1800" b="1" dirty="0" err="1">
                <a:latin typeface="Arial Black" pitchFamily="34" charset="0"/>
              </a:rPr>
              <a:t>Элегаз</a:t>
            </a:r>
            <a:r>
              <a:rPr lang="ru-RU" sz="1800" b="1" dirty="0">
                <a:latin typeface="Arial Black" pitchFamily="34" charset="0"/>
              </a:rPr>
              <a:t> (</a:t>
            </a:r>
            <a:r>
              <a:rPr lang="ru-RU" sz="1800" b="1" dirty="0" err="1">
                <a:latin typeface="Arial Black" pitchFamily="34" charset="0"/>
              </a:rPr>
              <a:t>шестифтористая</a:t>
            </a:r>
            <a:r>
              <a:rPr lang="ru-RU" sz="1800" b="1" dirty="0">
                <a:latin typeface="Arial Black" pitchFamily="34" charset="0"/>
              </a:rPr>
              <a:t> сера, SF6)</a:t>
            </a:r>
            <a:r>
              <a:rPr lang="ru-RU" sz="1800" dirty="0">
                <a:latin typeface="Arial Black" pitchFamily="34" charset="0"/>
              </a:rPr>
              <a:t> — газ без цвета и запаха. В нем содержится 21,95 % серы и 78,05 % </a:t>
            </a:r>
            <a:r>
              <a:rPr lang="ru-RU" sz="1800" dirty="0" smtClean="0">
                <a:latin typeface="Arial Black" pitchFamily="34" charset="0"/>
              </a:rPr>
              <a:t>фтора. Он в 2,5 раза электрическая прочность больше чем у воздух </a:t>
            </a:r>
            <a:r>
              <a:rPr lang="ru-RU" sz="1800" dirty="0">
                <a:latin typeface="Arial Black" pitchFamily="34" charset="0"/>
              </a:rPr>
              <a:t>.</a:t>
            </a:r>
            <a:r>
              <a:rPr lang="ru-RU" sz="1800" dirty="0" smtClean="0">
                <a:latin typeface="Arial Black" pitchFamily="34" charset="0"/>
              </a:rPr>
              <a:t> Примерно 5.1 раза обладает низкой температурой кипение чем воздух.</a:t>
            </a:r>
            <a:endParaRPr lang="be-BY" sz="18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3828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 advTm="21000">
        <p:wipe/>
      </p:transition>
    </mc:Choice>
    <mc:Fallback xmlns="">
      <p:transition spd="slow" advClick="0" advTm="21000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275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91880" y="332656"/>
            <a:ext cx="3053868" cy="1253808"/>
          </a:xfrm>
        </p:spPr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sz="4800" cap="all" dirty="0" err="1" smtClean="0">
                <a:ln/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 Black" pitchFamily="34" charset="0"/>
              </a:rPr>
              <a:t>Элегаз</a:t>
            </a:r>
            <a:endParaRPr lang="be-BY" sz="4800" cap="all" dirty="0">
              <a:ln/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Arial Black" pitchFamily="34" charset="0"/>
            </a:endParaRPr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29" b="8229"/>
          <a:stretch>
            <a:fillRect/>
          </a:stretch>
        </p:blipFill>
        <p:spPr>
          <a:xfrm>
            <a:off x="467544" y="2132856"/>
            <a:ext cx="3096344" cy="3001851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499992" y="2780928"/>
            <a:ext cx="4110608" cy="3096344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latin typeface="Arial Black" pitchFamily="34" charset="0"/>
              </a:rPr>
              <a:t>Применение: </a:t>
            </a:r>
          </a:p>
          <a:p>
            <a:r>
              <a:rPr lang="ru-RU" sz="1800" dirty="0" smtClean="0">
                <a:latin typeface="Arial Black" pitchFamily="34" charset="0"/>
              </a:rPr>
              <a:t>Высоковольтные </a:t>
            </a:r>
            <a:r>
              <a:rPr lang="ru-RU" sz="1800" dirty="0" err="1">
                <a:latin typeface="Arial Black" pitchFamily="34" charset="0"/>
              </a:rPr>
              <a:t>элегазовые</a:t>
            </a:r>
            <a:r>
              <a:rPr lang="ru-RU" sz="1800" dirty="0">
                <a:latin typeface="Arial Black" pitchFamily="34" charset="0"/>
              </a:rPr>
              <a:t> выключатели на монтируемой подстанции</a:t>
            </a:r>
            <a:endParaRPr lang="be-BY" sz="18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8459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 advTm="11000">
        <p14:conveyor dir="l"/>
      </p:transition>
    </mc:Choice>
    <mc:Fallback xmlns="">
      <p:transition spd="slow" advClick="0" advTm="1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75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75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275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48680"/>
            <a:ext cx="9144000" cy="566738"/>
          </a:xfrm>
        </p:spPr>
        <p:txBody>
          <a:bodyPr>
            <a:no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be-BY" sz="4800" cap="all" dirty="0">
                <a:ln/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 Black" pitchFamily="34" charset="0"/>
              </a:rPr>
              <a:t>Водород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91880" y="1844824"/>
            <a:ext cx="5256584" cy="4752528"/>
          </a:xfrm>
        </p:spPr>
        <p:txBody>
          <a:bodyPr>
            <a:noAutofit/>
          </a:bodyPr>
          <a:lstStyle/>
          <a:p>
            <a:r>
              <a:rPr lang="ru-RU" sz="1800" b="1" dirty="0">
                <a:latin typeface="Arial Black" pitchFamily="34" charset="0"/>
              </a:rPr>
              <a:t>Водород</a:t>
            </a:r>
            <a:r>
              <a:rPr lang="ru-RU" sz="1800" dirty="0">
                <a:latin typeface="Arial Black" pitchFamily="34" charset="0"/>
              </a:rPr>
              <a:t> имеет пониженную электрическую прочность по сравнению с азотом и применяется в основном для охлаждения электрических машин. Замена воздуха водородом приводит к значительному улучшению охлаждения, так как удельная теплопроводность водорода значительно выше, чем у воздуха. Кроме того, при применении водорода снижаются потери мощности на трение о газ и вентиляцию. Поэтому водородное охлаждение позволяет повысить как мощность, так и КПД электрической машины.</a:t>
            </a:r>
            <a:endParaRPr lang="be-BY" sz="1800" dirty="0">
              <a:latin typeface="Arial Black" pitchFamily="34" charset="0"/>
            </a:endParaRPr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44" b="4944"/>
          <a:stretch>
            <a:fillRect/>
          </a:stretch>
        </p:blipFill>
        <p:spPr>
          <a:xfrm>
            <a:off x="250825" y="1556791"/>
            <a:ext cx="3169047" cy="2952329"/>
          </a:xfrm>
        </p:spPr>
      </p:pic>
    </p:spTree>
    <p:extLst>
      <p:ext uri="{BB962C8B-B14F-4D97-AF65-F5344CB8AC3E}">
        <p14:creationId xmlns:p14="http://schemas.microsoft.com/office/powerpoint/2010/main" val="3499106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 advTm="26000">
        <p:cover/>
      </p:transition>
    </mc:Choice>
    <mc:Fallback xmlns="">
      <p:transition spd="slow" advClick="0" advTm="26000">
        <p:cov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2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307</TotalTime>
  <Words>80</Words>
  <Application>Microsoft Office PowerPoint</Application>
  <PresentationFormat>Экран (4:3)</PresentationFormat>
  <Paragraphs>39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Техническая</vt:lpstr>
      <vt:lpstr>Газообразные диэлектрики     ленко александр  23 с-э группа </vt:lpstr>
      <vt:lpstr>Виды:</vt:lpstr>
      <vt:lpstr>Воздух</vt:lpstr>
      <vt:lpstr>Воздух</vt:lpstr>
      <vt:lpstr> Азот</vt:lpstr>
      <vt:lpstr> Азот</vt:lpstr>
      <vt:lpstr>Элегаз</vt:lpstr>
      <vt:lpstr>Элегаз</vt:lpstr>
      <vt:lpstr>Водород</vt:lpstr>
      <vt:lpstr>Водород</vt:lpstr>
      <vt:lpstr>Инертные газы</vt:lpstr>
      <vt:lpstr>Инертные газы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Газообразные диэлектрики</dc:title>
  <dc:creator>mehanik10093</dc:creator>
  <cp:lastModifiedBy>ИРИНА</cp:lastModifiedBy>
  <cp:revision>31</cp:revision>
  <dcterms:created xsi:type="dcterms:W3CDTF">2015-03-18T19:17:44Z</dcterms:created>
  <dcterms:modified xsi:type="dcterms:W3CDTF">2018-12-14T08:34:19Z</dcterms:modified>
</cp:coreProperties>
</file>