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93" r:id="rId2"/>
    <p:sldId id="304" r:id="rId3"/>
    <p:sldId id="305" r:id="rId4"/>
    <p:sldId id="307" r:id="rId5"/>
    <p:sldId id="308" r:id="rId6"/>
    <p:sldId id="309" r:id="rId7"/>
    <p:sldId id="310" r:id="rId8"/>
    <p:sldId id="311" r:id="rId9"/>
    <p:sldId id="313" r:id="rId10"/>
    <p:sldId id="314" r:id="rId11"/>
    <p:sldId id="315" r:id="rId12"/>
    <p:sldId id="316" r:id="rId13"/>
    <p:sldId id="323" r:id="rId14"/>
    <p:sldId id="317" r:id="rId15"/>
    <p:sldId id="318" r:id="rId16"/>
    <p:sldId id="319" r:id="rId17"/>
    <p:sldId id="320" r:id="rId18"/>
    <p:sldId id="322" r:id="rId19"/>
    <p:sldId id="324" r:id="rId20"/>
    <p:sldId id="334" r:id="rId21"/>
    <p:sldId id="335" r:id="rId22"/>
    <p:sldId id="336" r:id="rId23"/>
    <p:sldId id="337" r:id="rId24"/>
    <p:sldId id="338" r:id="rId25"/>
    <p:sldId id="339" r:id="rId26"/>
    <p:sldId id="340" r:id="rId27"/>
    <p:sldId id="341"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42" r:id="rId41"/>
  </p:sldIdLst>
  <p:sldSz cx="12192000" cy="6858000"/>
  <p:notesSz cx="6805613" cy="99393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24316C"/>
    <a:srgbClr val="FFBB7B"/>
    <a:srgbClr val="1D591E"/>
    <a:srgbClr val="236B25"/>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678" y="13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9575" cy="49688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4451" y="2"/>
            <a:ext cx="2949575" cy="496889"/>
          </a:xfrm>
          <a:prstGeom prst="rect">
            <a:avLst/>
          </a:prstGeom>
        </p:spPr>
        <p:txBody>
          <a:bodyPr vert="horz" lIns="91440" tIns="45720" rIns="91440" bIns="45720" rtlCol="0"/>
          <a:lstStyle>
            <a:lvl1pPr algn="r">
              <a:defRPr sz="1200"/>
            </a:lvl1pPr>
          </a:lstStyle>
          <a:p>
            <a:fld id="{5AC779D9-3FCD-4F78-8C09-5E27BA38E379}" type="datetimeFigureOut">
              <a:rPr lang="ru-RU" smtClean="0"/>
              <a:t>вт 14.12.21</a:t>
            </a:fld>
            <a:endParaRPr lang="ru-RU"/>
          </a:p>
        </p:txBody>
      </p:sp>
      <p:sp>
        <p:nvSpPr>
          <p:cNvPr id="4" name="Нижний колонтитул 3"/>
          <p:cNvSpPr>
            <a:spLocks noGrp="1"/>
          </p:cNvSpPr>
          <p:nvPr>
            <p:ph type="ftr" sz="quarter" idx="2"/>
          </p:nvPr>
        </p:nvSpPr>
        <p:spPr>
          <a:xfrm>
            <a:off x="1" y="9440863"/>
            <a:ext cx="2949575" cy="4968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4451" y="9440863"/>
            <a:ext cx="2949575" cy="496887"/>
          </a:xfrm>
          <a:prstGeom prst="rect">
            <a:avLst/>
          </a:prstGeom>
        </p:spPr>
        <p:txBody>
          <a:bodyPr vert="horz" lIns="91440" tIns="45720" rIns="91440" bIns="45720" rtlCol="0" anchor="b"/>
          <a:lstStyle>
            <a:lvl1pPr algn="r">
              <a:defRPr sz="1200"/>
            </a:lvl1pPr>
          </a:lstStyle>
          <a:p>
            <a:fld id="{2DDDCEDA-9006-46E9-8BA8-62D61FF5FBE4}" type="slidenum">
              <a:rPr lang="ru-RU" smtClean="0"/>
              <a:t>‹#›</a:t>
            </a:fld>
            <a:endParaRPr lang="ru-RU"/>
          </a:p>
        </p:txBody>
      </p:sp>
    </p:spTree>
    <p:extLst>
      <p:ext uri="{BB962C8B-B14F-4D97-AF65-F5344CB8AC3E}">
        <p14:creationId xmlns:p14="http://schemas.microsoft.com/office/powerpoint/2010/main" val="3191087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357974E9-36BA-4978-88EA-3A71AEB8E80B}" type="datetimeFigureOut">
              <a:rPr lang="ru-RU" smtClean="0"/>
              <a:t>вт 14.12.21</a:t>
            </a:fld>
            <a:endParaRPr lang="ru-RU"/>
          </a:p>
        </p:txBody>
      </p:sp>
      <p:sp>
        <p:nvSpPr>
          <p:cNvPr id="4" name="Образ слайда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EA5044DE-EE18-40B0-B73F-7A942410FFD6}" type="slidenum">
              <a:rPr lang="ru-RU" smtClean="0"/>
              <a:t>‹#›</a:t>
            </a:fld>
            <a:endParaRPr lang="ru-RU"/>
          </a:p>
        </p:txBody>
      </p:sp>
    </p:spTree>
    <p:extLst>
      <p:ext uri="{BB962C8B-B14F-4D97-AF65-F5344CB8AC3E}">
        <p14:creationId xmlns:p14="http://schemas.microsoft.com/office/powerpoint/2010/main" val="861392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5044DE-EE18-40B0-B73F-7A942410FFD6}" type="slidenum">
              <a:rPr lang="ru-RU" smtClean="0"/>
              <a:t>7</a:t>
            </a:fld>
            <a:endParaRPr lang="ru-RU"/>
          </a:p>
        </p:txBody>
      </p:sp>
    </p:spTree>
    <p:extLst>
      <p:ext uri="{BB962C8B-B14F-4D97-AF65-F5344CB8AC3E}">
        <p14:creationId xmlns:p14="http://schemas.microsoft.com/office/powerpoint/2010/main" val="2255092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A5044DE-EE18-40B0-B73F-7A942410FFD6}" type="slidenum">
              <a:rPr lang="ru-RU" smtClean="0"/>
              <a:t>8</a:t>
            </a:fld>
            <a:endParaRPr lang="ru-RU"/>
          </a:p>
        </p:txBody>
      </p:sp>
    </p:spTree>
    <p:extLst>
      <p:ext uri="{BB962C8B-B14F-4D97-AF65-F5344CB8AC3E}">
        <p14:creationId xmlns:p14="http://schemas.microsoft.com/office/powerpoint/2010/main" val="2356696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A5044DE-EE18-40B0-B73F-7A942410FFD6}" type="slidenum">
              <a:rPr lang="ru-RU" smtClean="0"/>
              <a:t>22</a:t>
            </a:fld>
            <a:endParaRPr lang="ru-RU"/>
          </a:p>
        </p:txBody>
      </p:sp>
    </p:spTree>
    <p:extLst>
      <p:ext uri="{BB962C8B-B14F-4D97-AF65-F5344CB8AC3E}">
        <p14:creationId xmlns:p14="http://schemas.microsoft.com/office/powerpoint/2010/main" val="670982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A5044DE-EE18-40B0-B73F-7A942410FFD6}" type="slidenum">
              <a:rPr lang="ru-RU" smtClean="0"/>
              <a:t>27</a:t>
            </a:fld>
            <a:endParaRPr lang="ru-RU"/>
          </a:p>
        </p:txBody>
      </p:sp>
    </p:spTree>
    <p:extLst>
      <p:ext uri="{BB962C8B-B14F-4D97-AF65-F5344CB8AC3E}">
        <p14:creationId xmlns:p14="http://schemas.microsoft.com/office/powerpoint/2010/main" val="1797774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7"/>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8A034F8-4A34-41D4-A3A6-F8C46323D4AE}" type="datetimeFigureOut">
              <a:rPr lang="ru-RU" smtClean="0"/>
              <a:t>вт 14.12.21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43136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A034F8-4A34-41D4-A3A6-F8C46323D4AE}" type="datetimeFigureOut">
              <a:rPr lang="ru-RU" smtClean="0"/>
              <a:t>вт 14.12.21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43783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0"/>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40"/>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A034F8-4A34-41D4-A3A6-F8C46323D4AE}" type="datetimeFigureOut">
              <a:rPr lang="ru-RU" smtClean="0"/>
              <a:t>вт 14.12.21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392132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A034F8-4A34-41D4-A3A6-F8C46323D4AE}" type="datetimeFigureOut">
              <a:rPr lang="ru-RU" smtClean="0"/>
              <a:t>вт 14.12.21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523046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2"/>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8A034F8-4A34-41D4-A3A6-F8C46323D4AE}" type="datetimeFigureOut">
              <a:rPr lang="ru-RU" smtClean="0"/>
              <a:t>вт 14.12.21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412713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8A034F8-4A34-41D4-A3A6-F8C46323D4AE}" type="datetimeFigureOut">
              <a:rPr lang="ru-RU" smtClean="0"/>
              <a:t>вт 14.12.21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1755441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8A034F8-4A34-41D4-A3A6-F8C46323D4AE}" type="datetimeFigureOut">
              <a:rPr lang="ru-RU" smtClean="0"/>
              <a:t>вт 14.12.21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626554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8A034F8-4A34-41D4-A3A6-F8C46323D4AE}" type="datetimeFigureOut">
              <a:rPr lang="ru-RU" smtClean="0"/>
              <a:t>вт 14.12.21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28797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8A034F8-4A34-41D4-A3A6-F8C46323D4AE}" type="datetimeFigureOut">
              <a:rPr lang="ru-RU" smtClean="0"/>
              <a:t>вт 14.12.21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3950027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1"/>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8A034F8-4A34-41D4-A3A6-F8C46323D4AE}" type="datetimeFigureOut">
              <a:rPr lang="ru-RU" smtClean="0"/>
              <a:t>вт 14.12.21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3627681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1"/>
            <a:ext cx="7315200" cy="566739"/>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8A034F8-4A34-41D4-A3A6-F8C46323D4AE}" type="datetimeFigureOut">
              <a:rPr lang="ru-RU" smtClean="0"/>
              <a:t>вт 14.12.21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64193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0">
              <a:schemeClr val="bg1">
                <a:lumMod val="85000"/>
              </a:schemeClr>
            </a:gs>
            <a:gs pos="50000">
              <a:schemeClr val="bg1"/>
            </a:gs>
          </a:gsLst>
          <a:lin ang="2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034F8-4A34-41D4-A3A6-F8C46323D4AE}" type="datetimeFigureOut">
              <a:rPr lang="ru-RU" smtClean="0"/>
              <a:t>вт 14.12.21</a:t>
            </a:fld>
            <a:endParaRPr lang="ru-RU"/>
          </a:p>
        </p:txBody>
      </p:sp>
      <p:sp>
        <p:nvSpPr>
          <p:cNvPr id="5" name="Нижний колонтитул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83E9B-7A1A-4B51-9355-71EEC4EC8FAD}" type="slidenum">
              <a:rPr lang="ru-RU" smtClean="0"/>
              <a:t>‹#›</a:t>
            </a:fld>
            <a:endParaRPr lang="ru-RU"/>
          </a:p>
        </p:txBody>
      </p:sp>
    </p:spTree>
    <p:extLst>
      <p:ext uri="{BB962C8B-B14F-4D97-AF65-F5344CB8AC3E}">
        <p14:creationId xmlns:p14="http://schemas.microsoft.com/office/powerpoint/2010/main" val="1542919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jf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jf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fi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ogo\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692697"/>
            <a:ext cx="2088232" cy="168094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Группа 6"/>
          <p:cNvGrpSpPr/>
          <p:nvPr/>
        </p:nvGrpSpPr>
        <p:grpSpPr>
          <a:xfrm>
            <a:off x="1343472" y="-1361501"/>
            <a:ext cx="4968552" cy="1622149"/>
            <a:chOff x="5125864" y="-816524"/>
            <a:chExt cx="5394640" cy="3097303"/>
          </a:xfrm>
        </p:grpSpPr>
        <p:sp>
          <p:nvSpPr>
            <p:cNvPr id="9" name="Скругленный прямоугольник 8"/>
            <p:cNvSpPr/>
            <p:nvPr/>
          </p:nvSpPr>
          <p:spPr>
            <a:xfrm rot="20375024">
              <a:off x="6776088" y="-296266"/>
              <a:ext cx="3744416" cy="2577045"/>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rot="20375024">
              <a:off x="5933099" y="-540064"/>
              <a:ext cx="3744415" cy="2577046"/>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rot="20375024">
              <a:off x="5125864" y="-816524"/>
              <a:ext cx="3744415" cy="2577045"/>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0" name="Rectangle 4"/>
          <p:cNvSpPr>
            <a:spLocks noChangeArrowheads="1"/>
          </p:cNvSpPr>
          <p:nvPr/>
        </p:nvSpPr>
        <p:spPr bwMode="auto">
          <a:xfrm>
            <a:off x="4439817" y="863757"/>
            <a:ext cx="6188468" cy="1338828"/>
          </a:xfrm>
          <a:prstGeom prst="rect">
            <a:avLst/>
          </a:prstGeom>
          <a:noFill/>
          <a:ln>
            <a:noFill/>
          </a:ln>
          <a:effec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lang="ru-RU" sz="1100" dirty="0">
                <a:solidFill>
                  <a:schemeClr val="tx1">
                    <a:lumMod val="50000"/>
                    <a:lumOff val="50000"/>
                  </a:schemeClr>
                </a:solidFill>
                <a:latin typeface="Arial" pitchFamily="34" charset="0"/>
                <a:ea typeface="Lato" pitchFamily="34" charset="0"/>
                <a:cs typeface="Arial" pitchFamily="34" charset="0"/>
              </a:rPr>
              <a:t>ГЛАВНОЕ УПРАВЛЕНИЕ ОБРАЗОВАНИЯ</a:t>
            </a:r>
          </a:p>
          <a:p>
            <a:pPr lvl="0" fontAlgn="base">
              <a:spcBef>
                <a:spcPct val="0"/>
              </a:spcBef>
              <a:spcAft>
                <a:spcPct val="0"/>
              </a:spcAft>
            </a:pPr>
            <a:r>
              <a:rPr lang="ru-RU" sz="1100" dirty="0">
                <a:solidFill>
                  <a:schemeClr val="tx1">
                    <a:lumMod val="50000"/>
                    <a:lumOff val="50000"/>
                  </a:schemeClr>
                </a:solidFill>
                <a:latin typeface="Arial" pitchFamily="34" charset="0"/>
                <a:ea typeface="Lato" pitchFamily="34" charset="0"/>
                <a:cs typeface="Arial" pitchFamily="34" charset="0"/>
              </a:rPr>
              <a:t>ГРОДНЕНСКОГО ОБЛАСТНОГО ИСПОЛНИТЕЛЬНОГО КОМИТЕТА</a:t>
            </a:r>
            <a:br>
              <a:rPr lang="ru-RU" sz="1100" dirty="0">
                <a:solidFill>
                  <a:schemeClr val="tx1">
                    <a:lumMod val="50000"/>
                    <a:lumOff val="50000"/>
                  </a:schemeClr>
                </a:solidFill>
                <a:latin typeface="Arial" pitchFamily="34" charset="0"/>
                <a:ea typeface="Lato" pitchFamily="34" charset="0"/>
                <a:cs typeface="Arial" pitchFamily="34" charset="0"/>
              </a:rPr>
            </a:br>
            <a:r>
              <a:rPr lang="ru-RU" sz="1100" dirty="0">
                <a:solidFill>
                  <a:schemeClr val="tx1">
                    <a:lumMod val="75000"/>
                    <a:lumOff val="25000"/>
                  </a:schemeClr>
                </a:solidFill>
                <a:latin typeface="Arial" pitchFamily="34" charset="0"/>
                <a:ea typeface="Lato" pitchFamily="34" charset="0"/>
                <a:cs typeface="Arial" pitchFamily="34" charset="0"/>
              </a:rPr>
              <a:t>УЧРЕЖДЕНИЕ ОБРАЗОВАНИЯ </a:t>
            </a:r>
          </a:p>
          <a:p>
            <a:pPr lvl="0" fontAlgn="base">
              <a:spcBef>
                <a:spcPct val="0"/>
              </a:spcBef>
              <a:spcAft>
                <a:spcPct val="0"/>
              </a:spcAft>
            </a:pPr>
            <a:r>
              <a:rPr lang="ru-RU" dirty="0">
                <a:latin typeface="Arial" pitchFamily="34" charset="0"/>
                <a:ea typeface="Lato" pitchFamily="34" charset="0"/>
                <a:cs typeface="Arial" pitchFamily="34" charset="0"/>
              </a:rPr>
              <a:t>"ГРОДНЕНСКИЙ ГОСУДАРСТВЕННЫЙ </a:t>
            </a:r>
          </a:p>
          <a:p>
            <a:pPr lvl="0" fontAlgn="base">
              <a:spcBef>
                <a:spcPct val="0"/>
              </a:spcBef>
              <a:spcAft>
                <a:spcPct val="0"/>
              </a:spcAft>
            </a:pPr>
            <a:r>
              <a:rPr lang="ru-RU" dirty="0">
                <a:latin typeface="Arial" pitchFamily="34" charset="0"/>
                <a:ea typeface="Lato" pitchFamily="34" charset="0"/>
                <a:cs typeface="Arial" pitchFamily="34" charset="0"/>
              </a:rPr>
              <a:t>ЭЛЕКТРОТЕХНИЧЕСКИЙ КОЛЛЕДЖ</a:t>
            </a:r>
          </a:p>
          <a:p>
            <a:pPr lvl="0" fontAlgn="base">
              <a:spcBef>
                <a:spcPct val="0"/>
              </a:spcBef>
              <a:spcAft>
                <a:spcPct val="0"/>
              </a:spcAft>
            </a:pPr>
            <a:r>
              <a:rPr lang="ru-RU" dirty="0">
                <a:latin typeface="Arial" pitchFamily="34" charset="0"/>
                <a:ea typeface="Lato" pitchFamily="34" charset="0"/>
                <a:cs typeface="Arial" pitchFamily="34" charset="0"/>
              </a:rPr>
              <a:t>ИМЕНИ ИВАНА СЧАСТНОГО"</a:t>
            </a:r>
          </a:p>
        </p:txBody>
      </p:sp>
      <p:sp>
        <p:nvSpPr>
          <p:cNvPr id="12" name="TextBox 11"/>
          <p:cNvSpPr txBox="1"/>
          <p:nvPr/>
        </p:nvSpPr>
        <p:spPr>
          <a:xfrm>
            <a:off x="5769632" y="6389995"/>
            <a:ext cx="697627" cy="369332"/>
          </a:xfrm>
          <a:prstGeom prst="rect">
            <a:avLst/>
          </a:prstGeom>
          <a:noFill/>
        </p:spPr>
        <p:txBody>
          <a:bodyPr wrap="none" rtlCol="0">
            <a:spAutoFit/>
          </a:bodyPr>
          <a:lstStyle/>
          <a:p>
            <a:r>
              <a:rPr lang="ru-RU" dirty="0">
                <a:latin typeface="Arial" pitchFamily="34" charset="0"/>
                <a:cs typeface="Arial" pitchFamily="34" charset="0"/>
              </a:rPr>
              <a:t>2021</a:t>
            </a:r>
          </a:p>
        </p:txBody>
      </p:sp>
      <p:pic>
        <p:nvPicPr>
          <p:cNvPr id="8194" name="Picture 2" descr="\\192.168.1.85\share\Логотип\slog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496" y="2260992"/>
            <a:ext cx="3248381" cy="59194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Группа 12"/>
          <p:cNvGrpSpPr/>
          <p:nvPr/>
        </p:nvGrpSpPr>
        <p:grpSpPr>
          <a:xfrm>
            <a:off x="127781" y="3099447"/>
            <a:ext cx="12329336" cy="1952538"/>
            <a:chOff x="224970" y="1842196"/>
            <a:chExt cx="9247002" cy="993336"/>
          </a:xfrm>
        </p:grpSpPr>
        <p:sp>
          <p:nvSpPr>
            <p:cNvPr id="14" name="Прямоугольник 13"/>
            <p:cNvSpPr/>
            <p:nvPr/>
          </p:nvSpPr>
          <p:spPr>
            <a:xfrm>
              <a:off x="224970" y="2099613"/>
              <a:ext cx="9247002" cy="735919"/>
            </a:xfrm>
            <a:prstGeom prst="rect">
              <a:avLst/>
            </a:prstGeom>
          </p:spPr>
          <p:txBody>
            <a:bodyPr wrap="none">
              <a:spAutoFit/>
            </a:bodyPr>
            <a:lstStyle/>
            <a:p>
              <a:pPr algn="ctr"/>
              <a:r>
                <a:rPr lang="ru-RU" sz="44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j-ea"/>
                  <a:cs typeface="Arial" pitchFamily="34" charset="0"/>
                </a:rPr>
                <a:t>Тема: «Особенности устройства системы </a:t>
              </a:r>
            </a:p>
            <a:p>
              <a:pPr algn="ctr"/>
              <a:r>
                <a:rPr lang="ru-RU" sz="44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j-ea"/>
                  <a:cs typeface="Arial" pitchFamily="34" charset="0"/>
                </a:rPr>
                <a:t>питания двигателя</a:t>
              </a:r>
              <a:r>
                <a:rPr lang="be-BY" sz="44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j-ea"/>
                  <a:cs typeface="Arial" pitchFamily="34" charset="0"/>
                </a:rPr>
                <a:t>»</a:t>
              </a:r>
              <a:endParaRPr lang="ru-RU" sz="4400" dirty="0">
                <a:latin typeface="Arial" pitchFamily="34" charset="0"/>
                <a:cs typeface="Arial" pitchFamily="34" charset="0"/>
              </a:endParaRPr>
            </a:p>
          </p:txBody>
        </p:sp>
        <p:sp>
          <p:nvSpPr>
            <p:cNvPr id="15" name="Заголовок 1"/>
            <p:cNvSpPr txBox="1">
              <a:spLocks/>
            </p:cNvSpPr>
            <p:nvPr/>
          </p:nvSpPr>
          <p:spPr>
            <a:xfrm>
              <a:off x="1789330" y="1842196"/>
              <a:ext cx="6228605" cy="55675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dirty="0">
                  <a:ln w="12700">
                    <a:noFill/>
                    <a:prstDash val="solid"/>
                  </a:ln>
                  <a:latin typeface="Arial" pitchFamily="34" charset="0"/>
                  <a:cs typeface="Arial" pitchFamily="34" charset="0"/>
                </a:rPr>
                <a:t>Занятие 25</a:t>
              </a:r>
              <a:endParaRPr lang="be-BY" sz="3200" b="1" dirty="0">
                <a:ln w="12700">
                  <a:noFill/>
                  <a:prstDash val="solid"/>
                </a:ln>
                <a:latin typeface="Arial" pitchFamily="34" charset="0"/>
                <a:cs typeface="Arial" pitchFamily="34" charset="0"/>
              </a:endParaRPr>
            </a:p>
          </p:txBody>
        </p:sp>
      </p:grpSp>
    </p:spTree>
    <p:extLst>
      <p:ext uri="{BB962C8B-B14F-4D97-AF65-F5344CB8AC3E}">
        <p14:creationId xmlns:p14="http://schemas.microsoft.com/office/powerpoint/2010/main" val="228889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055440" y="980728"/>
            <a:ext cx="4320480"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4000" dirty="0">
                <a:latin typeface="Times New Roman" panose="02020603050405020304" pitchFamily="18" charset="0"/>
                <a:cs typeface="Times New Roman" panose="02020603050405020304" pitchFamily="18" charset="0"/>
              </a:rPr>
              <a:t>	 </a:t>
            </a:r>
            <a:r>
              <a:rPr lang="ru-RU" sz="4000" i="1" dirty="0"/>
              <a:t>Резонатор </a:t>
            </a:r>
            <a:r>
              <a:rPr lang="ru-RU" sz="4000" dirty="0"/>
              <a:t>(предварительный глушитель) и основной глушитель — снижают уровень шума выхлопных газов.</a:t>
            </a:r>
            <a:endParaRPr lang="ru-RU" sz="40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FEE9814D-A47B-4BAD-AAE8-53EA59AD6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346659"/>
            <a:ext cx="48768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8681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695400" y="1372625"/>
            <a:ext cx="5184576"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4000" dirty="0">
                <a:latin typeface="Times New Roman" panose="02020603050405020304" pitchFamily="18" charset="0"/>
                <a:cs typeface="Times New Roman" panose="02020603050405020304" pitchFamily="18" charset="0"/>
              </a:rPr>
              <a:t>	</a:t>
            </a:r>
            <a:r>
              <a:rPr lang="ru-RU" sz="4000" i="1" dirty="0">
                <a:latin typeface="Times New Roman" panose="02020603050405020304" pitchFamily="18" charset="0"/>
                <a:cs typeface="Times New Roman" panose="02020603050405020304" pitchFamily="18" charset="0"/>
              </a:rPr>
              <a:t>Трубопроводы</a:t>
            </a:r>
            <a:r>
              <a:rPr lang="ru-RU" sz="4000" dirty="0">
                <a:latin typeface="Times New Roman" panose="02020603050405020304" pitchFamily="18" charset="0"/>
                <a:cs typeface="Times New Roman" panose="02020603050405020304" pitchFamily="18" charset="0"/>
              </a:rPr>
              <a:t> — соединяют отдельные элементы выхлопной автомобильной системы в единую систему.</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BD0E9F97-FD95-4564-8A6D-A208DE730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048" y="2180688"/>
            <a:ext cx="5309170" cy="2884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9553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35360" y="107925"/>
            <a:ext cx="583264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descr="Конструкция выхлопной системы автомобиля">
            <a:extLst>
              <a:ext uri="{FF2B5EF4-FFF2-40B4-BE49-F238E27FC236}">
                <a16:creationId xmlns:a16="http://schemas.microsoft.com/office/drawing/2014/main" id="{6EFB90D5-650D-48A4-8740-226CC2A40D3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51584" y="548680"/>
            <a:ext cx="6336704" cy="4752527"/>
          </a:xfrm>
          <a:prstGeom prst="rect">
            <a:avLst/>
          </a:prstGeom>
          <a:noFill/>
          <a:ln>
            <a:noFill/>
          </a:ln>
        </p:spPr>
      </p:pic>
      <p:sp>
        <p:nvSpPr>
          <p:cNvPr id="5" name="Прямоугольник 4">
            <a:extLst>
              <a:ext uri="{FF2B5EF4-FFF2-40B4-BE49-F238E27FC236}">
                <a16:creationId xmlns:a16="http://schemas.microsoft.com/office/drawing/2014/main" id="{37D30EA9-160D-4628-9549-E912B95FD744}"/>
              </a:ext>
            </a:extLst>
          </p:cNvPr>
          <p:cNvSpPr/>
          <p:nvPr/>
        </p:nvSpPr>
        <p:spPr>
          <a:xfrm>
            <a:off x="2855640" y="5661248"/>
            <a:ext cx="4921091" cy="556434"/>
          </a:xfrm>
          <a:prstGeom prst="rect">
            <a:avLst/>
          </a:prstGeom>
        </p:spPr>
        <p:txBody>
          <a:bodyPr wrap="none">
            <a:spAutoFit/>
          </a:bodyPr>
          <a:lstStyle/>
          <a:p>
            <a:pPr indent="450215" algn="ctr">
              <a:lnSpc>
                <a:spcPct val="115000"/>
              </a:lnSpc>
              <a:spcAft>
                <a:spcPts val="0"/>
              </a:spcAft>
            </a:pPr>
            <a:r>
              <a:rPr lang="ru-RU" sz="2800" dirty="0">
                <a:latin typeface="Times New Roman" panose="02020603050405020304" pitchFamily="18" charset="0"/>
                <a:ea typeface="Calibri" panose="020F0502020204030204" pitchFamily="34" charset="0"/>
                <a:cs typeface="Times New Roman" panose="02020603050405020304" pitchFamily="18" charset="0"/>
              </a:rPr>
              <a:t>Рисунок 6 Система выпуска</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44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191344" y="305068"/>
            <a:ext cx="9007676" cy="6247864"/>
          </a:xfrm>
          <a:prstGeom prst="rect">
            <a:avLst/>
          </a:prstGeom>
          <a:noFill/>
        </p:spPr>
        <p:txBody>
          <a:bodyPr wrap="square" rtlCol="0">
            <a:spAutoFit/>
          </a:bodyPr>
          <a:lstStyle/>
          <a:p>
            <a:pPr algn="just"/>
            <a:r>
              <a:rPr lang="ru-RU" sz="36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В классическом варианте для </a:t>
            </a:r>
            <a:r>
              <a:rPr lang="ru-RU" sz="2800" i="1" dirty="0">
                <a:latin typeface="Times New Roman" panose="02020603050405020304" pitchFamily="18" charset="0"/>
                <a:cs typeface="Times New Roman" panose="02020603050405020304" pitchFamily="18" charset="0"/>
              </a:rPr>
              <a:t>бензиновых двигателей</a:t>
            </a:r>
            <a:r>
              <a:rPr lang="ru-RU" sz="2800" dirty="0">
                <a:latin typeface="Times New Roman" panose="02020603050405020304" pitchFamily="18" charset="0"/>
                <a:cs typeface="Times New Roman" panose="02020603050405020304" pitchFamily="18" charset="0"/>
              </a:rPr>
              <a:t> выхлопная система автомобиля работает следующим образом:</a:t>
            </a:r>
          </a:p>
          <a:p>
            <a:pPr algn="just"/>
            <a:r>
              <a:rPr lang="ru-RU" sz="2800" dirty="0">
                <a:latin typeface="Times New Roman" panose="02020603050405020304" pitchFamily="18" charset="0"/>
                <a:cs typeface="Times New Roman" panose="02020603050405020304" pitchFamily="18" charset="0"/>
              </a:rPr>
              <a:t>	Выпускные клапана двигателя открываются, и отработавшие </a:t>
            </a:r>
            <a:r>
              <a:rPr lang="ru-RU" sz="2800" dirty="0" err="1">
                <a:latin typeface="Times New Roman" panose="02020603050405020304" pitchFamily="18" charset="0"/>
                <a:cs typeface="Times New Roman" panose="02020603050405020304" pitchFamily="18" charset="0"/>
              </a:rPr>
              <a:t>газы</a:t>
            </a:r>
            <a:r>
              <a:rPr lang="ru-RU" sz="2800" dirty="0">
                <a:latin typeface="Times New Roman" panose="02020603050405020304" pitchFamily="18" charset="0"/>
                <a:cs typeface="Times New Roman" panose="02020603050405020304" pitchFamily="18" charset="0"/>
              </a:rPr>
              <a:t> с остатками не сгоревшего топлива выбрасываются из цилиндров.</a:t>
            </a:r>
          </a:p>
          <a:p>
            <a:pPr algn="just"/>
            <a:r>
              <a:rPr lang="ru-RU" sz="2800" dirty="0">
                <a:latin typeface="Times New Roman" panose="02020603050405020304" pitchFamily="18" charset="0"/>
                <a:cs typeface="Times New Roman" panose="02020603050405020304" pitchFamily="18" charset="0"/>
              </a:rPr>
              <a:t>	Газы из каждого цилиндра попадают в выпускной коллектор, где объединяются в один поток.</a:t>
            </a:r>
          </a:p>
          <a:p>
            <a:pPr algn="just"/>
            <a:r>
              <a:rPr lang="ru-RU" sz="2800" dirty="0">
                <a:latin typeface="Times New Roman" panose="02020603050405020304" pitchFamily="18" charset="0"/>
                <a:cs typeface="Times New Roman" panose="02020603050405020304" pitchFamily="18" charset="0"/>
              </a:rPr>
              <a:t>	По приемной трубе отработавшие </a:t>
            </a:r>
            <a:r>
              <a:rPr lang="ru-RU" sz="2800" dirty="0" err="1">
                <a:latin typeface="Times New Roman" panose="02020603050405020304" pitchFamily="18" charset="0"/>
                <a:cs typeface="Times New Roman" panose="02020603050405020304" pitchFamily="18" charset="0"/>
              </a:rPr>
              <a:t>газы</a:t>
            </a:r>
            <a:r>
              <a:rPr lang="ru-RU" sz="2800" dirty="0">
                <a:latin typeface="Times New Roman" panose="02020603050405020304" pitchFamily="18" charset="0"/>
                <a:cs typeface="Times New Roman" panose="02020603050405020304" pitchFamily="18" charset="0"/>
              </a:rPr>
              <a:t> из выпускного коллектора проходят через первый лямбда-зонд (кислородный датчик), который фиксирует количество кислорода в составе выхлопа. На основе этих данных электронный блок управления корректирует топливоподачу и состав топливовоздушной смеси.</a:t>
            </a:r>
            <a:endParaRPr lang="ru-RU" sz="7200" dirty="0">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E50DCCFE-40BF-485D-8A6F-C6E8643EBD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0863" y="2817006"/>
            <a:ext cx="2599793" cy="2082611"/>
          </a:xfrm>
          <a:prstGeom prst="rect">
            <a:avLst/>
          </a:prstGeom>
          <a:ln>
            <a:noFill/>
          </a:ln>
          <a:effectLst>
            <a:softEdge rad="112500"/>
          </a:effectLst>
        </p:spPr>
      </p:pic>
    </p:spTree>
    <p:extLst>
      <p:ext uri="{BB962C8B-B14F-4D97-AF65-F5344CB8AC3E}">
        <p14:creationId xmlns:p14="http://schemas.microsoft.com/office/powerpoint/2010/main" val="5294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64707" y="449951"/>
            <a:ext cx="782296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20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Далее </a:t>
            </a:r>
            <a:r>
              <a:rPr lang="ru-RU" sz="2800" dirty="0" err="1">
                <a:latin typeface="Times New Roman" panose="02020603050405020304" pitchFamily="18" charset="0"/>
                <a:cs typeface="Times New Roman" panose="02020603050405020304" pitchFamily="18" charset="0"/>
              </a:rPr>
              <a:t>газы</a:t>
            </a:r>
            <a:r>
              <a:rPr lang="ru-RU" sz="2800" dirty="0">
                <a:latin typeface="Times New Roman" panose="02020603050405020304" pitchFamily="18" charset="0"/>
                <a:cs typeface="Times New Roman" panose="02020603050405020304" pitchFamily="18" charset="0"/>
              </a:rPr>
              <a:t> попадают в катализатор, где вступают в химическую реакцию с металлами-окислителями (платиной, палладием) и металлом-восстановителем (родий). Рабочая температура газов при этом не должна быть ниже 300°С.</a:t>
            </a:r>
          </a:p>
          <a:p>
            <a:pPr algn="just"/>
            <a:r>
              <a:rPr lang="ru-RU" sz="2800" dirty="0">
                <a:latin typeface="Times New Roman" panose="02020603050405020304" pitchFamily="18" charset="0"/>
                <a:cs typeface="Times New Roman" panose="02020603050405020304" pitchFamily="18" charset="0"/>
              </a:rPr>
              <a:t>	На выходе из катализатора </a:t>
            </a:r>
            <a:r>
              <a:rPr lang="ru-RU" sz="2800" dirty="0" err="1">
                <a:latin typeface="Times New Roman" panose="02020603050405020304" pitchFamily="18" charset="0"/>
                <a:cs typeface="Times New Roman" panose="02020603050405020304" pitchFamily="18" charset="0"/>
              </a:rPr>
              <a:t>газы</a:t>
            </a:r>
            <a:r>
              <a:rPr lang="ru-RU" sz="2800" dirty="0">
                <a:latin typeface="Times New Roman" panose="02020603050405020304" pitchFamily="18" charset="0"/>
                <a:cs typeface="Times New Roman" panose="02020603050405020304" pitchFamily="18" charset="0"/>
              </a:rPr>
              <a:t> проходят второй лямбда-зонд, с помощью которого происходит оценка исправности работы каталитического нейтрализатора.</a:t>
            </a:r>
          </a:p>
          <a:p>
            <a:pPr algn="just"/>
            <a:r>
              <a:rPr lang="ru-RU" sz="2800" dirty="0">
                <a:latin typeface="Times New Roman" panose="02020603050405020304" pitchFamily="18" charset="0"/>
                <a:cs typeface="Times New Roman" panose="02020603050405020304" pitchFamily="18" charset="0"/>
              </a:rPr>
              <a:t>	Далее очищенные отработавшие </a:t>
            </a:r>
            <a:r>
              <a:rPr lang="ru-RU" sz="2800" dirty="0" err="1">
                <a:latin typeface="Times New Roman" panose="02020603050405020304" pitchFamily="18" charset="0"/>
                <a:cs typeface="Times New Roman" panose="02020603050405020304" pitchFamily="18" charset="0"/>
              </a:rPr>
              <a:t>газы</a:t>
            </a:r>
            <a:r>
              <a:rPr lang="ru-RU" sz="2800" dirty="0">
                <a:latin typeface="Times New Roman" panose="02020603050405020304" pitchFamily="18" charset="0"/>
                <a:cs typeface="Times New Roman" panose="02020603050405020304" pitchFamily="18" charset="0"/>
              </a:rPr>
              <a:t> попадают в резонатор, а затем в глушитель, где потоки выхлопа преобразуются (сужаются, расширяются, перенаправляются, поглощаются), что снижает уровень шума.</a:t>
            </a:r>
            <a:endParaRPr lang="ru-RU" sz="12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a:extLst>
              <a:ext uri="{FF2B5EF4-FFF2-40B4-BE49-F238E27FC236}">
                <a16:creationId xmlns:a16="http://schemas.microsoft.com/office/drawing/2014/main" id="{1A8E1E4C-ED7B-400A-B0D8-5F3C07D90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7675" y="2148874"/>
            <a:ext cx="4070183" cy="2976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3530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87900" y="116632"/>
            <a:ext cx="7464283"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40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Из основного глушителя отработавшие </a:t>
            </a:r>
            <a:r>
              <a:rPr lang="ru-RU" sz="2800" dirty="0" err="1">
                <a:latin typeface="Times New Roman" panose="02020603050405020304" pitchFamily="18" charset="0"/>
                <a:cs typeface="Times New Roman" panose="02020603050405020304" pitchFamily="18" charset="0"/>
              </a:rPr>
              <a:t>газы</a:t>
            </a:r>
            <a:r>
              <a:rPr lang="ru-RU" sz="2800" dirty="0">
                <a:latin typeface="Times New Roman" panose="02020603050405020304" pitchFamily="18" charset="0"/>
                <a:cs typeface="Times New Roman" panose="02020603050405020304" pitchFamily="18" charset="0"/>
              </a:rPr>
              <a:t> уже попадают в атмосферу.</a:t>
            </a:r>
          </a:p>
          <a:p>
            <a:pPr algn="just"/>
            <a:r>
              <a:rPr lang="ru-RU" sz="2800" dirty="0">
                <a:latin typeface="Times New Roman" panose="02020603050405020304" pitchFamily="18" charset="0"/>
                <a:cs typeface="Times New Roman" panose="02020603050405020304" pitchFamily="18" charset="0"/>
              </a:rPr>
              <a:t>	Система выхлопа </a:t>
            </a:r>
            <a:r>
              <a:rPr lang="ru-RU" sz="2800" i="1" dirty="0">
                <a:latin typeface="Times New Roman" panose="02020603050405020304" pitchFamily="18" charset="0"/>
                <a:cs typeface="Times New Roman" panose="02020603050405020304" pitchFamily="18" charset="0"/>
              </a:rPr>
              <a:t>дизельного</a:t>
            </a:r>
            <a:r>
              <a:rPr lang="ru-RU" sz="2800" dirty="0">
                <a:latin typeface="Times New Roman" panose="02020603050405020304" pitchFamily="18" charset="0"/>
                <a:cs typeface="Times New Roman" panose="02020603050405020304" pitchFamily="18" charset="0"/>
              </a:rPr>
              <a:t> двигателя имеет некоторые особенности:</a:t>
            </a:r>
          </a:p>
          <a:p>
            <a:pPr algn="just"/>
            <a:r>
              <a:rPr lang="ru-RU" sz="2800" dirty="0">
                <a:latin typeface="Times New Roman" panose="02020603050405020304" pitchFamily="18" charset="0"/>
                <a:cs typeface="Times New Roman" panose="02020603050405020304" pitchFamily="18" charset="0"/>
              </a:rPr>
              <a:t>	Выходя из цилиндров, отработавшие </a:t>
            </a:r>
            <a:r>
              <a:rPr lang="ru-RU" sz="2800" dirty="0" err="1">
                <a:latin typeface="Times New Roman" panose="02020603050405020304" pitchFamily="18" charset="0"/>
                <a:cs typeface="Times New Roman" panose="02020603050405020304" pitchFamily="18" charset="0"/>
              </a:rPr>
              <a:t>газы</a:t>
            </a:r>
            <a:r>
              <a:rPr lang="ru-RU" sz="2800" dirty="0">
                <a:latin typeface="Times New Roman" panose="02020603050405020304" pitchFamily="18" charset="0"/>
                <a:cs typeface="Times New Roman" panose="02020603050405020304" pitchFamily="18" charset="0"/>
              </a:rPr>
              <a:t> попадают в выпускной коллектор. Температура выхлопных газов дизельного двигателя варьируется в диапазоне 500-700 °С.</a:t>
            </a:r>
          </a:p>
          <a:p>
            <a:pPr algn="just"/>
            <a:r>
              <a:rPr lang="ru-RU" sz="2800" dirty="0">
                <a:latin typeface="Times New Roman" panose="02020603050405020304" pitchFamily="18" charset="0"/>
                <a:cs typeface="Times New Roman" panose="02020603050405020304" pitchFamily="18" charset="0"/>
              </a:rPr>
              <a:t>	Далее они попадают в турбокомпрессор, осуществляющий наддув.</a:t>
            </a:r>
          </a:p>
          <a:p>
            <a:pPr algn="just"/>
            <a:r>
              <a:rPr lang="ru-RU" sz="2800" dirty="0">
                <a:latin typeface="Times New Roman" panose="02020603050405020304" pitchFamily="18" charset="0"/>
                <a:cs typeface="Times New Roman" panose="02020603050405020304" pitchFamily="18" charset="0"/>
              </a:rPr>
              <a:t>	После этого выхлоп проходит через кислородный датчик и попадает в сажевый фильтр, в котором удаляются вредные компоненты.</a:t>
            </a:r>
            <a:endParaRPr lang="ru-RU" sz="12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B9DB1A78-3FA6-410F-AFE6-49F55463B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216" y="2380935"/>
            <a:ext cx="3962761" cy="28170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4161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60870" y="260648"/>
            <a:ext cx="7435329" cy="55873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В завершении выхлоп проходит через автомобильный глушитель и выходит в атмосферу.</a:t>
            </a:r>
          </a:p>
          <a:p>
            <a:pPr algn="just"/>
            <a:r>
              <a:rPr lang="ru-RU" sz="3200" dirty="0">
                <a:latin typeface="Times New Roman" panose="02020603050405020304" pitchFamily="18" charset="0"/>
                <a:cs typeface="Times New Roman" panose="02020603050405020304" pitchFamily="18" charset="0"/>
              </a:rPr>
              <a:t>	Эволюция системы выхлопа неразрывно связана с ужесточением экологических стандартов эксплуатации автомобиля. Так например, начиная с категории Евро-3, установка катализатора и сажевого фильтра для бензиновых и дизельных моторов обязательна, а их замена на пламегаситель считается нарушением закона.</a:t>
            </a:r>
            <a:endParaRPr lang="ru-RU" sz="18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BF4576ED-30C3-4133-B7FD-9A0EE1D0E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8248" y="2581516"/>
            <a:ext cx="3567874" cy="2355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405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551384" y="872545"/>
            <a:ext cx="6984776"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2800" dirty="0">
                <a:latin typeface="Times New Roman" panose="02020603050405020304" pitchFamily="18" charset="0"/>
                <a:cs typeface="Times New Roman" panose="02020603050405020304" pitchFamily="18" charset="0"/>
              </a:rPr>
              <a:t>	</a:t>
            </a:r>
            <a:r>
              <a:rPr lang="ru-RU" sz="3600" b="1" i="1" dirty="0"/>
              <a:t> </a:t>
            </a:r>
            <a:r>
              <a:rPr lang="ru-RU" sz="3600" b="1" dirty="0">
                <a:latin typeface="Times New Roman" panose="02020603050405020304" pitchFamily="18" charset="0"/>
                <a:cs typeface="Times New Roman" panose="02020603050405020304" pitchFamily="18" charset="0"/>
              </a:rPr>
              <a:t>Система рециркуляции отработавших газов.</a:t>
            </a:r>
            <a:endParaRPr lang="ru-RU" sz="3600" dirty="0">
              <a:latin typeface="Times New Roman" panose="02020603050405020304" pitchFamily="18" charset="0"/>
              <a:cs typeface="Times New Roman" panose="02020603050405020304" pitchFamily="18" charset="0"/>
            </a:endParaRPr>
          </a:p>
          <a:p>
            <a:pPr algn="just"/>
            <a:r>
              <a:rPr lang="ru-RU" sz="3600" dirty="0">
                <a:latin typeface="Times New Roman" panose="02020603050405020304" pitchFamily="18" charset="0"/>
                <a:cs typeface="Times New Roman" panose="02020603050405020304" pitchFamily="18" charset="0"/>
              </a:rPr>
              <a:t>	Система рециркуляции отработавших газов (EGR – </a:t>
            </a:r>
            <a:r>
              <a:rPr lang="ru-RU" sz="3600" dirty="0" err="1">
                <a:latin typeface="Times New Roman" panose="02020603050405020304" pitchFamily="18" charset="0"/>
                <a:cs typeface="Times New Roman" panose="02020603050405020304" pitchFamily="18" charset="0"/>
              </a:rPr>
              <a:t>Exhaust</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Gas</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Recirculation</a:t>
            </a:r>
            <a:r>
              <a:rPr lang="ru-RU" sz="3600" dirty="0">
                <a:latin typeface="Times New Roman" panose="02020603050405020304" pitchFamily="18" charset="0"/>
                <a:cs typeface="Times New Roman" panose="02020603050405020304" pitchFamily="18" charset="0"/>
              </a:rPr>
              <a:t>) предназначена для снижения в отработавших газах оксидов азота за счет возврата части газов во впускной коллектор.</a:t>
            </a:r>
            <a:endParaRPr lang="ru-RU" sz="24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5EF4665A-1637-410C-AC4B-332170D6A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9940" y="2337358"/>
            <a:ext cx="4426932" cy="3116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1808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08593" y="152400"/>
            <a:ext cx="7879081" cy="6617196"/>
          </a:xfrm>
          <a:prstGeom prst="rect">
            <a:avLst/>
          </a:prstGeom>
          <a:noFill/>
        </p:spPr>
        <p:txBody>
          <a:bodyPr wrap="square" rtlCol="0">
            <a:spAutoFit/>
          </a:bodyPr>
          <a:lstStyle/>
          <a:p>
            <a:pPr algn="just"/>
            <a:r>
              <a:rPr lang="ru-RU" sz="40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Оксиды азота образуются в двигателе под действием высокой температуры. Чем выше температура в камерах сгорания, тем больше образуется оксидов азота. Возврат части отработавших газов во впускной коллектор позволяет снизить температуру сгорания топливно-воздушной смеси, и, тем самым, уменьшить образование оксидов азота. При этом соотношение компонентов в топливно-воздушной смеси остается неизменным, а мощностные характеристики двигателя изменяются незначительно.</a:t>
            </a:r>
            <a:endParaRPr lang="ru-RU" sz="4000" dirty="0">
              <a:latin typeface="Times New Roman" panose="02020603050405020304" pitchFamily="18" charset="0"/>
              <a:cs typeface="Times New Roman" panose="02020603050405020304" pitchFamily="18" charset="0"/>
            </a:endParaRPr>
          </a:p>
        </p:txBody>
      </p:sp>
      <p:pic>
        <p:nvPicPr>
          <p:cNvPr id="13"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A6675975-02AC-407B-A516-CA54BF9E9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6240" y="2317304"/>
            <a:ext cx="3788896" cy="31538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9819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82820" y="221001"/>
            <a:ext cx="6768752"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2800" b="1" dirty="0">
                <a:latin typeface="Times New Roman" panose="02020603050405020304" pitchFamily="18" charset="0"/>
                <a:cs typeface="Times New Roman" panose="02020603050405020304" pitchFamily="18" charset="0"/>
              </a:rPr>
              <a:t>	</a:t>
            </a:r>
            <a:r>
              <a:rPr lang="ru-RU" sz="2800" dirty="0"/>
              <a:t> </a:t>
            </a:r>
            <a:r>
              <a:rPr lang="ru-RU" sz="2800" dirty="0">
                <a:latin typeface="Times New Roman" panose="02020603050405020304" pitchFamily="18" charset="0"/>
                <a:cs typeface="Times New Roman" panose="02020603050405020304" pitchFamily="18" charset="0"/>
              </a:rPr>
              <a:t>Система рециркуляции отработавших газов применяется как на дизельных, так и на бензиновых двигателях. На бензиновых двигателях внутреннего сгорания, оборудованных турбонаддувом, система рециркуляции отработавших газов не применяется.</a:t>
            </a:r>
          </a:p>
          <a:p>
            <a:pPr algn="just"/>
            <a:r>
              <a:rPr lang="ru-RU" sz="2800" dirty="0">
                <a:latin typeface="Times New Roman" panose="02020603050405020304" pitchFamily="18" charset="0"/>
                <a:cs typeface="Times New Roman" panose="02020603050405020304" pitchFamily="18" charset="0"/>
              </a:rPr>
              <a:t>	В зависимости от стандарта токсичности отработавших газов, на дизельных двигателях внутреннего сгорания применяются различные схемы системы рециркуляции отработавших газов: высокого давления, низкого давления и комбинированная система рециркуляции.</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60BB466B-F793-4772-BFCA-D8D254EE70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4287" y="2276872"/>
            <a:ext cx="4320202" cy="32815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8636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12" name="Заголовок 1"/>
          <p:cNvSpPr txBox="1">
            <a:spLocks/>
          </p:cNvSpPr>
          <p:nvPr/>
        </p:nvSpPr>
        <p:spPr>
          <a:xfrm>
            <a:off x="263352" y="205609"/>
            <a:ext cx="9145016"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i="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 </a:t>
            </a:r>
            <a:r>
              <a:rPr lang="ru-RU" sz="3200" b="1" dirty="0">
                <a:latin typeface="Times New Roman" panose="02020603050405020304" pitchFamily="18" charset="0"/>
                <a:cs typeface="Times New Roman" panose="02020603050405020304" pitchFamily="18" charset="0"/>
              </a:rPr>
              <a:t>Система выпуска отработанных газов.</a:t>
            </a:r>
            <a:endParaRPr lang="ru-RU" sz="3200" dirty="0">
              <a:latin typeface="Times New Roman" panose="02020603050405020304" pitchFamily="18" charset="0"/>
              <a:cs typeface="Times New Roman" panose="02020603050405020304" pitchFamily="18" charset="0"/>
            </a:endParaRPr>
          </a:p>
          <a:p>
            <a:pPr algn="just"/>
            <a:r>
              <a:rPr lang="ru-RU" sz="3200" dirty="0">
                <a:latin typeface="Times New Roman" panose="02020603050405020304" pitchFamily="18" charset="0"/>
                <a:cs typeface="Times New Roman" panose="02020603050405020304" pitchFamily="18" charset="0"/>
              </a:rPr>
              <a:t>	При работе двигателя автомобиля образуются продукты сгорания, которые отличаются высокой температурой и токсичностью. Для их охлаждения и отвода из цилиндров, а также для снижения уровня загрязнения окружающей среды в конструкции предусмотрена система выпуска отработавших газов. Другая функция данной системы — уменьшение шума, возникающего при работе двигателя. Выпускная (выхлопная) система состоит из последовательной цепи элементов, каждый из которых выполняет определенную функцию.</a:t>
            </a:r>
          </a:p>
        </p:txBody>
      </p:sp>
      <p:pic>
        <p:nvPicPr>
          <p:cNvPr id="15" name="Рисунок 14">
            <a:extLst>
              <a:ext uri="{FF2B5EF4-FFF2-40B4-BE49-F238E27FC236}">
                <a16:creationId xmlns:a16="http://schemas.microsoft.com/office/drawing/2014/main" id="{DAFC5EA9-EF79-4AD0-8450-87F2EFC3B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1470" y="4725144"/>
            <a:ext cx="2602260" cy="18215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58046885"/>
      </p:ext>
    </p:extLst>
  </p:cSld>
  <p:clrMapOvr>
    <a:masterClrMapping/>
  </p:clrMapOvr>
  <mc:AlternateContent xmlns:mc="http://schemas.openxmlformats.org/markup-compatibility/2006" xmlns:p14="http://schemas.microsoft.com/office/powerpoint/2010/main">
    <mc:Choice Requires="p14">
      <p:transition spd="slow" p14:dur="2000" advTm="15700"/>
    </mc:Choice>
    <mc:Fallback xmlns="">
      <p:transition spd="slow" advTm="157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extLst>
    <p:ext uri="{E180D4A7-C9FB-4DFB-919C-405C955672EB}">
      <p14:showEvtLst xmlns:p14="http://schemas.microsoft.com/office/powerpoint/2010/main">
        <p14:playEvt time="0" objId="6"/>
        <p14:stopEvt time="60515" objId="6"/>
        <p14:playEvt time="63757" objId="6"/>
        <p14:stopEvt time="66709" objId="6"/>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35360" y="548680"/>
            <a:ext cx="7200800"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sz="3200" dirty="0"/>
              <a:t> </a:t>
            </a:r>
            <a:r>
              <a:rPr lang="ru-RU" sz="3200" i="1" dirty="0">
                <a:latin typeface="Times New Roman" panose="02020603050405020304" pitchFamily="18" charset="0"/>
                <a:cs typeface="Times New Roman" panose="02020603050405020304" pitchFamily="18" charset="0"/>
              </a:rPr>
              <a:t>Система рециркуляции отработавших газов высокого давления</a:t>
            </a:r>
            <a:r>
              <a:rPr lang="ru-RU" sz="3200" dirty="0">
                <a:latin typeface="Times New Roman" panose="02020603050405020304" pitchFamily="18" charset="0"/>
                <a:cs typeface="Times New Roman" panose="02020603050405020304" pitchFamily="18" charset="0"/>
              </a:rPr>
              <a:t> применяется на дизельных двигателях, отвечающих требованиям Евро 4 (содержание оксида азота в отработавших газах не более 0,25 г/км). Система обеспечивает отвод части отработавших газов непосредственно из выпускного коллектора перед турбокомпрессором и подачу в канал перед впускным коллектором.</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755B511E-BE80-4B7B-87D1-CB19E508C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7236" y="2581516"/>
            <a:ext cx="4085683" cy="22343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08709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61503" y="240492"/>
            <a:ext cx="6842609"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ru-RU" sz="8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descr="Схема системы рециркуляции отработавших газов высокого давления">
            <a:extLst>
              <a:ext uri="{FF2B5EF4-FFF2-40B4-BE49-F238E27FC236}">
                <a16:creationId xmlns:a16="http://schemas.microsoft.com/office/drawing/2014/main" id="{C3F0A5CE-5AFF-4FDF-89B3-C669E7D43D7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59368" y="908720"/>
            <a:ext cx="4477385" cy="54432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Прямоугольник 1">
            <a:extLst>
              <a:ext uri="{FF2B5EF4-FFF2-40B4-BE49-F238E27FC236}">
                <a16:creationId xmlns:a16="http://schemas.microsoft.com/office/drawing/2014/main" id="{27E3A02F-D4B5-4B3A-9BFC-970E3EED43E4}"/>
              </a:ext>
            </a:extLst>
          </p:cNvPr>
          <p:cNvSpPr/>
          <p:nvPr/>
        </p:nvSpPr>
        <p:spPr>
          <a:xfrm>
            <a:off x="6322933" y="1493504"/>
            <a:ext cx="5165705" cy="6124562"/>
          </a:xfrm>
          <a:prstGeom prst="rect">
            <a:avLst/>
          </a:prstGeom>
        </p:spPr>
        <p:txBody>
          <a:bodyPr wrap="square">
            <a:spAutoFit/>
          </a:bodyPr>
          <a:lstStyle/>
          <a:p>
            <a:pPr indent="450215" algn="ctr">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Рисунок 7 Система рециркуляции отработавших газов высокого давления</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1-блок управления двигателем,</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2-сигнал датчика частоты вращения коленчатого вала,</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3-сигнал датчика массового расхода воздуха,</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4-сигнал датчика температуры охлаждающей жидкости,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5-электромагнитный клапан управления рециркуляцией,</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6-электромагнитный клапан управления заслонкой охладителя,</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7-клапан рециркуляции отработавших газов,</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8-электропривод впускной заслонки,</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9-вакуумный привод заслонки охладителя,</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10-охладитель перепускаемых отработавших газов,</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11-вакуумный насос,</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12-каталитический нейтрализатор.</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6477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35360" y="412686"/>
            <a:ext cx="813690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dirty="0"/>
              <a:t> </a:t>
            </a:r>
            <a:r>
              <a:rPr lang="ru-RU" sz="2800" dirty="0">
                <a:latin typeface="Times New Roman" panose="02020603050405020304" pitchFamily="18" charset="0"/>
                <a:cs typeface="Times New Roman" panose="02020603050405020304" pitchFamily="18" charset="0"/>
              </a:rPr>
              <a:t>Конструктивно система объединяет клапан рециркуляции и патрубки отвода отработавших газов. Клапан рециркуляции осуществляет перепускание отработавших газов из выпускной системы во впускной коллектор. Клапан имеет пневматический или электрический привод.</a:t>
            </a:r>
          </a:p>
          <a:p>
            <a:pPr algn="just"/>
            <a:r>
              <a:rPr lang="ru-RU" sz="2800" dirty="0">
                <a:latin typeface="Times New Roman" panose="02020603050405020304" pitchFamily="18" charset="0"/>
                <a:cs typeface="Times New Roman" panose="02020603050405020304" pitchFamily="18" charset="0"/>
              </a:rPr>
              <a:t>Работа пневматического клапана основана на разряжении, возникающем во впускном коллекторе (бензиновые двигатели) или создаваемым вакуумным насосом (дизельные двигатели). Величину разряжения, подающегося на клапан рециркуляции, регулирует управляющий клапан, представляющий собой электромагнитный клапан.</a:t>
            </a:r>
            <a:endParaRPr lang="ru-RU" sz="18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descr="Схема системы рециркуляции отработавших газов высокого давления">
            <a:extLst>
              <a:ext uri="{FF2B5EF4-FFF2-40B4-BE49-F238E27FC236}">
                <a16:creationId xmlns:a16="http://schemas.microsoft.com/office/drawing/2014/main" id="{D3D866CA-119B-4599-AC24-699D9C73D46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04312" y="2148874"/>
            <a:ext cx="3024336" cy="38637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7914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91344" y="332656"/>
            <a:ext cx="8618423"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2800" b="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Интенсивность рециркуляции отработавших газов зависит от разницы давлений в впускной и выпускной системах. Величина давления в впускной системе регулируется с помощью дроссельной заслонки. При закрытии дроссельной заслонки уменьшается давление на впуске и соответственно повышается интенсивность рециркуляции. Вместе с тем с ростом объема рециркуляции уменьшается поток отработавших газов, проходящих через турбину компрессора, что снижает давление наддува.</a:t>
            </a:r>
            <a:endParaRPr lang="ru-RU" sz="28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descr="Схема системы рециркуляции отработавших газов высокого давления">
            <a:extLst>
              <a:ext uri="{FF2B5EF4-FFF2-40B4-BE49-F238E27FC236}">
                <a16:creationId xmlns:a16="http://schemas.microsoft.com/office/drawing/2014/main" id="{2C5AC264-ABB6-410F-BC9B-EFFD870A7F8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76320" y="1916832"/>
            <a:ext cx="3024336" cy="38637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47337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695400" y="908720"/>
            <a:ext cx="730981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Система рециркуляции отработавших газов не работает на холостом ходу, при холодном двигателе, а также при полностью открытой дроссельной заслонке.</a:t>
            </a:r>
          </a:p>
          <a:p>
            <a:pPr algn="just"/>
            <a:r>
              <a:rPr lang="ru-RU" sz="2800" dirty="0">
                <a:latin typeface="Times New Roman" panose="02020603050405020304" pitchFamily="18" charset="0"/>
                <a:cs typeface="Times New Roman" panose="02020603050405020304" pitchFamily="18" charset="0"/>
              </a:rPr>
              <a:t>	Рециркуляция отработавших газов производится под контролем системы управления двигателем. По сигналу блока управления перемещается дроссельная заслонка и срабатывает клапан рециркуляции. Положение дроссельной заслонки контролируется потенциометрическим датчиком.</a:t>
            </a:r>
            <a:endParaRPr lang="ru-RU" sz="10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descr="Схема системы рециркуляции отработавших газов высокого давления">
            <a:extLst>
              <a:ext uri="{FF2B5EF4-FFF2-40B4-BE49-F238E27FC236}">
                <a16:creationId xmlns:a16="http://schemas.microsoft.com/office/drawing/2014/main" id="{3BED1E78-AF4F-4ADF-88E9-08434DFCAA0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76320" y="1916832"/>
            <a:ext cx="3024336" cy="38637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49985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79375" y="421340"/>
            <a:ext cx="7717317"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На отдельных двигателях в системе рециркуляции отработавших газов применяется охлаждение отработавших газов, которое дополнительно снижает температуру сгорания и, тем самым, уменьшает образование оксидов азота. Охлаждение производится путем прохождения охлаждающей жидкости через специальный радиатор, включенный в систему охлаждения двигателя. Для защиты от перегрева в систему охлаждения включен и корпус клапана рециркуляции.</a:t>
            </a:r>
            <a:endParaRPr lang="ru-RU" sz="10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descr="Схема системы рециркуляции отработавших газов высокого давления">
            <a:extLst>
              <a:ext uri="{FF2B5EF4-FFF2-40B4-BE49-F238E27FC236}">
                <a16:creationId xmlns:a16="http://schemas.microsoft.com/office/drawing/2014/main" id="{DB0D19FB-8A4A-419C-A7C9-7599C7BF158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760296" y="1988840"/>
            <a:ext cx="3024336" cy="38637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46594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07368" y="249370"/>
            <a:ext cx="7200800"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b="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На дизельных двигателях, отвечающих нормам Евро 5 (содержание оксида азота в отработавших газах не более 0,18 г/км) применяется </a:t>
            </a:r>
            <a:r>
              <a:rPr lang="ru-RU" sz="3200" i="1" dirty="0">
                <a:latin typeface="Times New Roman" panose="02020603050405020304" pitchFamily="18" charset="0"/>
                <a:cs typeface="Times New Roman" panose="02020603050405020304" pitchFamily="18" charset="0"/>
              </a:rPr>
              <a:t>система рециркуляции отработавших газов низкого давления</a:t>
            </a:r>
            <a:r>
              <a:rPr lang="ru-RU" sz="3200" dirty="0">
                <a:latin typeface="Times New Roman" panose="02020603050405020304" pitchFamily="18" charset="0"/>
                <a:cs typeface="Times New Roman" panose="02020603050405020304" pitchFamily="18" charset="0"/>
              </a:rPr>
              <a:t>. В такой системе отработавшие </a:t>
            </a:r>
            <a:r>
              <a:rPr lang="ru-RU" sz="3200" dirty="0" err="1">
                <a:latin typeface="Times New Roman" panose="02020603050405020304" pitchFamily="18" charset="0"/>
                <a:cs typeface="Times New Roman" panose="02020603050405020304" pitchFamily="18" charset="0"/>
              </a:rPr>
              <a:t>газы</a:t>
            </a:r>
            <a:r>
              <a:rPr lang="ru-RU" sz="3200" dirty="0">
                <a:latin typeface="Times New Roman" panose="02020603050405020304" pitchFamily="18" charset="0"/>
                <a:cs typeface="Times New Roman" panose="02020603050405020304" pitchFamily="18" charset="0"/>
              </a:rPr>
              <a:t> отводятся после сажевого фильтра, охлаждаются в радиаторе системы рециркуляции, проходят через клапан (заслонку) рециркуляции и подаются в впускную систему непосредственно перед турбокомпрессором.</a:t>
            </a:r>
            <a:endParaRPr lang="ru-RU" sz="16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descr="Схема системы рециркуляции отработавших газов низкого давления">
            <a:extLst>
              <a:ext uri="{FF2B5EF4-FFF2-40B4-BE49-F238E27FC236}">
                <a16:creationId xmlns:a16="http://schemas.microsoft.com/office/drawing/2014/main" id="{B422B775-2AC1-45EF-AED0-B626C3A04D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08168" y="2492896"/>
            <a:ext cx="4477385" cy="25190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40257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descr="Схема системы рециркуляции отработавших газов низкого давления">
            <a:extLst>
              <a:ext uri="{FF2B5EF4-FFF2-40B4-BE49-F238E27FC236}">
                <a16:creationId xmlns:a16="http://schemas.microsoft.com/office/drawing/2014/main" id="{F3D805D6-365E-4C5D-BF47-3AA1CEFCBF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762074" y="2148874"/>
            <a:ext cx="5220580" cy="3216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Прямоугольник 1">
            <a:extLst>
              <a:ext uri="{FF2B5EF4-FFF2-40B4-BE49-F238E27FC236}">
                <a16:creationId xmlns:a16="http://schemas.microsoft.com/office/drawing/2014/main" id="{DD00D745-42C7-4A6F-A6B7-EFC442608B4D}"/>
              </a:ext>
            </a:extLst>
          </p:cNvPr>
          <p:cNvSpPr/>
          <p:nvPr/>
        </p:nvSpPr>
        <p:spPr>
          <a:xfrm>
            <a:off x="-42682" y="620688"/>
            <a:ext cx="6804756" cy="5373074"/>
          </a:xfrm>
          <a:prstGeom prst="rect">
            <a:avLst/>
          </a:prstGeom>
        </p:spPr>
        <p:txBody>
          <a:bodyPr wrap="square">
            <a:spAutoFit/>
          </a:bodyPr>
          <a:lstStyle/>
          <a:p>
            <a:pPr indent="450215" algn="ctr">
              <a:lnSpc>
                <a:spcPct val="115000"/>
              </a:lnSpc>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Рисунок 7 Система рециркуляции отработавших газов высокого давления</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1-блок управления двигателем,</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2-сигнал датчика частоты вращения коленчатого вала,</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3-сигнал датчика массового расхода воздуха,</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4-сигнал датчика температуры охлаждающей жидкости,</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5-электромагнитный клапан управления рециркуляцией,</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6-электромагнитный клапан управления заслонкой охладителя,</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7-клапан рециркуляции отработавших газов,</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8-электропривод впускной заслонки,</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9-вакуумный привод заслонки охладителя,</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10-охладитель перепускаемых отработавших газов,</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11-вакуумный насос,</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12-каталитический нейтрализатор.</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395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35360" y="819690"/>
            <a:ext cx="6480720"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Система низкого давления обеспечивает меньшую температуру отработавших газов, отсутствие частиц сажи и, в конечном счете, меньшее содержание оксидов азота в выхлопе. Помимо этого все отработавшие </a:t>
            </a:r>
            <a:r>
              <a:rPr lang="ru-RU" sz="3200" dirty="0" err="1">
                <a:latin typeface="Times New Roman" panose="02020603050405020304" pitchFamily="18" charset="0"/>
                <a:cs typeface="Times New Roman" panose="02020603050405020304" pitchFamily="18" charset="0"/>
              </a:rPr>
              <a:t>газы</a:t>
            </a:r>
            <a:r>
              <a:rPr lang="ru-RU" sz="3200" dirty="0">
                <a:latin typeface="Times New Roman" panose="02020603050405020304" pitchFamily="18" charset="0"/>
                <a:cs typeface="Times New Roman" panose="02020603050405020304" pitchFamily="18" charset="0"/>
              </a:rPr>
              <a:t> проходят через турбину компрессора, поэтому давление наддува не снижается.</a:t>
            </a:r>
            <a:endParaRPr lang="ru-RU" sz="105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descr="Схема системы рециркуляции отработавших газов низкого давления">
            <a:extLst>
              <a:ext uri="{FF2B5EF4-FFF2-40B4-BE49-F238E27FC236}">
                <a16:creationId xmlns:a16="http://schemas.microsoft.com/office/drawing/2014/main" id="{CA1886BA-9AD7-49FC-BADF-6DE2A42EEE9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76120" y="2548188"/>
            <a:ext cx="4806534" cy="28170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78373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31917" y="276241"/>
            <a:ext cx="696022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Регулирование интенсивности рециркуляции отработавших газов осуществляет система управления двигателем с помощью дроссельной заслонки, заслонки рециркуляции и выпускной заслонки. Заслонки имеют электрический привод. Величина открытия каждой из заслонок фиксируется потенциометрическими датчиками. Степень открытия заслонок определяется на основании заложенной в блок управления цифровой модели, учитывающей наполнение цилиндров, давление наддува и интенсивность рециркуляции отработавших газов.</a:t>
            </a:r>
            <a:endParaRPr lang="ru-RU" sz="7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descr="Схема системы рециркуляции отработавших газов низкого давления">
            <a:extLst>
              <a:ext uri="{FF2B5EF4-FFF2-40B4-BE49-F238E27FC236}">
                <a16:creationId xmlns:a16="http://schemas.microsoft.com/office/drawing/2014/main" id="{742A9EDD-54DC-476F-A60C-5BA0847DF63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464152" y="2708920"/>
            <a:ext cx="4518502" cy="2656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23651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07368" y="447252"/>
            <a:ext cx="8402399" cy="21602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dirty="0">
                <a:latin typeface="Times New Roman" panose="02020603050405020304" pitchFamily="18" charset="0"/>
                <a:cs typeface="Times New Roman" panose="02020603050405020304" pitchFamily="18" charset="0"/>
              </a:rPr>
              <a:t>	Основной задачей системы выпуска является эффективный отвод отработавших газов из цилиндров двигателя, снижение их токсичности и уровня шума. Зная, из чего состоит выхлопная система в автомобиле, вы сможете лучше понимать принципы ее работы и причины возможных неполадок. Устройство стандартной выхлопной системы зависит от вида используемого топлива, а также от применяемых экологических стандартов. Выхлопная система может состоять из следующих элементов:</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8C0E73AD-3589-4F5B-8B27-2DF315668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1818" y="2607492"/>
            <a:ext cx="2949324" cy="2693716"/>
          </a:xfrm>
          <a:prstGeom prst="rect">
            <a:avLst/>
          </a:prstGeom>
          <a:ln>
            <a:noFill/>
          </a:ln>
          <a:effectLst>
            <a:softEdge rad="112500"/>
          </a:effectLst>
        </p:spPr>
      </p:pic>
    </p:spTree>
    <p:extLst>
      <p:ext uri="{BB962C8B-B14F-4D97-AF65-F5344CB8AC3E}">
        <p14:creationId xmlns:p14="http://schemas.microsoft.com/office/powerpoint/2010/main" val="125589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79376" y="862938"/>
            <a:ext cx="705678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b="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На дизельных двигателях, отвечающих требованиям перспективного стандарта Евро 6 (содержание оксида азота в отработавших газах не более 0,08 г/км) применяется </a:t>
            </a:r>
            <a:r>
              <a:rPr lang="ru-RU" sz="3200" i="1" dirty="0">
                <a:latin typeface="Times New Roman" panose="02020603050405020304" pitchFamily="18" charset="0"/>
                <a:cs typeface="Times New Roman" panose="02020603050405020304" pitchFamily="18" charset="0"/>
              </a:rPr>
              <a:t>комбинированная система рециркуляции отработавших газов</a:t>
            </a:r>
            <a:r>
              <a:rPr lang="ru-RU" sz="3200" dirty="0">
                <a:latin typeface="Times New Roman" panose="02020603050405020304" pitchFamily="18" charset="0"/>
                <a:cs typeface="Times New Roman" panose="02020603050405020304" pitchFamily="18" charset="0"/>
              </a:rPr>
              <a:t>. Система имеет две отдельные магистрали рециркуляции отработавших газов – высокого и низкого давления.</a:t>
            </a:r>
            <a:endParaRPr lang="ru-RU" sz="36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descr="Схема комбинированной системы рециркуляции отработавших газов">
            <a:extLst>
              <a:ext uri="{FF2B5EF4-FFF2-40B4-BE49-F238E27FC236}">
                <a16:creationId xmlns:a16="http://schemas.microsoft.com/office/drawing/2014/main" id="{ACF8883B-9517-491F-A1A1-BF87F0B7A8B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36160" y="2276872"/>
            <a:ext cx="4477385" cy="26657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34928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911424" y="421340"/>
            <a:ext cx="5688632"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Рисунок 9 Комбинированная система рециркуляции отработавших газов</a:t>
            </a:r>
          </a:p>
          <a:p>
            <a:pPr algn="just"/>
            <a:r>
              <a:rPr lang="ru-RU" sz="2800" dirty="0">
                <a:latin typeface="Times New Roman" panose="02020603050405020304" pitchFamily="18" charset="0"/>
                <a:cs typeface="Times New Roman" panose="02020603050405020304" pitchFamily="18" charset="0"/>
              </a:rPr>
              <a:t>1-дроссельная заслонка,</a:t>
            </a:r>
          </a:p>
          <a:p>
            <a:pPr algn="just"/>
            <a:r>
              <a:rPr lang="ru-RU" sz="2800" dirty="0">
                <a:latin typeface="Times New Roman" panose="02020603050405020304" pitchFamily="18" charset="0"/>
                <a:cs typeface="Times New Roman" panose="02020603050405020304" pitchFamily="18" charset="0"/>
              </a:rPr>
              <a:t>2-охладитель </a:t>
            </a:r>
            <a:r>
              <a:rPr lang="ru-RU" sz="2800" dirty="0" err="1">
                <a:latin typeface="Times New Roman" panose="02020603050405020304" pitchFamily="18" charset="0"/>
                <a:cs typeface="Times New Roman" panose="02020603050405020304" pitchFamily="18" charset="0"/>
              </a:rPr>
              <a:t>наддувочного</a:t>
            </a:r>
            <a:r>
              <a:rPr lang="ru-RU" sz="2800" dirty="0">
                <a:latin typeface="Times New Roman" panose="02020603050405020304" pitchFamily="18" charset="0"/>
                <a:cs typeface="Times New Roman" panose="02020603050405020304" pitchFamily="18" charset="0"/>
              </a:rPr>
              <a:t> воздуха,</a:t>
            </a:r>
          </a:p>
          <a:p>
            <a:pPr algn="just"/>
            <a:r>
              <a:rPr lang="ru-RU" sz="2800" dirty="0">
                <a:latin typeface="Times New Roman" panose="02020603050405020304" pitchFamily="18" charset="0"/>
                <a:cs typeface="Times New Roman" panose="02020603050405020304" pitchFamily="18" charset="0"/>
              </a:rPr>
              <a:t>3-сажевый фильтр,</a:t>
            </a:r>
          </a:p>
          <a:p>
            <a:pPr algn="just"/>
            <a:r>
              <a:rPr lang="ru-RU" sz="2800" dirty="0">
                <a:latin typeface="Times New Roman" panose="02020603050405020304" pitchFamily="18" charset="0"/>
                <a:cs typeface="Times New Roman" panose="02020603050405020304" pitchFamily="18" charset="0"/>
              </a:rPr>
              <a:t>4-выпускная заслонка,</a:t>
            </a:r>
          </a:p>
          <a:p>
            <a:pPr algn="just"/>
            <a:r>
              <a:rPr lang="ru-RU" sz="2800" dirty="0">
                <a:latin typeface="Times New Roman" panose="02020603050405020304" pitchFamily="18" charset="0"/>
                <a:cs typeface="Times New Roman" panose="02020603050405020304" pitchFamily="18" charset="0"/>
              </a:rPr>
              <a:t>5-радиатор системы рециркуляции,</a:t>
            </a:r>
          </a:p>
          <a:p>
            <a:pPr algn="just"/>
            <a:r>
              <a:rPr lang="ru-RU" sz="2800" dirty="0">
                <a:latin typeface="Times New Roman" panose="02020603050405020304" pitchFamily="18" charset="0"/>
                <a:cs typeface="Times New Roman" panose="02020603050405020304" pitchFamily="18" charset="0"/>
              </a:rPr>
              <a:t>6-заслонка рециркуляции низкого давления,</a:t>
            </a:r>
          </a:p>
          <a:p>
            <a:pPr algn="just"/>
            <a:r>
              <a:rPr lang="ru-RU" sz="2800" dirty="0">
                <a:latin typeface="Times New Roman" panose="02020603050405020304" pitchFamily="18" charset="0"/>
                <a:cs typeface="Times New Roman" panose="02020603050405020304" pitchFamily="18" charset="0"/>
              </a:rPr>
              <a:t>7-турбонагнетатель,</a:t>
            </a:r>
          </a:p>
          <a:p>
            <a:pPr algn="just"/>
            <a:r>
              <a:rPr lang="ru-RU" sz="2800" dirty="0">
                <a:latin typeface="Times New Roman" panose="02020603050405020304" pitchFamily="18" charset="0"/>
                <a:cs typeface="Times New Roman" panose="02020603050405020304" pitchFamily="18" charset="0"/>
              </a:rPr>
              <a:t>8-заслонка рециркуляции высокого давления.</a:t>
            </a:r>
          </a:p>
          <a:p>
            <a:pPr algn="just"/>
            <a:endParaRPr lang="ru-RU" sz="32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descr="Схема комбинированной системы рециркуляции отработавших газов">
            <a:extLst>
              <a:ext uri="{FF2B5EF4-FFF2-40B4-BE49-F238E27FC236}">
                <a16:creationId xmlns:a16="http://schemas.microsoft.com/office/drawing/2014/main" id="{60D416B0-5146-4D42-A29A-1330BD51B95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36160" y="2276872"/>
            <a:ext cx="4477385" cy="26657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6219293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79376" y="825372"/>
            <a:ext cx="705678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Рециркуляция отработавших осуществляется аналогично рециркуляции на двигателях Евро 5. Кроме того в определенных режимах работы двигателя происходит дополнительная подача отработавших газов из магистрали высокого давления, что еще больше уменьшает содержание оксидов азота. Магистраль высокого давления не имеет охладителя отработавших газов.</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descr="Схема комбинированной системы рециркуляции отработавших газов">
            <a:extLst>
              <a:ext uri="{FF2B5EF4-FFF2-40B4-BE49-F238E27FC236}">
                <a16:creationId xmlns:a16="http://schemas.microsoft.com/office/drawing/2014/main" id="{6C5D2022-A6BA-4535-9B7F-EA34A76BF96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36160" y="2276872"/>
            <a:ext cx="4477385" cy="26657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6852949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07368" y="653401"/>
            <a:ext cx="705678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Активная выпускная система.</a:t>
            </a:r>
            <a:endParaRPr lang="ru-RU" sz="2800" dirty="0">
              <a:latin typeface="Times New Roman" panose="02020603050405020304" pitchFamily="18" charset="0"/>
              <a:cs typeface="Times New Roman" panose="02020603050405020304" pitchFamily="18" charset="0"/>
            </a:endParaRPr>
          </a:p>
          <a:p>
            <a:pPr algn="just"/>
            <a:r>
              <a:rPr lang="ru-RU" sz="2800" dirty="0">
                <a:latin typeface="Times New Roman" panose="02020603050405020304" pitchFamily="18" charset="0"/>
                <a:cs typeface="Times New Roman" panose="02020603050405020304" pitchFamily="18" charset="0"/>
              </a:rPr>
              <a:t>	Одним из направлений тюнинга автомобиля является акустический тюнинг. Получить мощное и благородное звучание своего «железного коня» можно несколькими способами. Самым востребованным решением является использование прямоточного глушителя в выпускной системе. В последние годы на некоторые спортивные автомобили устанавливают активную выпускную систему, которая самостоятельно формирует определенный звук выхлопа.</a:t>
            </a:r>
            <a:endParaRPr lang="ru-RU" sz="18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093371BD-AE46-40C5-B8BC-807F743FE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5274" y="2408803"/>
            <a:ext cx="4134297" cy="2751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0799945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07368" y="653401"/>
            <a:ext cx="705678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Активную выпускную систему имеют в своем арсенале компании </a:t>
            </a:r>
            <a:r>
              <a:rPr lang="ru-RU" sz="2800" dirty="0" err="1">
                <a:latin typeface="Times New Roman" panose="02020603050405020304" pitchFamily="18" charset="0"/>
                <a:cs typeface="Times New Roman" panose="02020603050405020304" pitchFamily="18" charset="0"/>
              </a:rPr>
              <a:t>Audi</a:t>
            </a:r>
            <a:r>
              <a:rPr lang="ru-RU" sz="2800" dirty="0">
                <a:latin typeface="Times New Roman" panose="02020603050405020304" pitchFamily="18" charset="0"/>
                <a:cs typeface="Times New Roman" panose="02020603050405020304" pitchFamily="18" charset="0"/>
              </a:rPr>
              <a:t> (на модели A6 </a:t>
            </a:r>
            <a:r>
              <a:rPr lang="ru-RU" sz="2800" dirty="0" err="1">
                <a:latin typeface="Times New Roman" panose="02020603050405020304" pitchFamily="18" charset="0"/>
                <a:cs typeface="Times New Roman" panose="02020603050405020304" pitchFamily="18" charset="0"/>
              </a:rPr>
              <a:t>Avant</a:t>
            </a:r>
            <a:r>
              <a:rPr lang="ru-RU" sz="2800" dirty="0">
                <a:latin typeface="Times New Roman" panose="02020603050405020304" pitchFamily="18" charset="0"/>
                <a:cs typeface="Times New Roman" panose="02020603050405020304" pitchFamily="18" charset="0"/>
              </a:rPr>
              <a:t>), BMW (система </a:t>
            </a:r>
            <a:r>
              <a:rPr lang="ru-RU" sz="2800" dirty="0" err="1">
                <a:latin typeface="Times New Roman" panose="02020603050405020304" pitchFamily="18" charset="0"/>
                <a:cs typeface="Times New Roman" panose="02020603050405020304" pitchFamily="18" charset="0"/>
              </a:rPr>
              <a:t>Active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Sound</a:t>
            </a:r>
            <a:r>
              <a:rPr lang="ru-RU" sz="2800" dirty="0">
                <a:latin typeface="Times New Roman" panose="02020603050405020304" pitchFamily="18" charset="0"/>
                <a:cs typeface="Times New Roman" panose="02020603050405020304" pitchFamily="18" charset="0"/>
              </a:rPr>
              <a:t> на моделях BMW M-серии), </a:t>
            </a:r>
            <a:r>
              <a:rPr lang="ru-RU" sz="2800" dirty="0" err="1">
                <a:latin typeface="Times New Roman" panose="02020603050405020304" pitchFamily="18" charset="0"/>
                <a:cs typeface="Times New Roman" panose="02020603050405020304" pitchFamily="18" charset="0"/>
              </a:rPr>
              <a:t>Jaguar</a:t>
            </a:r>
            <a:r>
              <a:rPr lang="ru-RU" sz="2800" dirty="0">
                <a:latin typeface="Times New Roman" panose="02020603050405020304" pitchFamily="18" charset="0"/>
                <a:cs typeface="Times New Roman" panose="02020603050405020304" pitchFamily="18" charset="0"/>
              </a:rPr>
              <a:t> (система </a:t>
            </a:r>
            <a:r>
              <a:rPr lang="ru-RU" sz="2800" dirty="0" err="1">
                <a:latin typeface="Times New Roman" panose="02020603050405020304" pitchFamily="18" charset="0"/>
                <a:cs typeface="Times New Roman" panose="02020603050405020304" pitchFamily="18" charset="0"/>
              </a:rPr>
              <a:t>Active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Sports</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Exhaust</a:t>
            </a:r>
            <a:r>
              <a:rPr lang="ru-RU" sz="2800" dirty="0">
                <a:latin typeface="Times New Roman" panose="02020603050405020304" pitchFamily="18" charset="0"/>
                <a:cs typeface="Times New Roman" panose="02020603050405020304" pitchFamily="18" charset="0"/>
              </a:rPr>
              <a:t> на модели </a:t>
            </a:r>
            <a:r>
              <a:rPr lang="ru-RU" sz="2800" dirty="0" err="1">
                <a:latin typeface="Times New Roman" panose="02020603050405020304" pitchFamily="18" charset="0"/>
                <a:cs typeface="Times New Roman" panose="02020603050405020304" pitchFamily="18" charset="0"/>
              </a:rPr>
              <a:t>Jaguar</a:t>
            </a:r>
            <a:r>
              <a:rPr lang="ru-RU" sz="2800" dirty="0">
                <a:latin typeface="Times New Roman" panose="02020603050405020304" pitchFamily="18" charset="0"/>
                <a:cs typeface="Times New Roman" panose="02020603050405020304" pitchFamily="18" charset="0"/>
              </a:rPr>
              <a:t> F-</a:t>
            </a:r>
            <a:r>
              <a:rPr lang="ru-RU" sz="2800" dirty="0" err="1">
                <a:latin typeface="Times New Roman" panose="02020603050405020304" pitchFamily="18" charset="0"/>
                <a:cs typeface="Times New Roman" panose="02020603050405020304" pitchFamily="18" charset="0"/>
              </a:rPr>
              <a:t>Type</a:t>
            </a:r>
            <a:r>
              <a:rPr lang="ru-RU" sz="2800" dirty="0">
                <a:latin typeface="Times New Roman" panose="02020603050405020304" pitchFamily="18" charset="0"/>
                <a:cs typeface="Times New Roman" panose="02020603050405020304" pitchFamily="18" charset="0"/>
              </a:rPr>
              <a:t> SVR), </a:t>
            </a:r>
            <a:r>
              <a:rPr lang="ru-RU" sz="2800" dirty="0" err="1">
                <a:latin typeface="Times New Roman" panose="02020603050405020304" pitchFamily="18" charset="0"/>
                <a:cs typeface="Times New Roman" panose="02020603050405020304" pitchFamily="18" charset="0"/>
              </a:rPr>
              <a:t>Volkswagen</a:t>
            </a:r>
            <a:r>
              <a:rPr lang="ru-RU" sz="2800" dirty="0">
                <a:latin typeface="Times New Roman" panose="02020603050405020304" pitchFamily="18" charset="0"/>
                <a:cs typeface="Times New Roman" panose="02020603050405020304" pitchFamily="18" charset="0"/>
              </a:rPr>
              <a:t> (на модели </a:t>
            </a:r>
            <a:r>
              <a:rPr lang="ru-RU" sz="2800" dirty="0" err="1">
                <a:latin typeface="Times New Roman" panose="02020603050405020304" pitchFamily="18" charset="0"/>
                <a:cs typeface="Times New Roman" panose="02020603050405020304" pitchFamily="18" charset="0"/>
              </a:rPr>
              <a:t>Golf</a:t>
            </a:r>
            <a:r>
              <a:rPr lang="ru-RU" sz="2800" dirty="0">
                <a:latin typeface="Times New Roman" panose="02020603050405020304" pitchFamily="18" charset="0"/>
                <a:cs typeface="Times New Roman" panose="02020603050405020304" pitchFamily="18" charset="0"/>
              </a:rPr>
              <a:t> GTD). При этом </a:t>
            </a:r>
            <a:r>
              <a:rPr lang="ru-RU" sz="2800" dirty="0" err="1">
                <a:latin typeface="Times New Roman" panose="02020603050405020304" pitchFamily="18" charset="0"/>
                <a:cs typeface="Times New Roman" panose="02020603050405020304" pitchFamily="18" charset="0"/>
              </a:rPr>
              <a:t>Audi</a:t>
            </a:r>
            <a:r>
              <a:rPr lang="ru-RU" sz="2800" dirty="0">
                <a:latin typeface="Times New Roman" panose="02020603050405020304" pitchFamily="18" charset="0"/>
                <a:cs typeface="Times New Roman" panose="02020603050405020304" pitchFamily="18" charset="0"/>
              </a:rPr>
              <a:t>, BMW и </a:t>
            </a:r>
            <a:r>
              <a:rPr lang="ru-RU" sz="2800" dirty="0" err="1">
                <a:latin typeface="Times New Roman" panose="02020603050405020304" pitchFamily="18" charset="0"/>
                <a:cs typeface="Times New Roman" panose="02020603050405020304" pitchFamily="18" charset="0"/>
              </a:rPr>
              <a:t>Volkswagen</a:t>
            </a:r>
            <a:r>
              <a:rPr lang="ru-RU" sz="2800" dirty="0">
                <a:latin typeface="Times New Roman" panose="02020603050405020304" pitchFamily="18" charset="0"/>
                <a:cs typeface="Times New Roman" panose="02020603050405020304" pitchFamily="18" charset="0"/>
              </a:rPr>
              <a:t> активный выпуск ставят исключительно на автомобили с дизельным двигателем. Считается, что звук дизельного двигателя акустически неинтересный и поэтому подлежит изменению.</a:t>
            </a:r>
            <a:endParaRPr lang="ru-RU" sz="18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9EC2FE36-97F2-444F-8A02-8AF1A6C2D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0361" y="2276872"/>
            <a:ext cx="4026089" cy="26791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4375041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07368" y="653401"/>
            <a:ext cx="705678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Конструкция активной выпускной системы у </a:t>
            </a:r>
            <a:r>
              <a:rPr lang="ru-RU" sz="3200" dirty="0" err="1">
                <a:latin typeface="Times New Roman" panose="02020603050405020304" pitchFamily="18" charset="0"/>
                <a:cs typeface="Times New Roman" panose="02020603050405020304" pitchFamily="18" charset="0"/>
              </a:rPr>
              <a:t>Audi</a:t>
            </a:r>
            <a:r>
              <a:rPr lang="ru-RU" sz="3200" dirty="0">
                <a:latin typeface="Times New Roman" panose="02020603050405020304" pitchFamily="18" charset="0"/>
                <a:cs typeface="Times New Roman" panose="02020603050405020304" pitchFamily="18" charset="0"/>
              </a:rPr>
              <a:t>, BMW и </a:t>
            </a:r>
            <a:r>
              <a:rPr lang="ru-RU" sz="3200" dirty="0" err="1">
                <a:latin typeface="Times New Roman" panose="02020603050405020304" pitchFamily="18" charset="0"/>
                <a:cs typeface="Times New Roman" panose="02020603050405020304" pitchFamily="18" charset="0"/>
              </a:rPr>
              <a:t>Volkswagen</a:t>
            </a:r>
            <a:r>
              <a:rPr lang="ru-RU" sz="3200" dirty="0">
                <a:latin typeface="Times New Roman" panose="02020603050405020304" pitchFamily="18" charset="0"/>
                <a:cs typeface="Times New Roman" panose="02020603050405020304" pitchFamily="18" charset="0"/>
              </a:rPr>
              <a:t> подобна. В основу системы положен специальный активный элемент (резонатор), который устанавливается в выпускном тракте на месте основного глушителя. По своей сути это акустический динамик в металлическом корпусе. С его помощью создаются гармоники определенной частоты для достижения желаемого звука выпускной системы.</a:t>
            </a:r>
            <a:endParaRPr lang="ru-RU" sz="12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2EB06F32-00FD-4722-978E-BBF13E095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0329" y="2729884"/>
            <a:ext cx="4004187" cy="2168935"/>
          </a:xfrm>
          <a:prstGeom prst="rect">
            <a:avLst/>
          </a:prstGeom>
          <a:ln>
            <a:noFill/>
          </a:ln>
          <a:effectLst>
            <a:softEdge rad="112500"/>
          </a:effectLst>
        </p:spPr>
      </p:pic>
    </p:spTree>
    <p:extLst>
      <p:ext uri="{BB962C8B-B14F-4D97-AF65-F5344CB8AC3E}">
        <p14:creationId xmlns:p14="http://schemas.microsoft.com/office/powerpoint/2010/main" val="313335213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07368" y="653401"/>
            <a:ext cx="7898342"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2800" b="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Активный элемент соединен с электронным блоком формирования звука, который в свою очередь соединен с блоком управления двигателем. В качестве входных сигналов используется величина крутящего момента (для регулирования громкости) и частота оборотов двигателя (для изменения скорости воспроизведения). Для обеспечения комфортной езды громкость звука активной выпускной системы с увеличением скорости автомобиля уменьшается. Предусмотрено три режима работы системы: спортивный, обычный и приглушенный, которые могут быть заданы водителем.</a:t>
            </a:r>
            <a:endParaRPr lang="ru-RU" sz="9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F0A54912-B7FC-4C52-A044-D88BC250F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304" y="1952956"/>
            <a:ext cx="2783557" cy="38130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955898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07368" y="653401"/>
            <a:ext cx="885698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По-другому устроена система активного формирования звука выпуска у </a:t>
            </a:r>
            <a:r>
              <a:rPr lang="ru-RU" sz="2800" dirty="0" err="1">
                <a:latin typeface="Times New Roman" panose="02020603050405020304" pitchFamily="18" charset="0"/>
                <a:cs typeface="Times New Roman" panose="02020603050405020304" pitchFamily="18" charset="0"/>
              </a:rPr>
              <a:t>Jaguar</a:t>
            </a:r>
            <a:r>
              <a:rPr lang="ru-RU" sz="2800" dirty="0">
                <a:latin typeface="Times New Roman" panose="02020603050405020304" pitchFamily="18" charset="0"/>
                <a:cs typeface="Times New Roman" panose="02020603050405020304" pitchFamily="18" charset="0"/>
              </a:rPr>
              <a:t>. В системе для создания спортивного звучания поток отработавших газов направляется, минуя перегородки и перфорированные трубки глушителя напрямую в атмосферу. Потоком отработавших газов управляют активные выпускные клапаны (по одному на каждую секцию глушителя). Клапаны имеют вакуумный привод. Разряжение в системе создается вакуумным насосом. В вакуумном приводе клапана установлен электромагнитный клапан, который обеспечивает его работу. Электромагнитный клапан срабатывает по сигналу электронного блока управления.</a:t>
            </a:r>
            <a:endParaRPr lang="ru-RU" sz="10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DEBD036C-3E32-4276-BCFA-16E92687C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1330" y="4846919"/>
            <a:ext cx="2980670" cy="1988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6469752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735836" y="653401"/>
            <a:ext cx="655272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Если система не активирована, выпускные клапаны закрыты, отработавшие </a:t>
            </a:r>
            <a:r>
              <a:rPr lang="ru-RU" sz="3200" dirty="0" err="1">
                <a:latin typeface="Times New Roman" panose="02020603050405020304" pitchFamily="18" charset="0"/>
                <a:cs typeface="Times New Roman" panose="02020603050405020304" pitchFamily="18" charset="0"/>
              </a:rPr>
              <a:t>газы</a:t>
            </a:r>
            <a:r>
              <a:rPr lang="ru-RU" sz="3200" dirty="0">
                <a:latin typeface="Times New Roman" panose="02020603050405020304" pitchFamily="18" charset="0"/>
                <a:cs typeface="Times New Roman" panose="02020603050405020304" pitchFamily="18" charset="0"/>
              </a:rPr>
              <a:t> проходят через препятствия в секции глушителя. При высокой частоте вращения двигателя выпускные клапаны принудительно открываются, чем достигается уменьшение противодавления в выпускной системе и улучшение качества звука выхлопа.</a:t>
            </a:r>
            <a:endParaRPr lang="ru-RU" sz="10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31712F9A-9717-4931-953A-48AE0CA8B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7785" y="2582747"/>
            <a:ext cx="4233206" cy="2817006"/>
          </a:xfrm>
          <a:prstGeom prst="rect">
            <a:avLst/>
          </a:prstGeom>
          <a:ln>
            <a:noFill/>
          </a:ln>
          <a:effectLst>
            <a:softEdge rad="112500"/>
          </a:effectLst>
        </p:spPr>
      </p:pic>
    </p:spTree>
    <p:extLst>
      <p:ext uri="{BB962C8B-B14F-4D97-AF65-F5344CB8AC3E}">
        <p14:creationId xmlns:p14="http://schemas.microsoft.com/office/powerpoint/2010/main" val="303672695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735836" y="653401"/>
            <a:ext cx="655272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При активации системы активного формирования звука выпуска активные выпускные клапаны открыты во всем диапазоне оборотов двигателя. При этом положение активных клапанов задается в зависимости от числа оборотов двигателя, положения педали акселератора и выбранного водителем режима работы системы.</a:t>
            </a:r>
            <a:endParaRPr lang="ru-RU" sz="10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9D41A0E4-3A45-4F18-8793-53A6903A8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4450" y="2276872"/>
            <a:ext cx="4079875" cy="3055968"/>
          </a:xfrm>
          <a:prstGeom prst="rect">
            <a:avLst/>
          </a:prstGeom>
          <a:ln>
            <a:noFill/>
          </a:ln>
          <a:effectLst>
            <a:softEdge rad="112500"/>
          </a:effectLst>
        </p:spPr>
      </p:pic>
    </p:spTree>
    <p:extLst>
      <p:ext uri="{BB962C8B-B14F-4D97-AF65-F5344CB8AC3E}">
        <p14:creationId xmlns:p14="http://schemas.microsoft.com/office/powerpoint/2010/main" val="48431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05356" y="980728"/>
            <a:ext cx="918001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dirty="0">
                <a:latin typeface="Times New Roman" panose="02020603050405020304" pitchFamily="18" charset="0"/>
                <a:cs typeface="Times New Roman" panose="02020603050405020304" pitchFamily="18" charset="0"/>
              </a:rPr>
              <a:t>	</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1181" y="980728"/>
            <a:ext cx="8290342" cy="5016758"/>
          </a:xfrm>
          <a:prstGeom prst="rect">
            <a:avLst/>
          </a:prstGeom>
        </p:spPr>
        <p:txBody>
          <a:bodyPr wrap="square">
            <a:spAutoFit/>
          </a:bodyPr>
          <a:lstStyle/>
          <a:p>
            <a:pPr algn="just"/>
            <a:r>
              <a:rPr lang="ru-RU" sz="2800" dirty="0">
                <a:latin typeface="Times New Roman" panose="02020603050405020304" pitchFamily="18" charset="0"/>
                <a:cs typeface="Times New Roman" panose="02020603050405020304" pitchFamily="18" charset="0"/>
              </a:rPr>
              <a:t>	</a:t>
            </a:r>
            <a:r>
              <a:rPr lang="ru-RU" sz="4000" i="1" dirty="0">
                <a:latin typeface="Times New Roman" panose="02020603050405020304" pitchFamily="18" charset="0"/>
                <a:cs typeface="Times New Roman" panose="02020603050405020304" pitchFamily="18" charset="0"/>
              </a:rPr>
              <a:t>Выпускной коллектор</a:t>
            </a:r>
            <a:r>
              <a:rPr lang="ru-RU" sz="4000" dirty="0">
                <a:latin typeface="Times New Roman" panose="02020603050405020304" pitchFamily="18" charset="0"/>
                <a:cs typeface="Times New Roman" panose="02020603050405020304" pitchFamily="18" charset="0"/>
              </a:rPr>
              <a:t> — выполняет функцию отвода газов и охлаждения (продувки) цилиндров двигателя. Он выполняется из термостойких материалов, поскольку температура выхлопных газов в среднем варьируется от 700°С до 1000°С</a:t>
            </a:r>
            <a:endParaRPr lang="ru-RU"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574305C8-4BDE-4DBB-9B22-EBD021C48E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3704" y="2481161"/>
            <a:ext cx="2825552" cy="2825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2323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559496" y="2996952"/>
            <a:ext cx="1015312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5400" dirty="0">
                <a:latin typeface="Times New Roman" panose="02020603050405020304" pitchFamily="18" charset="0"/>
                <a:cs typeface="Times New Roman" panose="02020603050405020304" pitchFamily="18" charset="0"/>
              </a:rPr>
              <a:t>Спасибо за внимание</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16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07368" y="1196752"/>
            <a:ext cx="6602435" cy="4154984"/>
          </a:xfrm>
          <a:prstGeom prst="rect">
            <a:avLst/>
          </a:prstGeom>
        </p:spPr>
        <p:txBody>
          <a:bodyPr wrap="square">
            <a:spAutoFit/>
          </a:bodyPr>
          <a:lstStyle/>
          <a:p>
            <a:pPr algn="just"/>
            <a:r>
              <a:rPr lang="ru-RU" sz="2800" b="1" dirty="0">
                <a:latin typeface="Times New Roman" panose="02020603050405020304" pitchFamily="18" charset="0"/>
                <a:cs typeface="Times New Roman" panose="02020603050405020304" pitchFamily="18" charset="0"/>
              </a:rPr>
              <a:t>	</a:t>
            </a:r>
            <a:r>
              <a:rPr lang="ru-RU" sz="4400" i="1" dirty="0">
                <a:latin typeface="Times New Roman" panose="02020603050405020304" pitchFamily="18" charset="0"/>
                <a:cs typeface="Times New Roman" panose="02020603050405020304" pitchFamily="18" charset="0"/>
              </a:rPr>
              <a:t>Приемная труба</a:t>
            </a:r>
            <a:r>
              <a:rPr lang="ru-RU" sz="4400" dirty="0">
                <a:latin typeface="Times New Roman" panose="02020603050405020304" pitchFamily="18" charset="0"/>
                <a:cs typeface="Times New Roman" panose="02020603050405020304" pitchFamily="18" charset="0"/>
              </a:rPr>
              <a:t> — представляет собой трубу сложной формы с фланцами для крепления к коллектору или турбонагнетателю</a:t>
            </a:r>
            <a:endParaRPr lang="ru-RU" sz="7200"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id="{1B601175-0383-4ED4-B358-E75A91780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6811" y="2294813"/>
            <a:ext cx="4136363" cy="31298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93362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566871" y="188640"/>
            <a:ext cx="907300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sz="3200" i="1" dirty="0">
                <a:latin typeface="Times New Roman" panose="02020603050405020304" pitchFamily="18" charset="0"/>
                <a:cs typeface="Times New Roman" panose="02020603050405020304" pitchFamily="18" charset="0"/>
              </a:rPr>
              <a:t>Каталитический нейтрализатор</a:t>
            </a:r>
            <a:r>
              <a:rPr lang="ru-RU" sz="3200" dirty="0">
                <a:latin typeface="Times New Roman" panose="02020603050405020304" pitchFamily="18" charset="0"/>
                <a:cs typeface="Times New Roman" panose="02020603050405020304" pitchFamily="18" charset="0"/>
              </a:rPr>
              <a:t> (устанавливается в бензиновых двигателях экологического стандарта Евро-2 и выше) — устраняет из отработавших газов наиболее вредные компоненты CH, </a:t>
            </a:r>
            <a:r>
              <a:rPr lang="ru-RU" sz="3200" dirty="0" err="1">
                <a:latin typeface="Times New Roman" panose="02020603050405020304" pitchFamily="18" charset="0"/>
                <a:cs typeface="Times New Roman" panose="02020603050405020304" pitchFamily="18" charset="0"/>
              </a:rPr>
              <a:t>NOx</a:t>
            </a:r>
            <a:r>
              <a:rPr lang="ru-RU" sz="3200" dirty="0">
                <a:latin typeface="Times New Roman" panose="02020603050405020304" pitchFamily="18" charset="0"/>
                <a:cs typeface="Times New Roman" panose="02020603050405020304" pitchFamily="18" charset="0"/>
              </a:rPr>
              <a:t>, СО, преобразуя их в водяной пар, углекислый газ и азот</a:t>
            </a:r>
            <a:endParaRPr lang="ru-RU" sz="36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96079437-641D-4CB1-9A5E-EEB2C1E13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624" y="3717032"/>
            <a:ext cx="5365917" cy="27932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3376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91344" y="825372"/>
            <a:ext cx="8301436"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 </a:t>
            </a:r>
            <a:r>
              <a:rPr lang="ru-RU" sz="3200" i="1" dirty="0">
                <a:latin typeface="Times New Roman" panose="02020603050405020304" pitchFamily="18" charset="0"/>
                <a:cs typeface="Times New Roman" panose="02020603050405020304" pitchFamily="18" charset="0"/>
              </a:rPr>
              <a:t>Пламегаситель </a:t>
            </a:r>
            <a:r>
              <a:rPr lang="ru-RU" sz="3200" dirty="0">
                <a:latin typeface="Times New Roman" panose="02020603050405020304" pitchFamily="18" charset="0"/>
                <a:cs typeface="Times New Roman" panose="02020603050405020304" pitchFamily="18" charset="0"/>
              </a:rPr>
              <a:t>— устанавливается в системах выпуска отработавших газов автомобилей вместо катализатора или сажевого фильтра (в качестве бюджетной замены). Он предназначен для снижения энергии и температуры потока газов, выходящих из выпускного коллектора. В отличие от катализатора, не снижает количество токсичных компонентов в отработавших газах, а лишь снижает нагрузку на глушители.</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B0E0963F-F116-4C47-88E1-346FE014C9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0411" y="2380935"/>
            <a:ext cx="3541022" cy="30708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4619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35360" y="1102812"/>
            <a:ext cx="6408712"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dirty="0">
                <a:latin typeface="Times New Roman" panose="02020603050405020304" pitchFamily="18" charset="0"/>
                <a:cs typeface="Times New Roman" panose="02020603050405020304" pitchFamily="18" charset="0"/>
              </a:rPr>
              <a:t>	 </a:t>
            </a:r>
            <a:r>
              <a:rPr lang="ru-RU" sz="3600" i="1" dirty="0">
                <a:latin typeface="Times New Roman" panose="02020603050405020304" pitchFamily="18" charset="0"/>
                <a:cs typeface="Times New Roman" panose="02020603050405020304" pitchFamily="18" charset="0"/>
              </a:rPr>
              <a:t>Лямбда-зонд</a:t>
            </a:r>
            <a:r>
              <a:rPr lang="ru-RU" sz="3600" dirty="0">
                <a:latin typeface="Times New Roman" panose="02020603050405020304" pitchFamily="18" charset="0"/>
                <a:cs typeface="Times New Roman" panose="02020603050405020304" pitchFamily="18" charset="0"/>
              </a:rPr>
              <a:t> — служит для контроля уровня кислорода в составе отработавших газов. В системе может быть один или два кислородных датчика. На современных двигателях (рядных) с катализатором устанавливается 2 датчика.</a:t>
            </a:r>
            <a:endParaRPr lang="ru-RU" sz="32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AF6209C4-B990-45E7-953F-166470505C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4112" y="1727271"/>
            <a:ext cx="48768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4619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81336" y="764704"/>
            <a:ext cx="6120680" cy="124911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600" dirty="0"/>
              <a:t> </a:t>
            </a:r>
            <a:r>
              <a:rPr lang="ru-RU" sz="4000" i="1" dirty="0">
                <a:latin typeface="Times New Roman" panose="02020603050405020304" pitchFamily="18" charset="0"/>
                <a:cs typeface="Times New Roman" panose="02020603050405020304" pitchFamily="18" charset="0"/>
              </a:rPr>
              <a:t>Сажевый фильтр</a:t>
            </a:r>
            <a:r>
              <a:rPr lang="ru-RU" sz="4000" dirty="0">
                <a:latin typeface="Times New Roman" panose="02020603050405020304" pitchFamily="18" charset="0"/>
                <a:cs typeface="Times New Roman" panose="02020603050405020304" pitchFamily="18" charset="0"/>
              </a:rPr>
              <a:t> (обязательная часть системы выхлопа дизельного двигателя) — удаляет сажу из выхлопных газов. Может совмещать в себе функции катализатора.</a:t>
            </a:r>
            <a:endParaRPr lang="ru-RU" sz="24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7829782F-67F4-4320-81E8-F4531314A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4072" y="2380935"/>
            <a:ext cx="5200650" cy="2152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8912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1867</TotalTime>
  <Words>161</Words>
  <Application>Microsoft Office PowerPoint</Application>
  <PresentationFormat>Широкоэкранный</PresentationFormat>
  <Paragraphs>102</Paragraphs>
  <Slides>40</Slides>
  <Notes>4</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40</vt:i4>
      </vt:variant>
    </vt:vector>
  </HeadingPairs>
  <TitlesOfParts>
    <vt:vector size="44"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cp:lastModifiedBy>
  <cp:revision>175</cp:revision>
  <cp:lastPrinted>2018-06-19T14:05:00Z</cp:lastPrinted>
  <dcterms:created xsi:type="dcterms:W3CDTF">2018-06-15T09:41:37Z</dcterms:created>
  <dcterms:modified xsi:type="dcterms:W3CDTF">2021-12-14T18:39:38Z</dcterms:modified>
</cp:coreProperties>
</file>