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3" r:id="rId2"/>
    <p:sldId id="304" r:id="rId3"/>
    <p:sldId id="305" r:id="rId4"/>
    <p:sldId id="307" r:id="rId5"/>
    <p:sldId id="308" r:id="rId6"/>
    <p:sldId id="309" r:id="rId7"/>
    <p:sldId id="310" r:id="rId8"/>
    <p:sldId id="311" r:id="rId9"/>
    <p:sldId id="313" r:id="rId10"/>
    <p:sldId id="314" r:id="rId11"/>
    <p:sldId id="315" r:id="rId12"/>
    <p:sldId id="316" r:id="rId13"/>
    <p:sldId id="323" r:id="rId14"/>
    <p:sldId id="317" r:id="rId15"/>
    <p:sldId id="318" r:id="rId16"/>
    <p:sldId id="319" r:id="rId17"/>
    <p:sldId id="333" r:id="rId18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24316C"/>
    <a:srgbClr val="FFBB7B"/>
    <a:srgbClr val="1D591E"/>
    <a:srgbClr val="236B25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79D9-3FCD-4F78-8C09-5E27BA38E379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DCEDA-9006-46E9-8BA8-62D61FF5FB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08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974E9-36BA-4978-88EA-3A71AEB8E80B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44DE-EE18-40B0-B73F-7A942410FF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39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044DE-EE18-40B0-B73F-7A942410FFD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09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361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3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3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4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3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44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55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7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02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6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3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chemeClr val="bg1">
                <a:lumMod val="85000"/>
              </a:schemeClr>
            </a:gs>
            <a:gs pos="5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034F8-4A34-41D4-A3A6-F8C46323D4AE}" type="datetimeFigureOut">
              <a:rPr lang="ru-RU" smtClean="0"/>
              <a:t>ср 02.02.22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3E9B-7A1A-4B51-9355-71EEC4EC8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9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logo\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552" y="692697"/>
            <a:ext cx="2088232" cy="1680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1343472" y="-1361501"/>
            <a:ext cx="4968552" cy="1622149"/>
            <a:chOff x="5125864" y="-816524"/>
            <a:chExt cx="5394640" cy="3097303"/>
          </a:xfrm>
        </p:grpSpPr>
        <p:sp>
          <p:nvSpPr>
            <p:cNvPr id="9" name="Скругленный прямоугольник 8"/>
            <p:cNvSpPr/>
            <p:nvPr/>
          </p:nvSpPr>
          <p:spPr>
            <a:xfrm rot="20375024">
              <a:off x="6776088" y="-296266"/>
              <a:ext cx="3744416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 rot="20375024">
              <a:off x="5933099" y="-540064"/>
              <a:ext cx="3744415" cy="2577046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 rot="20375024">
              <a:off x="5125864" y="-816524"/>
              <a:ext cx="3744415" cy="2577045"/>
            </a:xfrm>
            <a:prstGeom prst="roundRect">
              <a:avLst>
                <a:gd name="adj" fmla="val 3685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439817" y="863757"/>
            <a:ext cx="6188468" cy="13388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ГЛАВНОЕ УПРАВЛЕНИЕ ОБРАЗОВАНИЯ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ГРОДНЕНСКОГО ОБЛАСТНОГО ИСПОЛНИТЕЛЬНОГО КОМИТЕТА</a:t>
            </a:r>
            <a:br>
              <a:rPr lang="ru-RU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</a:br>
            <a:r>
              <a:rPr lang="ru-RU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Lato" pitchFamily="34" charset="0"/>
                <a:cs typeface="Arial" pitchFamily="34" charset="0"/>
              </a:rPr>
              <a:t>УЧРЕЖДЕНИЕ ОБРАЗОВАНИЯ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"ГРОДНЕНСКИЙ ГОСУДАРСТВЕННЫЙ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ЭЛЕКТРОТЕХНИЧЕСКИЙ КОЛЛЕДЖ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Arial" pitchFamily="34" charset="0"/>
                <a:ea typeface="Lato" pitchFamily="34" charset="0"/>
                <a:cs typeface="Arial" pitchFamily="34" charset="0"/>
              </a:rPr>
              <a:t>ИМЕНИ ИВАНА СЧАСТНОГО"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69632" y="6389995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2021</a:t>
            </a:r>
          </a:p>
        </p:txBody>
      </p:sp>
      <p:pic>
        <p:nvPicPr>
          <p:cNvPr id="8194" name="Picture 2" descr="\\192.168.1.85\share\Логотип\sloga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96" y="2260992"/>
            <a:ext cx="3248381" cy="591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Группа 12"/>
          <p:cNvGrpSpPr/>
          <p:nvPr/>
        </p:nvGrpSpPr>
        <p:grpSpPr>
          <a:xfrm>
            <a:off x="1714985" y="3099447"/>
            <a:ext cx="9154814" cy="1952538"/>
            <a:chOff x="1415370" y="1842196"/>
            <a:chExt cx="6866110" cy="99333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1415370" y="2099613"/>
              <a:ext cx="6866110" cy="7359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Тема: «Компоновочные схемы </a:t>
              </a:r>
            </a:p>
            <a:p>
              <a:pPr algn="ctr"/>
              <a:r>
                <a:rPr lang="ru-RU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автомобилей</a:t>
              </a:r>
              <a:r>
                <a:rPr lang="be-BY" sz="4400" b="1" spc="67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itchFamily="34" charset="0"/>
                  <a:ea typeface="+mj-ea"/>
                  <a:cs typeface="Arial" pitchFamily="34" charset="0"/>
                </a:rPr>
                <a:t>»</a:t>
              </a:r>
              <a:endParaRPr lang="ru-RU" sz="4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Заголовок 1"/>
            <p:cNvSpPr txBox="1">
              <a:spLocks/>
            </p:cNvSpPr>
            <p:nvPr/>
          </p:nvSpPr>
          <p:spPr>
            <a:xfrm>
              <a:off x="1789330" y="1842196"/>
              <a:ext cx="6228605" cy="55675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ru-RU" sz="3200" b="1">
                  <a:ln w="12700">
                    <a:noFill/>
                    <a:prstDash val="solid"/>
                  </a:ln>
                  <a:latin typeface="Arial" pitchFamily="34" charset="0"/>
                  <a:cs typeface="Arial" pitchFamily="34" charset="0"/>
                </a:rPr>
                <a:t>Занятие 4</a:t>
              </a:r>
              <a:endParaRPr lang="be-BY" sz="32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88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52857" y="249370"/>
            <a:ext cx="945054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Компоновочные схемы грузовых автомобилей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общего назначения определяются взаимным расположением двигателя и кабины.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Компоновочные схемы грузовых автомобилей">
            <a:extLst>
              <a:ext uri="{FF2B5EF4-FFF2-40B4-BE49-F238E27FC236}">
                <a16:creationId xmlns:a16="http://schemas.microsoft.com/office/drawing/2014/main" id="{172D725A-54F9-44B6-B82E-C4268BA340B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1873885"/>
            <a:ext cx="3384376" cy="36722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6DA913D-F461-43C9-A01D-7EAAFC4C84F5}"/>
              </a:ext>
            </a:extLst>
          </p:cNvPr>
          <p:cNvSpPr/>
          <p:nvPr/>
        </p:nvSpPr>
        <p:spPr>
          <a:xfrm>
            <a:off x="6312024" y="5345539"/>
            <a:ext cx="6096000" cy="15440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2 - Компоновочные схемы грузовых автомобилей: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кабина за двигателем; 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кабина над двигателем; 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— кабина перед двигателем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07B17A6-6291-408C-931A-E42341AF5235}"/>
              </a:ext>
            </a:extLst>
          </p:cNvPr>
          <p:cNvSpPr/>
          <p:nvPr/>
        </p:nvSpPr>
        <p:spPr>
          <a:xfrm>
            <a:off x="352856" y="2492896"/>
            <a:ext cx="71112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Наибольшее распространение получили три основные схемы: кабина за двигателем, над двигателем и перед двигателем (рисунок 2).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868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77480" y="227314"/>
            <a:ext cx="943494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 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первой схеме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(рисунок 2, 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обеспечиваются хороший доступ к двигателю, простота конструкции сцепления и коробки передач, расположение водителя и пассажиров в зоне пониженной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нагруженности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при этом увеличиваются база и габаритная длина автомобиля и ухудшается передняя обзорность.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C4884D-4A30-4385-9598-79AB33A98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492" y="4797153"/>
            <a:ext cx="4894508" cy="2041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553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13904" y="445221"/>
            <a:ext cx="7907113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схема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(рисунок 2,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позволяет удлинить грузовую платформу, обеспечить загрузку мостов автомобиля до максимально допустимых значений, улучшить переднюю обзорность. Недостатком является необходимость опрокидывания кабины для обеспечения доступа к двигателю.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E6D5619-8F15-4687-9FA0-A7736EE75F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5" y="4876800"/>
            <a:ext cx="3571875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443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2151" y="260648"/>
            <a:ext cx="95050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Третью схему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(рисунок 2, 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применяют при компоновке полноприводных многоосных автомобилей. Она позволяет равномерно распределить осевые нагрузки на дорогу и обеспечивает хорошую обзорность. Однако при такой схеме у автомобиля меньше длина грузовой платформы и затруднен доступ к двигателю и коробке передач.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62A16E-9FAC-43D7-8491-1A131656E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432" y="4221088"/>
            <a:ext cx="4868758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94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7318" y="249370"/>
            <a:ext cx="8702450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Компоновочные схемы автобусов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зависят от взаиморасположения двигателя и трансмиссии. Основными являются следующие схемы: двигатель расположен впереди переднего моста (рисунок 3,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а),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над передним мостом (рисунок 3,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б),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под полом в пределах базы (рисунок 3,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в), 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сзади с продольным (рисунок 3,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 и д)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или поперечным расположением.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Компоновочные схемы автобусов">
            <a:extLst>
              <a:ext uri="{FF2B5EF4-FFF2-40B4-BE49-F238E27FC236}">
                <a16:creationId xmlns:a16="http://schemas.microsoft.com/office/drawing/2014/main" id="{6BCBE921-229B-4EE2-9DF2-C921CE232A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148875"/>
            <a:ext cx="3186459" cy="47091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3530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-96688" y="1916832"/>
            <a:ext cx="809586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3 - Компоновочные схемы автобусов: 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двигатель впереди переднего моста; 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двигатель над передним мостом; 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двигатель под полом в пределах базы; г и д — двигатель сзади</a:t>
            </a:r>
          </a:p>
          <a:p>
            <a:pPr algn="just"/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Компоновочные схемы автобусов">
            <a:extLst>
              <a:ext uri="{FF2B5EF4-FFF2-40B4-BE49-F238E27FC236}">
                <a16:creationId xmlns:a16="http://schemas.microsoft.com/office/drawing/2014/main" id="{5CDCCA5E-933C-4E87-B3C2-372DB6C3BF4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1916832"/>
            <a:ext cx="3628769" cy="4910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16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50456"/>
            <a:ext cx="9264352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Наибольшие преимущества у схемы с задним расположением двигателя: возможность понижения уровня пола и создания емких багажных отделений; изоляция двигателя от салона и хороший доступ к нему; минимальные вибрация и шум; возможность рациональной планировки пассажирского салона; создание более комфортабельных условий для водителя. Однако при такой схеме трудно управлять силовым агрегатом и сложно разместить радиатор системы охлаждения.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834E47-8A7B-408F-B9DE-06A7025384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64960" y="3861048"/>
            <a:ext cx="2996952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05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59496" y="2996952"/>
            <a:ext cx="10153128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373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91344" y="1272440"/>
            <a:ext cx="10044111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компоновка предусматривает рациональное взаимное размещение двигателя, агрегатов и узлов автомобиля, обеспечивающее наиболее эффективное выполнение назначения автомобиля.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5CD8164-BC31-4B7C-B155-EFD8D076C6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892" y="4470446"/>
            <a:ext cx="4775108" cy="2387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5804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0"/>
    </mc:Choice>
    <mc:Fallback xmlns="">
      <p:transition spd="slow" advTm="15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0" objId="6"/>
        <p14:stopEvt time="60515" objId="6"/>
        <p14:playEvt time="63757" objId="6"/>
        <p14:stopEvt time="66709" objId="6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52329" y="176419"/>
            <a:ext cx="731182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Компоновочная схема легкового автомобиля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(рисунок 1) зависит от расположения силового агрегата (двигатель, сцепление, коробка передач) и ведущего моста. Наиболее распространены следующие три схемы: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Компоновочные схемы легковых автомобилей при расположении силового агрегата">
            <a:extLst>
              <a:ext uri="{FF2B5EF4-FFF2-40B4-BE49-F238E27FC236}">
                <a16:creationId xmlns:a16="http://schemas.microsoft.com/office/drawing/2014/main" id="{D9F9B4C1-2B56-4890-B09C-3C561EE3A47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1" y="1916832"/>
            <a:ext cx="3982906" cy="49411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58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05356" y="980728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9771" y="412686"/>
            <a:ext cx="796593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силовой агрегат спереди, ведущий мост задний (рисунок 1, а);</a:t>
            </a: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силовой агрегат спереди, ведущий мост передний (рисунок 1,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б);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силовой агрегат сзади, ведущий мост задний (рисунок1, 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в).</a:t>
            </a:r>
            <a:endParaRPr lang="ru-RU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Компоновочные схемы легковых автомобилей при расположении силового агрегата">
            <a:extLst>
              <a:ext uri="{FF2B5EF4-FFF2-40B4-BE49-F238E27FC236}">
                <a16:creationId xmlns:a16="http://schemas.microsoft.com/office/drawing/2014/main" id="{5EF9F4E9-4032-4A19-8988-EAC17296EE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1" y="1916832"/>
            <a:ext cx="3982906" cy="49411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32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880" y="15240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1870" y="152400"/>
            <a:ext cx="927256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схема,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часто называемая классической, обеспечивает хорошую доступность к двигателю для его обслуживания и ремонта и больший объем багажного отделения. Недостатки этой схемы: относительно большая габаритная длина автомобиля и наличие туннеля в полу салона для размещения карданного вала. Такую компоновку применяют в легковых автомобилях среднего, большого и высшего классов.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2CAC53-8387-4DC3-8D39-7B3E7EB62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36160" y="4057190"/>
            <a:ext cx="4655840" cy="284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36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3659" y="468697"/>
            <a:ext cx="9180014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 схему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применяют в автомобилях особо малого, малого и среднего классов. Здесь двигатель, сцепление и коробка передач выполнены в едином картере.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7E156AF-D345-430F-9BD7-6C40237C2A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4260938"/>
            <a:ext cx="4214961" cy="257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76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71363" y="407006"/>
            <a:ext cx="9541059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схемы: обеспечение хорошей устойчивости и управляемости, минимальная длина автомобиля, уменьшение неснаряженной массы, отсутствие туннеля в полу салона. Однако при такой схеме затруднен доступ к двигателю для его обслуживания и ремонта.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6BB5011A-AF26-4236-82AF-94B97BBBEC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4569421"/>
            <a:ext cx="3710905" cy="227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29056" y="412686"/>
            <a:ext cx="8876416" cy="80806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Третью схему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используют в автомобилях особо малого класса с двигателем небольшого рабочего объема.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FB924B-4430-422F-A06F-6F532A75BC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3880915"/>
            <a:ext cx="4864520" cy="2977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9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15369" y="1258014"/>
            <a:ext cx="6408712" cy="124911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спереди, ведущий мост задний; 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спереди, ведущий мост передний; </a:t>
            </a:r>
          </a:p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сзади, ведущий мост задний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 rot="20375024">
            <a:off x="9945616" y="-89038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 rot="20375024">
            <a:off x="10054634" y="-1125879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0375024">
            <a:off x="10163651" y="-1326460"/>
            <a:ext cx="2834461" cy="1950780"/>
          </a:xfrm>
          <a:prstGeom prst="roundRect">
            <a:avLst>
              <a:gd name="adj" fmla="val 3685"/>
            </a:avLst>
          </a:prstGeom>
          <a:solidFill>
            <a:srgbClr val="00206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3" descr="E:\logo\logo_in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6480" y="0"/>
            <a:ext cx="1008112" cy="8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Компоновочные схемы легковых автомобилей при расположении силового агрегата">
            <a:extLst>
              <a:ext uri="{FF2B5EF4-FFF2-40B4-BE49-F238E27FC236}">
                <a16:creationId xmlns:a16="http://schemas.microsoft.com/office/drawing/2014/main" id="{7DF13254-F272-40AB-8DB3-EB25B62E7C6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85001"/>
            <a:ext cx="3336917" cy="42210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05E4093-DE4E-4C09-9892-C99CC3AA04A7}"/>
              </a:ext>
            </a:extLst>
          </p:cNvPr>
          <p:cNvSpPr/>
          <p:nvPr/>
        </p:nvSpPr>
        <p:spPr>
          <a:xfrm>
            <a:off x="58785" y="4763475"/>
            <a:ext cx="5256584" cy="2042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1 - Компоновочные схемы легковых автомобилей при расположении силового агрегата: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12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1100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51</Words>
  <Application>Microsoft Office PowerPoint</Application>
  <PresentationFormat>Широкоэкранный</PresentationFormat>
  <Paragraphs>35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Gordienko</cp:lastModifiedBy>
  <cp:revision>144</cp:revision>
  <cp:lastPrinted>2018-06-19T14:05:00Z</cp:lastPrinted>
  <dcterms:created xsi:type="dcterms:W3CDTF">2018-06-15T09:41:37Z</dcterms:created>
  <dcterms:modified xsi:type="dcterms:W3CDTF">2022-02-02T07:21:26Z</dcterms:modified>
</cp:coreProperties>
</file>