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4" r:id="rId7"/>
    <p:sldId id="265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27" autoAdjust="0"/>
  </p:normalViewPr>
  <p:slideViewPr>
    <p:cSldViewPr>
      <p:cViewPr varScale="1">
        <p:scale>
          <a:sx n="81" d="100"/>
          <a:sy n="81" d="100"/>
        </p:scale>
        <p:origin x="-10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807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317B9-DE94-4CE5-9783-07EB79137CDF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39E47B-9838-459D-8F04-2739EB35F9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923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F9C6-340E-4C38-84AA-048386A40FBC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3E3F2-64A8-4ABA-A052-5C51382E49E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F9C6-340E-4C38-84AA-048386A40FBC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3E3F2-64A8-4ABA-A052-5C51382E49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F9C6-340E-4C38-84AA-048386A40FBC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3E3F2-64A8-4ABA-A052-5C51382E49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F9C6-340E-4C38-84AA-048386A40FBC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3E3F2-64A8-4ABA-A052-5C51382E49E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F9C6-340E-4C38-84AA-048386A40FBC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3E3F2-64A8-4ABA-A052-5C51382E49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F9C6-340E-4C38-84AA-048386A40FBC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3E3F2-64A8-4ABA-A052-5C51382E49E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F9C6-340E-4C38-84AA-048386A40FBC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3E3F2-64A8-4ABA-A052-5C51382E49E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F9C6-340E-4C38-84AA-048386A40FBC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3E3F2-64A8-4ABA-A052-5C51382E49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F9C6-340E-4C38-84AA-048386A40FBC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3E3F2-64A8-4ABA-A052-5C51382E49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F9C6-340E-4C38-84AA-048386A40FBC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3E3F2-64A8-4ABA-A052-5C51382E49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F9C6-340E-4C38-84AA-048386A40FBC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3E3F2-64A8-4ABA-A052-5C51382E49E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F3F9C6-340E-4C38-84AA-048386A40FBC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E3E3F2-64A8-4ABA-A052-5C51382E49E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005064"/>
            <a:ext cx="8136904" cy="1706488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latin typeface="Adventure" pitchFamily="2" charset="0"/>
              </a:rPr>
              <a:t>Тепловые </a:t>
            </a:r>
            <a:r>
              <a:rPr lang="ru-RU" sz="2400" b="1" dirty="0">
                <a:latin typeface="Adventure" pitchFamily="2" charset="0"/>
              </a:rPr>
              <a:t>характеристики </a:t>
            </a:r>
            <a:r>
              <a:rPr lang="ru-RU" dirty="0">
                <a:latin typeface="Adventure" pitchFamily="2" charset="0"/>
              </a:rPr>
              <a:t>позволяют оценить поведение электроизоляционных материалов при нагревании. Это имеет </a:t>
            </a:r>
            <a:r>
              <a:rPr lang="ru-RU" dirty="0" smtClean="0">
                <a:latin typeface="Adventure" pitchFamily="2" charset="0"/>
              </a:rPr>
              <a:t>важное </a:t>
            </a:r>
            <a:r>
              <a:rPr lang="ru-RU" dirty="0">
                <a:latin typeface="Adventure" pitchFamily="2" charset="0"/>
              </a:rPr>
              <a:t>значение, так как большинство электроизоляционных материалов в электрических машинах и аппаратах работает при </a:t>
            </a:r>
            <a:r>
              <a:rPr lang="ru-RU" dirty="0" smtClean="0">
                <a:latin typeface="Adventure" pitchFamily="2" charset="0"/>
              </a:rPr>
              <a:t>повышенных </a:t>
            </a:r>
            <a:r>
              <a:rPr lang="ru-RU" dirty="0">
                <a:latin typeface="Adventure" pitchFamily="2" charset="0"/>
              </a:rPr>
              <a:t>температурах.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38120" cy="1510407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Тепловые характеристики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73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467600" cy="1440160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latin typeface="Adventure" pitchFamily="2" charset="0"/>
              </a:rPr>
              <a:t>Основными</a:t>
            </a:r>
            <a:r>
              <a:rPr lang="ru-RU" sz="3200" b="1" u="sng" dirty="0" smtClean="0">
                <a:latin typeface="Adventure" pitchFamily="2" charset="0"/>
              </a:rPr>
              <a:t> </a:t>
            </a:r>
            <a:r>
              <a:rPr lang="ru-RU" sz="3200" b="1" u="sng" dirty="0">
                <a:latin typeface="Adventure" pitchFamily="2" charset="0"/>
              </a:rPr>
              <a:t>тепловыми характеристиками </a:t>
            </a:r>
            <a:r>
              <a:rPr lang="ru-RU" sz="3200" b="1" dirty="0">
                <a:latin typeface="Adventure" pitchFamily="2" charset="0"/>
              </a:rPr>
              <a:t>я</a:t>
            </a:r>
            <a:r>
              <a:rPr lang="ru-RU" sz="3200" b="1" dirty="0" smtClean="0">
                <a:latin typeface="Adventure" pitchFamily="2" charset="0"/>
              </a:rPr>
              <a:t>вляются следующие</a:t>
            </a:r>
            <a:r>
              <a:rPr lang="ru-RU" sz="3200" b="1" u="sng" dirty="0" smtClean="0">
                <a:latin typeface="Adventure" pitchFamily="2" charset="0"/>
              </a:rPr>
              <a:t>:</a:t>
            </a:r>
            <a:endParaRPr lang="ru-RU" sz="3200" b="1" u="sng" dirty="0">
              <a:latin typeface="Adventure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2780928"/>
            <a:ext cx="6840760" cy="2952328"/>
          </a:xfrm>
        </p:spPr>
        <p:txBody>
          <a:bodyPr/>
          <a:lstStyle/>
          <a:p>
            <a:r>
              <a:rPr lang="ru-RU" dirty="0">
                <a:latin typeface="Bankir-Retro" pitchFamily="2" charset="0"/>
              </a:rPr>
              <a:t>Температура </a:t>
            </a:r>
            <a:r>
              <a:rPr lang="ru-RU" dirty="0" smtClean="0">
                <a:latin typeface="Bankir-Retro" pitchFamily="2" charset="0"/>
              </a:rPr>
              <a:t>плавления</a:t>
            </a:r>
          </a:p>
          <a:p>
            <a:r>
              <a:rPr lang="ru-RU" dirty="0">
                <a:latin typeface="Bankir-Retro" pitchFamily="2" charset="0"/>
              </a:rPr>
              <a:t>Температура </a:t>
            </a:r>
            <a:r>
              <a:rPr lang="ru-RU" dirty="0" smtClean="0">
                <a:latin typeface="Bankir-Retro" pitchFamily="2" charset="0"/>
              </a:rPr>
              <a:t>размягчения</a:t>
            </a:r>
          </a:p>
          <a:p>
            <a:r>
              <a:rPr lang="ru-RU" dirty="0" smtClean="0">
                <a:latin typeface="Bankir-Retro" pitchFamily="2" charset="0"/>
              </a:rPr>
              <a:t>Теплостойкость</a:t>
            </a:r>
          </a:p>
          <a:p>
            <a:r>
              <a:rPr lang="ru-RU" dirty="0" err="1" smtClean="0">
                <a:latin typeface="Bankir-Retro" pitchFamily="2" charset="0"/>
              </a:rPr>
              <a:t>Нагревостойкость</a:t>
            </a:r>
            <a:endParaRPr lang="ru-RU" dirty="0" smtClean="0">
              <a:latin typeface="Bankir-Retro" pitchFamily="2" charset="0"/>
            </a:endParaRPr>
          </a:p>
          <a:p>
            <a:r>
              <a:rPr lang="ru-RU" dirty="0" smtClean="0">
                <a:latin typeface="Bankir-Retro" pitchFamily="2" charset="0"/>
              </a:rPr>
              <a:t>Холодостойкость</a:t>
            </a:r>
          </a:p>
          <a:p>
            <a:r>
              <a:rPr lang="ru-RU" dirty="0">
                <a:latin typeface="Bankir-Retro" pitchFamily="2" charset="0"/>
              </a:rPr>
              <a:t>Температура вспышки паров</a:t>
            </a:r>
          </a:p>
        </p:txBody>
      </p:sp>
    </p:spTree>
    <p:extLst>
      <p:ext uri="{BB962C8B-B14F-4D97-AF65-F5344CB8AC3E}">
        <p14:creationId xmlns:p14="http://schemas.microsoft.com/office/powerpoint/2010/main" val="35204065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04664"/>
            <a:ext cx="7920880" cy="5976664"/>
          </a:xfrm>
        </p:spPr>
        <p:txBody>
          <a:bodyPr>
            <a:noAutofit/>
          </a:bodyPr>
          <a:lstStyle/>
          <a:p>
            <a:pPr algn="just"/>
            <a:r>
              <a:rPr lang="ru-RU" sz="1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ir-Retro" pitchFamily="2" charset="0"/>
              </a:rPr>
              <a:t>Температура </a:t>
            </a:r>
            <a:r>
              <a:rPr lang="ru-RU" sz="1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ir-Retro" pitchFamily="2" charset="0"/>
              </a:rPr>
              <a:t>плавления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ir-Retro" pitchFamily="2" charset="0"/>
              </a:rPr>
              <a:t> </a:t>
            </a:r>
            <a:r>
              <a:rPr lang="ru-RU" sz="1400" dirty="0" smtClean="0"/>
              <a:t>определяется </a:t>
            </a:r>
            <a:r>
              <a:rPr lang="ru-RU" sz="1400" dirty="0"/>
              <a:t>у материалов </a:t>
            </a:r>
            <a:r>
              <a:rPr lang="ru-RU" sz="1400" dirty="0" err="1"/>
              <a:t>кристалической</a:t>
            </a:r>
            <a:r>
              <a:rPr lang="ru-RU" sz="1400" dirty="0"/>
              <a:t> структуры (металл, полупроводники, диэлектрики), которые могут переходить из твердого состояния в жидкое при определенной температуре</a:t>
            </a:r>
            <a:r>
              <a:rPr lang="ru-RU" sz="1400" dirty="0" smtClean="0"/>
              <a:t>.</a:t>
            </a:r>
            <a:endParaRPr lang="en-US" sz="1400" dirty="0" smtClean="0"/>
          </a:p>
          <a:p>
            <a:pPr algn="just"/>
            <a:r>
              <a:rPr lang="ru-RU" sz="1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ir-Retro" pitchFamily="2" charset="0"/>
              </a:rPr>
              <a:t>Температура размягчения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ir-Retro" pitchFamily="2" charset="0"/>
              </a:rPr>
              <a:t> </a:t>
            </a:r>
            <a:r>
              <a:rPr lang="ru-RU" sz="1400" dirty="0" smtClean="0"/>
              <a:t>определяется </a:t>
            </a:r>
            <a:r>
              <a:rPr lang="ru-RU" sz="1400" dirty="0"/>
              <a:t>у материалов аморфной структуры (смолы, битумы и др.). У этих материалов переход из твердого в жидкое состояние происходит не при строго определенной температуре, а в </a:t>
            </a:r>
            <a:r>
              <a:rPr lang="ru-RU" sz="1400" dirty="0" err="1"/>
              <a:t>неком</a:t>
            </a:r>
            <a:r>
              <a:rPr lang="ru-RU" sz="1400" dirty="0"/>
              <a:t> интервале температур. Поэтому у аморфных материалов измеряют некоторую температуру размягчения, при которой материал приобретает вязко-текучее состояние. При температурах, близких к температуре размягчения, материал применить нельзя, так как он будет размягчаться и течь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ir-Retro" pitchFamily="2" charset="0"/>
              </a:rPr>
              <a:t>Теплостойкость</a:t>
            </a:r>
            <a:r>
              <a:rPr lang="ru-RU" sz="1400" dirty="0" smtClean="0">
                <a:latin typeface="Bankir-Retro" pitchFamily="2" charset="0"/>
              </a:rPr>
              <a:t> </a:t>
            </a:r>
            <a:r>
              <a:rPr lang="ru-RU" sz="1400" dirty="0"/>
              <a:t>характеристика, позволяющая оценить стойкость диэлектриков к кратковременному нагреву.</a:t>
            </a:r>
          </a:p>
          <a:p>
            <a:pPr algn="just"/>
            <a:r>
              <a:rPr lang="ru-RU" sz="1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ir-Retro" pitchFamily="2" charset="0"/>
              </a:rPr>
              <a:t>Нагревостойкость</a:t>
            </a:r>
            <a:r>
              <a:rPr lang="ru-RU" sz="1400" dirty="0" smtClean="0">
                <a:latin typeface="Bankir-Retro" pitchFamily="2" charset="0"/>
              </a:rPr>
              <a:t> </a:t>
            </a:r>
            <a:r>
              <a:rPr lang="ru-RU" sz="1400" dirty="0"/>
              <a:t>это способность электроизоляционного материала длительно выдерживать предельно допустимую температуру без признаков разрушения. Для электроизоляционных материалов, применяемых в электрических машинах и аппаратах, установлено семь классов </a:t>
            </a:r>
            <a:r>
              <a:rPr lang="ru-RU" sz="1400" dirty="0" err="1"/>
              <a:t>нагревостойкости</a:t>
            </a:r>
            <a:r>
              <a:rPr lang="ru-RU" sz="1400" dirty="0"/>
              <a:t> (таблица</a:t>
            </a:r>
            <a:r>
              <a:rPr lang="ru-RU" sz="1400" dirty="0" smtClean="0"/>
              <a:t>).</a:t>
            </a:r>
            <a:endParaRPr lang="en-US" sz="1400" dirty="0" smtClean="0"/>
          </a:p>
          <a:p>
            <a:pPr algn="just"/>
            <a:r>
              <a:rPr lang="ru-RU" sz="1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ir-Retro" pitchFamily="2" charset="0"/>
              </a:rPr>
              <a:t>Холодостойкость</a:t>
            </a:r>
            <a:r>
              <a:rPr lang="ru-RU" sz="1400" dirty="0" smtClean="0">
                <a:latin typeface="Bankir-Retro" pitchFamily="2" charset="0"/>
              </a:rPr>
              <a:t> </a:t>
            </a:r>
            <a:r>
              <a:rPr lang="ru-RU" sz="1400" dirty="0"/>
              <a:t>позволяет оценить способность материалов противостоять действию низких температур. Известно, что при низких температурах </a:t>
            </a:r>
            <a:r>
              <a:rPr lang="ru-RU" sz="1400" dirty="0" smtClean="0"/>
              <a:t>электроизоляционные </a:t>
            </a:r>
            <a:r>
              <a:rPr lang="ru-RU" sz="1400" dirty="0"/>
              <a:t>материалы (</a:t>
            </a:r>
            <a:r>
              <a:rPr lang="ru-RU" sz="1400" dirty="0" err="1"/>
              <a:t>ризины</a:t>
            </a:r>
            <a:r>
              <a:rPr lang="ru-RU" sz="1400" dirty="0"/>
              <a:t>, пластмассы, лаковые пленки и др.) растрескиваются или теряют гибкость. У жидких диэлектриков холодостойкость определяют температурой застывания, при которой они превращаются в твердое тело.</a:t>
            </a:r>
            <a:endParaRPr lang="ru-RU" sz="1400" dirty="0">
              <a:latin typeface="Bankir-Retro" pitchFamily="2" charset="0"/>
            </a:endParaRPr>
          </a:p>
          <a:p>
            <a:pPr algn="just"/>
            <a:r>
              <a:rPr lang="ru-RU" sz="1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ir-Retro" pitchFamily="2" charset="0"/>
              </a:rPr>
              <a:t>Температура </a:t>
            </a:r>
            <a:r>
              <a:rPr lang="ru-RU" sz="1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ir-Retro" pitchFamily="2" charset="0"/>
              </a:rPr>
              <a:t>вспышки паров  </a:t>
            </a:r>
            <a:r>
              <a:rPr lang="ru-RU" sz="1400" dirty="0"/>
              <a:t>жидких диэлектриков (масел) - это температура, при которой пары и газы, образующиеся при нагревании определенного объема жидкого диэлектрика, вспыхивают при соприкосновении их с открытым пламенем.</a:t>
            </a:r>
            <a:endParaRPr lang="ru-RU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nkir-Retro" pitchFamily="2" charset="0"/>
            </a:endParaRPr>
          </a:p>
          <a:p>
            <a:pPr algn="just"/>
            <a:endParaRPr lang="ru-RU" sz="1400" dirty="0">
              <a:latin typeface="Bankir-Retro" pitchFamily="2" charset="0"/>
            </a:endParaRPr>
          </a:p>
          <a:p>
            <a:pPr algn="just"/>
            <a:endParaRPr lang="ru-RU" sz="1400" dirty="0"/>
          </a:p>
          <a:p>
            <a:pPr algn="just"/>
            <a:endParaRPr lang="en-US" sz="1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nkir-Retro" pitchFamily="2" charset="0"/>
            </a:endParaRPr>
          </a:p>
          <a:p>
            <a:pPr algn="just"/>
            <a:endParaRPr lang="ru-RU" sz="1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nkir-Retro" pitchFamily="2" charset="0"/>
            </a:endParaRPr>
          </a:p>
          <a:p>
            <a:pPr marL="45720" indent="0" algn="just">
              <a:buNone/>
            </a:pPr>
            <a:endParaRPr lang="ru-RU" sz="1400" dirty="0">
              <a:latin typeface="Bankir-Retro" pitchFamily="2" charset="0"/>
            </a:endParaRP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759752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177270"/>
              </p:ext>
            </p:extLst>
          </p:nvPr>
        </p:nvGraphicFramePr>
        <p:xfrm>
          <a:off x="755576" y="836712"/>
          <a:ext cx="7704855" cy="5472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2232248"/>
                <a:gridCol w="3528391"/>
              </a:tblGrid>
              <a:tr h="9947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Класс </a:t>
                      </a:r>
                      <a:r>
                        <a:rPr lang="ru-RU" sz="1600" b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нагревостойкости</a:t>
                      </a:r>
                      <a:endParaRPr lang="ru-RU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Предельная</a:t>
                      </a:r>
                      <a:r>
                        <a:rPr lang="ru-RU" sz="16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600" b="0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температура</a:t>
                      </a:r>
                      <a:r>
                        <a:rPr lang="ru-RU" sz="1600" b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°С</a:t>
                      </a:r>
                      <a:endParaRPr lang="ru-RU" sz="1600" b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Примерный перечень диэлектриков, относящихся К данному классу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нагревостойкости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89385">
                <a:tc>
                  <a:txBody>
                    <a:bodyPr/>
                    <a:lstStyle/>
                    <a:p>
                      <a:pPr lvl="1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90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Полистирол, полиэтилен, бумаги, картоны, хлопчатобумажные ткани.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lvl="1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105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Гетинакс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, текстолит, хлопчатобумажные и шелковые ткани, пропитанные лаком.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26879">
                <a:tc>
                  <a:txBody>
                    <a:bodyPr/>
                    <a:lstStyle/>
                    <a:p>
                      <a:pPr lvl="1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120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Лавсановые пленки, стеклоткани на масляных лаках, пластмассы с неорганическими наполнителями.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36632">
                <a:tc>
                  <a:txBody>
                    <a:bodyPr/>
                    <a:lstStyle/>
                    <a:p>
                      <a:pPr lvl="1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130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Пластмассы с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нагревостойкими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неорганическими наполнителями.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26879">
                <a:tc>
                  <a:txBody>
                    <a:bodyPr/>
                    <a:lstStyle/>
                    <a:p>
                      <a:pPr lvl="1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155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Пластмассы на основе полиуретана,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эпоксидов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с наполнителями из слюды, асбеста, стекловолокна.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467072">
                <a:tc>
                  <a:txBody>
                    <a:bodyPr/>
                    <a:lstStyle/>
                    <a:p>
                      <a:pPr lvl="1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180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Кремнийорганические диэлектрики.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10112">
                <a:tc>
                  <a:txBody>
                    <a:bodyPr/>
                    <a:lstStyle/>
                    <a:p>
                      <a:pPr lvl="1"/>
                      <a:r>
                        <a:rPr 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Выше</a:t>
                      </a:r>
                      <a:r>
                        <a:rPr lang="ru-RU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180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Слюда, </a:t>
                      </a:r>
                      <a:r>
                        <a:rPr kumimoji="0" lang="ru-RU" sz="1400" b="0" i="0" kern="1200" dirty="0" err="1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радиокерамические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материалы, фторопласт-4, полиамиды.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0590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88641"/>
            <a:ext cx="8928992" cy="655272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1400" dirty="0"/>
              <a:t>К классу 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ru-RU" sz="1400" dirty="0"/>
              <a:t> относятся органические диэлектрики: полистирол, полиэтилен; волокнистые </a:t>
            </a:r>
            <a:r>
              <a:rPr lang="ru-RU" sz="1400" dirty="0" smtClean="0"/>
              <a:t>непропитанные </a:t>
            </a:r>
            <a:r>
              <a:rPr lang="ru-RU" sz="1400" dirty="0"/>
              <a:t>материалы: картоны, бумаги, хлопчатобумажные ткани, натуральный шелк и др</a:t>
            </a:r>
            <a:r>
              <a:rPr lang="ru-RU" sz="1400" dirty="0" smtClean="0"/>
              <a:t>.</a:t>
            </a:r>
          </a:p>
          <a:p>
            <a:pPr>
              <a:lnSpc>
                <a:spcPct val="120000"/>
              </a:lnSpc>
            </a:pPr>
            <a:endParaRPr lang="en-US" sz="1400" dirty="0" smtClean="0"/>
          </a:p>
          <a:p>
            <a:pPr>
              <a:lnSpc>
                <a:spcPct val="120000"/>
              </a:lnSpc>
            </a:pPr>
            <a:endParaRPr lang="en-US" sz="1400" dirty="0"/>
          </a:p>
          <a:p>
            <a:pPr marL="45720" indent="0">
              <a:lnSpc>
                <a:spcPct val="120000"/>
              </a:lnSpc>
              <a:buNone/>
            </a:pPr>
            <a:endParaRPr lang="en-US" sz="1400" dirty="0" smtClean="0"/>
          </a:p>
          <a:p>
            <a:pPr marL="45720" indent="0">
              <a:lnSpc>
                <a:spcPct val="120000"/>
              </a:lnSpc>
              <a:buNone/>
            </a:pPr>
            <a:endParaRPr lang="en-US" sz="1400" dirty="0"/>
          </a:p>
          <a:p>
            <a:pPr>
              <a:lnSpc>
                <a:spcPct val="120000"/>
              </a:lnSpc>
            </a:pPr>
            <a:r>
              <a:rPr lang="ru-RU" sz="1400" dirty="0" smtClean="0"/>
              <a:t>К </a:t>
            </a:r>
            <a:r>
              <a:rPr lang="ru-RU" sz="1400" dirty="0"/>
              <a:t>классу 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ru-RU" sz="1400" dirty="0"/>
              <a:t> относятся </a:t>
            </a:r>
            <a:r>
              <a:rPr lang="ru-RU" sz="1400" dirty="0" smtClean="0"/>
              <a:t>пропитанные </a:t>
            </a:r>
            <a:r>
              <a:rPr lang="ru-RU" sz="1400" dirty="0"/>
              <a:t>(лаками и другими составами) хлопчатобумажные и шелковые ткани (</a:t>
            </a:r>
            <a:r>
              <a:rPr lang="ru-RU" sz="1400" dirty="0" err="1"/>
              <a:t>лакоткани</a:t>
            </a:r>
            <a:r>
              <a:rPr lang="ru-RU" sz="1400" dirty="0"/>
              <a:t>), а также многие пластмассы-</a:t>
            </a:r>
            <a:r>
              <a:rPr lang="ru-RU" sz="1400" dirty="0" err="1"/>
              <a:t>гетинакс</a:t>
            </a:r>
            <a:r>
              <a:rPr lang="ru-RU" sz="1400" dirty="0"/>
              <a:t>, текстолит и др</a:t>
            </a:r>
            <a:r>
              <a:rPr lang="ru-RU" sz="1400" dirty="0" smtClean="0"/>
              <a:t>.</a:t>
            </a:r>
          </a:p>
          <a:p>
            <a:pPr>
              <a:lnSpc>
                <a:spcPct val="120000"/>
              </a:lnSpc>
            </a:pPr>
            <a:endParaRPr lang="en-US" sz="1400" dirty="0" smtClean="0"/>
          </a:p>
          <a:p>
            <a:pPr>
              <a:lnSpc>
                <a:spcPct val="120000"/>
              </a:lnSpc>
            </a:pPr>
            <a:endParaRPr lang="en-US" sz="1400" dirty="0"/>
          </a:p>
          <a:p>
            <a:pPr>
              <a:lnSpc>
                <a:spcPct val="120000"/>
              </a:lnSpc>
            </a:pPr>
            <a:endParaRPr lang="en-US" sz="1400" dirty="0" smtClean="0"/>
          </a:p>
          <a:p>
            <a:r>
              <a:rPr lang="ru-RU" sz="1400" dirty="0" smtClean="0"/>
              <a:t>К </a:t>
            </a:r>
            <a:r>
              <a:rPr lang="ru-RU" sz="1400" dirty="0"/>
              <a:t>классу 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sz="1400" dirty="0"/>
              <a:t> относятся такие материалы, как лавсановые электроизоляционные пленки, стеклотекстолит на бакелитовой смоле и др</a:t>
            </a:r>
            <a:r>
              <a:rPr lang="ru-RU" sz="1400" dirty="0" smtClean="0"/>
              <a:t>.</a:t>
            </a:r>
          </a:p>
          <a:p>
            <a:pPr marL="36576" indent="0">
              <a:buNone/>
            </a:pPr>
            <a:endParaRPr lang="ru-RU" sz="1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9868" y="885842"/>
            <a:ext cx="1338285" cy="11442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890221"/>
            <a:ext cx="1616918" cy="11442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663798"/>
            <a:ext cx="1186488" cy="10894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581128"/>
            <a:ext cx="2203553" cy="16832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581126"/>
            <a:ext cx="2232248" cy="16832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581127"/>
            <a:ext cx="2269913" cy="16832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8645131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88640"/>
            <a:ext cx="8352928" cy="6264696"/>
          </a:xfrm>
        </p:spPr>
        <p:txBody>
          <a:bodyPr>
            <a:normAutofit/>
          </a:bodyPr>
          <a:lstStyle/>
          <a:p>
            <a:r>
              <a:rPr lang="ru-RU" sz="1800" dirty="0"/>
              <a:t>К классу 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ru-RU" sz="1800" dirty="0"/>
              <a:t> относятся все клееные слюдяные материалы (миканиты) и материалы на основе стекловолокна, в которых применены клеящие составы класса </a:t>
            </a:r>
            <a:r>
              <a:rPr lang="ru-RU" sz="1800" dirty="0" err="1"/>
              <a:t>нагревостойкости</a:t>
            </a:r>
            <a:r>
              <a:rPr lang="ru-RU" sz="1800" dirty="0"/>
              <a:t> А или Е (бакелитовые смолы, лаки на основе этих и других смол).</a:t>
            </a:r>
          </a:p>
          <a:p>
            <a:pPr marL="45720" indent="0">
              <a:buNone/>
            </a:pPr>
            <a:endParaRPr lang="ru-RU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ru-RU" sz="1800" dirty="0" smtClean="0"/>
              <a:t>К </a:t>
            </a:r>
            <a:r>
              <a:rPr lang="ru-RU" sz="1800" dirty="0"/>
              <a:t>классу 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ru-RU" sz="1800" dirty="0"/>
              <a:t> относятся материалы на основе слюды, асбеста и стекловолокна, </a:t>
            </a:r>
            <a:r>
              <a:rPr lang="ru-RU" sz="1800" dirty="0" smtClean="0"/>
              <a:t>склеенные </a:t>
            </a:r>
            <a:r>
              <a:rPr lang="ru-RU" sz="1800" dirty="0"/>
              <a:t>или пропитанные лаками повышенной </a:t>
            </a:r>
            <a:r>
              <a:rPr lang="ru-RU" sz="1800" dirty="0" err="1"/>
              <a:t>нагревостойкости</a:t>
            </a:r>
            <a:r>
              <a:rPr lang="ru-RU" sz="1800" dirty="0"/>
              <a:t> (эпоксидными и др.).</a:t>
            </a:r>
          </a:p>
          <a:p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484784"/>
            <a:ext cx="2232248" cy="16409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196752"/>
            <a:ext cx="2580767" cy="20162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396968"/>
            <a:ext cx="2232248" cy="18602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005063"/>
            <a:ext cx="2520281" cy="252028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46591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332656"/>
            <a:ext cx="7992888" cy="6264696"/>
          </a:xfrm>
        </p:spPr>
        <p:txBody>
          <a:bodyPr>
            <a:normAutofit/>
          </a:bodyPr>
          <a:lstStyle/>
          <a:p>
            <a:r>
              <a:rPr lang="ru-RU" sz="1800" dirty="0"/>
              <a:t>К классу 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RU" sz="1800" dirty="0"/>
              <a:t> относятся кремнийорганические лаки, а также композиционные материалы, состоящие из слюды, стеклянных волокон, </a:t>
            </a:r>
            <a:r>
              <a:rPr lang="ru-RU" sz="1800" dirty="0" smtClean="0"/>
              <a:t>склеенных </a:t>
            </a:r>
            <a:r>
              <a:rPr lang="ru-RU" sz="1800" dirty="0"/>
              <a:t>при помощи кремнийорганических смол и лаков.</a:t>
            </a:r>
          </a:p>
          <a:p>
            <a:endParaRPr lang="ru-RU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ru-RU" sz="1800" dirty="0" smtClean="0"/>
              <a:t>К </a:t>
            </a:r>
            <a:r>
              <a:rPr lang="ru-RU" sz="1800" dirty="0"/>
              <a:t>классу 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1800" dirty="0"/>
              <a:t> относятся преимущественно </a:t>
            </a:r>
            <a:r>
              <a:rPr lang="ru-RU" sz="1800" dirty="0" smtClean="0"/>
              <a:t>диэлектрики </a:t>
            </a:r>
            <a:r>
              <a:rPr lang="ru-RU" sz="1800" dirty="0"/>
              <a:t>неорганического происхождения (</a:t>
            </a:r>
            <a:r>
              <a:rPr lang="ru-RU" sz="1800" dirty="0" err="1"/>
              <a:t>электрокерамика</a:t>
            </a:r>
            <a:r>
              <a:rPr lang="ru-RU" sz="1800" dirty="0"/>
              <a:t>, стекла, слюда без клеящих или пропиточных составов органического происхождения и др.).</a:t>
            </a:r>
          </a:p>
          <a:p>
            <a:endParaRPr lang="ru-RU" sz="2000" dirty="0"/>
          </a:p>
          <a:p>
            <a:pPr marL="45720" indent="0">
              <a:buNone/>
            </a:pPr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4149080"/>
            <a:ext cx="4449688" cy="24848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340024"/>
            <a:ext cx="3240360" cy="17476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63530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8136904" cy="59046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Коэффициент температурного расширения</a:t>
            </a:r>
            <a:r>
              <a:rPr lang="ru-RU" sz="1800" dirty="0"/>
              <a:t> 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КТР</a:t>
            </a:r>
            <a:r>
              <a:rPr lang="ru-RU" sz="1800" dirty="0"/>
              <a:t>, определяющий </a:t>
            </a:r>
            <a:r>
              <a:rPr lang="ru-RU" sz="1800" dirty="0" smtClean="0"/>
              <a:t>изменение </a:t>
            </a:r>
            <a:r>
              <a:rPr lang="ru-RU" sz="1800" dirty="0"/>
              <a:t>первоначальной длины материала при </a:t>
            </a:r>
            <a:r>
              <a:rPr lang="ru-RU" sz="1800" dirty="0" smtClean="0"/>
              <a:t>изменении </a:t>
            </a:r>
            <a:r>
              <a:rPr lang="ru-RU" sz="1800" dirty="0"/>
              <a:t>его температуры от </a:t>
            </a:r>
            <a:r>
              <a:rPr lang="ru-RU" sz="1800" i="1" dirty="0"/>
              <a:t>Т</a:t>
            </a:r>
            <a:r>
              <a:rPr lang="ru-RU" sz="1800" i="1" baseline="-25000" dirty="0"/>
              <a:t>0 </a:t>
            </a:r>
            <a:r>
              <a:rPr lang="ru-RU" sz="1800" dirty="0"/>
              <a:t>до </a:t>
            </a:r>
            <a:r>
              <a:rPr lang="ru-RU" sz="1800" i="1" dirty="0"/>
              <a:t>Т</a:t>
            </a:r>
            <a:r>
              <a:rPr lang="ru-RU" sz="1800" i="1" baseline="-25000" dirty="0"/>
              <a:t>1</a:t>
            </a:r>
            <a:r>
              <a:rPr lang="ru-RU" sz="1800" dirty="0"/>
              <a:t> (К</a:t>
            </a:r>
            <a:r>
              <a:rPr lang="ru-RU" sz="1800" baseline="30000" dirty="0"/>
              <a:t>-1</a:t>
            </a:r>
            <a:r>
              <a:rPr lang="ru-RU" sz="1800" dirty="0"/>
              <a:t>), вычисляют по формуле КТР = </a:t>
            </a:r>
            <a:r>
              <a:rPr lang="ru-RU" sz="1800" i="1" dirty="0"/>
              <a:t>(l</a:t>
            </a:r>
            <a:r>
              <a:rPr lang="ru-RU" sz="1800" i="1" baseline="-25000" dirty="0"/>
              <a:t>1</a:t>
            </a:r>
            <a:r>
              <a:rPr lang="ru-RU" sz="1800" i="1" dirty="0"/>
              <a:t> – l</a:t>
            </a:r>
            <a:r>
              <a:rPr lang="ru-RU" sz="1800" i="1" baseline="-25000" dirty="0"/>
              <a:t>0</a:t>
            </a:r>
            <a:r>
              <a:rPr lang="ru-RU" sz="1800" i="1" dirty="0"/>
              <a:t>) / [ l</a:t>
            </a:r>
            <a:r>
              <a:rPr lang="ru-RU" sz="1800" i="1" baseline="-25000" dirty="0"/>
              <a:t>0</a:t>
            </a:r>
            <a:r>
              <a:rPr lang="ru-RU" sz="1800" dirty="0"/>
              <a:t> (</a:t>
            </a:r>
            <a:r>
              <a:rPr lang="ru-RU" sz="1800" i="1" dirty="0"/>
              <a:t>Т</a:t>
            </a:r>
            <a:r>
              <a:rPr lang="ru-RU" sz="1800" i="1" baseline="-25000" dirty="0"/>
              <a:t>1 </a:t>
            </a:r>
            <a:r>
              <a:rPr lang="ru-RU" sz="1800" i="1" dirty="0"/>
              <a:t>- Т</a:t>
            </a:r>
            <a:r>
              <a:rPr lang="ru-RU" sz="1800" i="1" baseline="-25000" dirty="0"/>
              <a:t>0</a:t>
            </a:r>
            <a:r>
              <a:rPr lang="ru-RU" sz="1800" dirty="0"/>
              <a:t>)</a:t>
            </a:r>
            <a:r>
              <a:rPr lang="ru-RU" sz="1800" i="1" dirty="0"/>
              <a:t>]</a:t>
            </a:r>
            <a:r>
              <a:rPr lang="ru-RU" sz="1800" dirty="0"/>
              <a:t>, где </a:t>
            </a:r>
            <a:r>
              <a:rPr lang="ru-RU" sz="1800" i="1" dirty="0"/>
              <a:t>l</a:t>
            </a:r>
            <a:r>
              <a:rPr lang="ru-RU" sz="1800" i="1" baseline="-25000" dirty="0"/>
              <a:t>0</a:t>
            </a:r>
            <a:r>
              <a:rPr lang="ru-RU" sz="1800" dirty="0"/>
              <a:t> и </a:t>
            </a:r>
            <a:r>
              <a:rPr lang="ru-RU" sz="1800" i="1" dirty="0"/>
              <a:t>l</a:t>
            </a:r>
            <a:r>
              <a:rPr lang="ru-RU" sz="1800" i="1" baseline="-25000" dirty="0"/>
              <a:t>1 </a:t>
            </a:r>
            <a:r>
              <a:rPr lang="ru-RU" sz="1800" dirty="0"/>
              <a:t>– длина материала соответственно при начальной </a:t>
            </a:r>
            <a:r>
              <a:rPr lang="ru-RU" sz="1800" i="1" dirty="0"/>
              <a:t>Т</a:t>
            </a:r>
            <a:r>
              <a:rPr lang="ru-RU" sz="1800" i="1" baseline="-25000" dirty="0"/>
              <a:t>0</a:t>
            </a:r>
            <a:r>
              <a:rPr lang="ru-RU" sz="1800" dirty="0"/>
              <a:t> и конечной </a:t>
            </a:r>
            <a:r>
              <a:rPr lang="ru-RU" sz="1800" i="1" dirty="0"/>
              <a:t>Т</a:t>
            </a:r>
            <a:r>
              <a:rPr lang="ru-RU" sz="1800" i="1" baseline="-25000" dirty="0"/>
              <a:t>1</a:t>
            </a:r>
            <a:r>
              <a:rPr lang="ru-RU" sz="1800" dirty="0"/>
              <a:t> температурах</a:t>
            </a:r>
            <a:r>
              <a:rPr lang="ru-RU" sz="1800" dirty="0" smtClean="0"/>
              <a:t>.</a:t>
            </a:r>
          </a:p>
          <a:p>
            <a:pPr>
              <a:buFont typeface="Wingdings" pitchFamily="2" charset="2"/>
              <a:buChar char="v"/>
            </a:pPr>
            <a:endParaRPr lang="ru-RU" sz="1800" dirty="0"/>
          </a:p>
          <a:p>
            <a:pPr>
              <a:buFont typeface="Wingdings" pitchFamily="2" charset="2"/>
              <a:buChar char="v"/>
            </a:pP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Коэффициент температурного расширения</a:t>
            </a:r>
            <a:r>
              <a:rPr lang="ru-RU" sz="1800" dirty="0"/>
              <a:t> 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КТР</a:t>
            </a:r>
            <a:r>
              <a:rPr lang="ru-RU" sz="1800" dirty="0"/>
              <a:t> имеет большое практическое значение, например, при герметизации узлов и компонентов радиоаппаратуры. Так, нельзя соединять друг с другом детали с резко </a:t>
            </a:r>
            <a:r>
              <a:rPr lang="ru-RU" sz="1800" dirty="0" smtClean="0"/>
              <a:t>отличающимися </a:t>
            </a:r>
            <a:r>
              <a:rPr lang="ru-RU" sz="1800" dirty="0"/>
              <a:t>КТР. Наименьшим значением КТР обладает кварцевое стекло (5,5·10</a:t>
            </a:r>
            <a:r>
              <a:rPr lang="ru-RU" sz="1800" baseline="30000" dirty="0"/>
              <a:t>-6</a:t>
            </a:r>
            <a:r>
              <a:rPr lang="ru-RU" sz="1800" dirty="0"/>
              <a:t>/°С), наибольшим – некоторые полимерные диэлектрики, например полиэтилен и поливинилхлорид (150·10</a:t>
            </a:r>
            <a:r>
              <a:rPr lang="ru-RU" sz="1800" baseline="30000" dirty="0"/>
              <a:t>-6</a:t>
            </a:r>
            <a:r>
              <a:rPr lang="ru-RU" sz="1800" dirty="0"/>
              <a:t>/°С</a:t>
            </a:r>
            <a:r>
              <a:rPr lang="ru-RU" sz="1800" dirty="0" smtClean="0"/>
              <a:t>).</a:t>
            </a:r>
            <a:endParaRPr lang="en-US" sz="1800" dirty="0" smtClean="0"/>
          </a:p>
          <a:p>
            <a:pPr marL="228600" lvl="1">
              <a:buFont typeface="Wingdings" pitchFamily="2" charset="2"/>
              <a:buChar char="v"/>
            </a:pPr>
            <a:endParaRPr lang="en-US" sz="1800" dirty="0" smtClean="0">
              <a:latin typeface="Adventure" pitchFamily="2" charset="0"/>
            </a:endParaRPr>
          </a:p>
          <a:p>
            <a:pPr marL="228600" lvl="1">
              <a:buFont typeface="Wingdings" pitchFamily="2" charset="2"/>
              <a:buChar char="v"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Коэффициент 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nture" pitchFamily="2" charset="0"/>
              </a:rPr>
              <a:t>теплопроводности</a:t>
            </a:r>
            <a:r>
              <a:rPr lang="ru-RU" sz="1800" dirty="0"/>
              <a:t> </a:t>
            </a:r>
            <a:r>
              <a:rPr lang="ru-RU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</a:t>
            </a:r>
            <a:r>
              <a:rPr lang="ru-RU" sz="1800" dirty="0"/>
              <a:t> позволяет оценить способность материала проводить теплоту от более нагретой её поверхности к менее нагретой. Коэффициент теплопроводности, Вт/(</a:t>
            </a:r>
            <a:r>
              <a:rPr lang="ru-RU" sz="1800" dirty="0" err="1"/>
              <a:t>м·К</a:t>
            </a:r>
            <a:r>
              <a:rPr lang="ru-RU" sz="1800" dirty="0"/>
              <a:t>), вычисляют по формуле</a:t>
            </a:r>
          </a:p>
          <a:p>
            <a:pPr>
              <a:buFont typeface="Wingdings" pitchFamily="2" charset="2"/>
              <a:buChar char="v"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8137590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331</TotalTime>
  <Words>378</Words>
  <Application>Microsoft Office PowerPoint</Application>
  <PresentationFormat>Экран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Тепловые характеристики</vt:lpstr>
      <vt:lpstr>Основными тепловыми характеристиками являются следующие: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Тепловые характеристики</dc:title>
  <dc:creator>Admin</dc:creator>
  <cp:lastModifiedBy>ИРИНА</cp:lastModifiedBy>
  <cp:revision>26</cp:revision>
  <dcterms:created xsi:type="dcterms:W3CDTF">2015-03-28T09:22:07Z</dcterms:created>
  <dcterms:modified xsi:type="dcterms:W3CDTF">2018-12-14T08:26:17Z</dcterms:modified>
</cp:coreProperties>
</file>