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3" r:id="rId2"/>
    <p:sldId id="304" r:id="rId3"/>
    <p:sldId id="305" r:id="rId4"/>
    <p:sldId id="307" r:id="rId5"/>
    <p:sldId id="308" r:id="rId6"/>
    <p:sldId id="309" r:id="rId7"/>
    <p:sldId id="310" r:id="rId8"/>
    <p:sldId id="311" r:id="rId9"/>
    <p:sldId id="313" r:id="rId10"/>
    <p:sldId id="314" r:id="rId11"/>
    <p:sldId id="315" r:id="rId12"/>
    <p:sldId id="316" r:id="rId13"/>
    <p:sldId id="323" r:id="rId14"/>
    <p:sldId id="317" r:id="rId15"/>
    <p:sldId id="318" r:id="rId16"/>
    <p:sldId id="319" r:id="rId17"/>
    <p:sldId id="320" r:id="rId18"/>
    <p:sldId id="322" r:id="rId19"/>
    <p:sldId id="324" r:id="rId20"/>
    <p:sldId id="325" r:id="rId21"/>
    <p:sldId id="334" r:id="rId22"/>
    <p:sldId id="326" r:id="rId23"/>
    <p:sldId id="327" r:id="rId24"/>
    <p:sldId id="328" r:id="rId25"/>
    <p:sldId id="329" r:id="rId26"/>
    <p:sldId id="330" r:id="rId27"/>
    <p:sldId id="333" r:id="rId28"/>
  </p:sldIdLst>
  <p:sldSz cx="12192000" cy="6858000"/>
  <p:notesSz cx="6805613"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24316C"/>
    <a:srgbClr val="FFBB7B"/>
    <a:srgbClr val="1D591E"/>
    <a:srgbClr val="236B25"/>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14"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2"/>
            <a:ext cx="2949575" cy="496889"/>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4451" y="2"/>
            <a:ext cx="2949575" cy="496889"/>
          </a:xfrm>
          <a:prstGeom prst="rect">
            <a:avLst/>
          </a:prstGeom>
        </p:spPr>
        <p:txBody>
          <a:bodyPr vert="horz" lIns="91440" tIns="45720" rIns="91440" bIns="45720" rtlCol="0"/>
          <a:lstStyle>
            <a:lvl1pPr algn="r">
              <a:defRPr sz="1200"/>
            </a:lvl1pPr>
          </a:lstStyle>
          <a:p>
            <a:fld id="{5AC779D9-3FCD-4F78-8C09-5E27BA38E379}" type="datetimeFigureOut">
              <a:rPr lang="ru-RU" smtClean="0"/>
              <a:t>пн 10.05.21</a:t>
            </a:fld>
            <a:endParaRPr lang="ru-RU"/>
          </a:p>
        </p:txBody>
      </p:sp>
      <p:sp>
        <p:nvSpPr>
          <p:cNvPr id="4" name="Нижний колонтитул 3"/>
          <p:cNvSpPr>
            <a:spLocks noGrp="1"/>
          </p:cNvSpPr>
          <p:nvPr>
            <p:ph type="ftr" sz="quarter" idx="2"/>
          </p:nvPr>
        </p:nvSpPr>
        <p:spPr>
          <a:xfrm>
            <a:off x="1" y="9440863"/>
            <a:ext cx="2949575" cy="4968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4451" y="9440863"/>
            <a:ext cx="2949575" cy="496887"/>
          </a:xfrm>
          <a:prstGeom prst="rect">
            <a:avLst/>
          </a:prstGeom>
        </p:spPr>
        <p:txBody>
          <a:bodyPr vert="horz" lIns="91440" tIns="45720" rIns="91440" bIns="45720" rtlCol="0" anchor="b"/>
          <a:lstStyle>
            <a:lvl1pPr algn="r">
              <a:defRPr sz="1200"/>
            </a:lvl1pPr>
          </a:lstStyle>
          <a:p>
            <a:fld id="{2DDDCEDA-9006-46E9-8BA8-62D61FF5FBE4}" type="slidenum">
              <a:rPr lang="ru-RU" smtClean="0"/>
              <a:t>‹#›</a:t>
            </a:fld>
            <a:endParaRPr lang="ru-RU"/>
          </a:p>
        </p:txBody>
      </p:sp>
    </p:spTree>
    <p:extLst>
      <p:ext uri="{BB962C8B-B14F-4D97-AF65-F5344CB8AC3E}">
        <p14:creationId xmlns:p14="http://schemas.microsoft.com/office/powerpoint/2010/main" val="3191087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357974E9-36BA-4978-88EA-3A71AEB8E80B}" type="datetimeFigureOut">
              <a:rPr lang="ru-RU" smtClean="0"/>
              <a:t>пн 10.05.21</a:t>
            </a:fld>
            <a:endParaRPr lang="ru-RU"/>
          </a:p>
        </p:txBody>
      </p:sp>
      <p:sp>
        <p:nvSpPr>
          <p:cNvPr id="4" name="Образ слайда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EA5044DE-EE18-40B0-B73F-7A942410FFD6}" type="slidenum">
              <a:rPr lang="ru-RU" smtClean="0"/>
              <a:t>‹#›</a:t>
            </a:fld>
            <a:endParaRPr lang="ru-RU"/>
          </a:p>
        </p:txBody>
      </p:sp>
    </p:spTree>
    <p:extLst>
      <p:ext uri="{BB962C8B-B14F-4D97-AF65-F5344CB8AC3E}">
        <p14:creationId xmlns:p14="http://schemas.microsoft.com/office/powerpoint/2010/main" val="86139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7"/>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78A034F8-4A34-41D4-A3A6-F8C46323D4AE}" type="datetimeFigureOut">
              <a:rPr lang="ru-RU" smtClean="0"/>
              <a:t>пн 10.05.21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431361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8A034F8-4A34-41D4-A3A6-F8C46323D4AE}" type="datetimeFigureOut">
              <a:rPr lang="ru-RU" smtClean="0"/>
              <a:t>пн 10.05.21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2437834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40"/>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40"/>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8A034F8-4A34-41D4-A3A6-F8C46323D4AE}" type="datetimeFigureOut">
              <a:rPr lang="ru-RU" smtClean="0"/>
              <a:t>пн 10.05.21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3921329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8A034F8-4A34-41D4-A3A6-F8C46323D4AE}" type="datetimeFigureOut">
              <a:rPr lang="ru-RU" smtClean="0"/>
              <a:t>пн 10.05.21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52304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2"/>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78A034F8-4A34-41D4-A3A6-F8C46323D4AE}" type="datetimeFigureOut">
              <a:rPr lang="ru-RU" smtClean="0"/>
              <a:t>пн 10.05.21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412713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78A034F8-4A34-41D4-A3A6-F8C46323D4AE}" type="datetimeFigureOut">
              <a:rPr lang="ru-RU" smtClean="0"/>
              <a:t>пн 10.05.21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1755441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78A034F8-4A34-41D4-A3A6-F8C46323D4AE}" type="datetimeFigureOut">
              <a:rPr lang="ru-RU" smtClean="0"/>
              <a:t>пн 10.05.21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2626554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78A034F8-4A34-41D4-A3A6-F8C46323D4AE}" type="datetimeFigureOut">
              <a:rPr lang="ru-RU" smtClean="0"/>
              <a:t>пн 10.05.21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2287974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8A034F8-4A34-41D4-A3A6-F8C46323D4AE}" type="datetimeFigureOut">
              <a:rPr lang="ru-RU" smtClean="0"/>
              <a:t>пн 10.05.21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3950027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3" y="273050"/>
            <a:ext cx="4011084" cy="1162051"/>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78A034F8-4A34-41D4-A3A6-F8C46323D4AE}" type="datetimeFigureOut">
              <a:rPr lang="ru-RU" smtClean="0"/>
              <a:t>пн 10.05.21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3627681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1"/>
            <a:ext cx="7315200" cy="566739"/>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78A034F8-4A34-41D4-A3A6-F8C46323D4AE}" type="datetimeFigureOut">
              <a:rPr lang="ru-RU" smtClean="0"/>
              <a:t>пн 10.05.21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983E9B-7A1A-4B51-9355-71EEC4EC8FAD}" type="slidenum">
              <a:rPr lang="ru-RU" smtClean="0"/>
              <a:t>‹#›</a:t>
            </a:fld>
            <a:endParaRPr lang="ru-RU"/>
          </a:p>
        </p:txBody>
      </p:sp>
    </p:spTree>
    <p:extLst>
      <p:ext uri="{BB962C8B-B14F-4D97-AF65-F5344CB8AC3E}">
        <p14:creationId xmlns:p14="http://schemas.microsoft.com/office/powerpoint/2010/main" val="264193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0000">
              <a:schemeClr val="bg1">
                <a:lumMod val="85000"/>
              </a:schemeClr>
            </a:gs>
            <a:gs pos="50000">
              <a:schemeClr val="bg1"/>
            </a:gs>
          </a:gsLst>
          <a:lin ang="2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A034F8-4A34-41D4-A3A6-F8C46323D4AE}" type="datetimeFigureOut">
              <a:rPr lang="ru-RU" smtClean="0"/>
              <a:t>пн 10.05.21</a:t>
            </a:fld>
            <a:endParaRPr lang="ru-RU"/>
          </a:p>
        </p:txBody>
      </p:sp>
      <p:sp>
        <p:nvSpPr>
          <p:cNvPr id="5" name="Нижний колонтитул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983E9B-7A1A-4B51-9355-71EEC4EC8FAD}" type="slidenum">
              <a:rPr lang="ru-RU" smtClean="0"/>
              <a:t>‹#›</a:t>
            </a:fld>
            <a:endParaRPr lang="ru-RU"/>
          </a:p>
        </p:txBody>
      </p:sp>
    </p:spTree>
    <p:extLst>
      <p:ext uri="{BB962C8B-B14F-4D97-AF65-F5344CB8AC3E}">
        <p14:creationId xmlns:p14="http://schemas.microsoft.com/office/powerpoint/2010/main" val="1542919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logo\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552" y="692697"/>
            <a:ext cx="2088232" cy="1680945"/>
          </a:xfrm>
          <a:prstGeom prst="rect">
            <a:avLst/>
          </a:prstGeom>
          <a:noFill/>
          <a:extLst>
            <a:ext uri="{909E8E84-426E-40DD-AFC4-6F175D3DCCD1}">
              <a14:hiddenFill xmlns:a14="http://schemas.microsoft.com/office/drawing/2010/main">
                <a:solidFill>
                  <a:srgbClr val="FFFFFF"/>
                </a:solidFill>
              </a14:hiddenFill>
            </a:ext>
          </a:extLst>
        </p:spPr>
      </p:pic>
      <p:grpSp>
        <p:nvGrpSpPr>
          <p:cNvPr id="7" name="Группа 6"/>
          <p:cNvGrpSpPr/>
          <p:nvPr/>
        </p:nvGrpSpPr>
        <p:grpSpPr>
          <a:xfrm>
            <a:off x="1343472" y="-1361501"/>
            <a:ext cx="4968552" cy="1622149"/>
            <a:chOff x="5125864" y="-816524"/>
            <a:chExt cx="5394640" cy="3097303"/>
          </a:xfrm>
        </p:grpSpPr>
        <p:sp>
          <p:nvSpPr>
            <p:cNvPr id="9" name="Скругленный прямоугольник 8"/>
            <p:cNvSpPr/>
            <p:nvPr/>
          </p:nvSpPr>
          <p:spPr>
            <a:xfrm rot="20375024">
              <a:off x="6776088" y="-296266"/>
              <a:ext cx="3744416" cy="2577045"/>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rot="20375024">
              <a:off x="5933099" y="-540064"/>
              <a:ext cx="3744415" cy="2577046"/>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кругленный прямоугольник 5"/>
            <p:cNvSpPr/>
            <p:nvPr/>
          </p:nvSpPr>
          <p:spPr>
            <a:xfrm rot="20375024">
              <a:off x="5125864" y="-816524"/>
              <a:ext cx="3744415" cy="2577045"/>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0" name="Rectangle 4"/>
          <p:cNvSpPr>
            <a:spLocks noChangeArrowheads="1"/>
          </p:cNvSpPr>
          <p:nvPr/>
        </p:nvSpPr>
        <p:spPr bwMode="auto">
          <a:xfrm>
            <a:off x="4439817" y="863757"/>
            <a:ext cx="6188468" cy="1338828"/>
          </a:xfrm>
          <a:prstGeom prst="rect">
            <a:avLst/>
          </a:prstGeom>
          <a:noFill/>
          <a:ln>
            <a:noFill/>
          </a:ln>
          <a:effectLst/>
        </p:spPr>
        <p:txBody>
          <a:bodyPr vert="horz" wrap="square" lIns="0" tIns="0" rIns="0" bIns="0" numCol="1" anchor="ctr" anchorCtr="0" compatLnSpc="1">
            <a:prstTxWarp prst="textNoShape">
              <a:avLst/>
            </a:prstTxWarp>
            <a:spAutoFit/>
          </a:bodyPr>
          <a:lstStyle/>
          <a:p>
            <a:pPr lvl="0" fontAlgn="base">
              <a:spcBef>
                <a:spcPct val="0"/>
              </a:spcBef>
              <a:spcAft>
                <a:spcPct val="0"/>
              </a:spcAft>
            </a:pPr>
            <a:r>
              <a:rPr lang="ru-RU" sz="1100" dirty="0">
                <a:solidFill>
                  <a:schemeClr val="tx1">
                    <a:lumMod val="50000"/>
                    <a:lumOff val="50000"/>
                  </a:schemeClr>
                </a:solidFill>
                <a:latin typeface="Arial" pitchFamily="34" charset="0"/>
                <a:ea typeface="Lato" pitchFamily="34" charset="0"/>
                <a:cs typeface="Arial" pitchFamily="34" charset="0"/>
              </a:rPr>
              <a:t>ГЛАВНОЕ УПРАВЛЕНИЕ ОБРАЗОВАНИЯ</a:t>
            </a:r>
          </a:p>
          <a:p>
            <a:pPr lvl="0" fontAlgn="base">
              <a:spcBef>
                <a:spcPct val="0"/>
              </a:spcBef>
              <a:spcAft>
                <a:spcPct val="0"/>
              </a:spcAft>
            </a:pPr>
            <a:r>
              <a:rPr lang="ru-RU" sz="1100" dirty="0">
                <a:solidFill>
                  <a:schemeClr val="tx1">
                    <a:lumMod val="50000"/>
                    <a:lumOff val="50000"/>
                  </a:schemeClr>
                </a:solidFill>
                <a:latin typeface="Arial" pitchFamily="34" charset="0"/>
                <a:ea typeface="Lato" pitchFamily="34" charset="0"/>
                <a:cs typeface="Arial" pitchFamily="34" charset="0"/>
              </a:rPr>
              <a:t>ГРОДНЕНСКОГО ОБЛАСТНОГО ИСПОЛНИТЕЛЬНОГО КОМИТЕТА</a:t>
            </a:r>
            <a:br>
              <a:rPr lang="ru-RU" sz="1100" dirty="0">
                <a:solidFill>
                  <a:schemeClr val="tx1">
                    <a:lumMod val="50000"/>
                    <a:lumOff val="50000"/>
                  </a:schemeClr>
                </a:solidFill>
                <a:latin typeface="Arial" pitchFamily="34" charset="0"/>
                <a:ea typeface="Lato" pitchFamily="34" charset="0"/>
                <a:cs typeface="Arial" pitchFamily="34" charset="0"/>
              </a:rPr>
            </a:br>
            <a:r>
              <a:rPr lang="ru-RU" sz="1100" dirty="0">
                <a:solidFill>
                  <a:schemeClr val="tx1">
                    <a:lumMod val="75000"/>
                    <a:lumOff val="25000"/>
                  </a:schemeClr>
                </a:solidFill>
                <a:latin typeface="Arial" pitchFamily="34" charset="0"/>
                <a:ea typeface="Lato" pitchFamily="34" charset="0"/>
                <a:cs typeface="Arial" pitchFamily="34" charset="0"/>
              </a:rPr>
              <a:t>УЧРЕЖДЕНИЕ ОБРАЗОВАНИЯ </a:t>
            </a:r>
          </a:p>
          <a:p>
            <a:pPr lvl="0" fontAlgn="base">
              <a:spcBef>
                <a:spcPct val="0"/>
              </a:spcBef>
              <a:spcAft>
                <a:spcPct val="0"/>
              </a:spcAft>
            </a:pPr>
            <a:r>
              <a:rPr lang="ru-RU" dirty="0">
                <a:latin typeface="Arial" pitchFamily="34" charset="0"/>
                <a:ea typeface="Lato" pitchFamily="34" charset="0"/>
                <a:cs typeface="Arial" pitchFamily="34" charset="0"/>
              </a:rPr>
              <a:t>"ГРОДНЕНСКИЙ ГОСУДАРСТВЕННЫЙ </a:t>
            </a:r>
          </a:p>
          <a:p>
            <a:pPr lvl="0" fontAlgn="base">
              <a:spcBef>
                <a:spcPct val="0"/>
              </a:spcBef>
              <a:spcAft>
                <a:spcPct val="0"/>
              </a:spcAft>
            </a:pPr>
            <a:r>
              <a:rPr lang="ru-RU" dirty="0">
                <a:latin typeface="Arial" pitchFamily="34" charset="0"/>
                <a:ea typeface="Lato" pitchFamily="34" charset="0"/>
                <a:cs typeface="Arial" pitchFamily="34" charset="0"/>
              </a:rPr>
              <a:t>ЭЛЕКТРОТЕХНИЧЕСКИЙ КОЛЛЕДЖ</a:t>
            </a:r>
          </a:p>
          <a:p>
            <a:pPr lvl="0" fontAlgn="base">
              <a:spcBef>
                <a:spcPct val="0"/>
              </a:spcBef>
              <a:spcAft>
                <a:spcPct val="0"/>
              </a:spcAft>
            </a:pPr>
            <a:r>
              <a:rPr lang="ru-RU" dirty="0">
                <a:latin typeface="Arial" pitchFamily="34" charset="0"/>
                <a:ea typeface="Lato" pitchFamily="34" charset="0"/>
                <a:cs typeface="Arial" pitchFamily="34" charset="0"/>
              </a:rPr>
              <a:t>ИМЕНИ ИВАНА СЧАСТНОГО"</a:t>
            </a:r>
          </a:p>
        </p:txBody>
      </p:sp>
      <p:sp>
        <p:nvSpPr>
          <p:cNvPr id="12" name="TextBox 11"/>
          <p:cNvSpPr txBox="1"/>
          <p:nvPr/>
        </p:nvSpPr>
        <p:spPr>
          <a:xfrm>
            <a:off x="5769632" y="6389995"/>
            <a:ext cx="697627" cy="369332"/>
          </a:xfrm>
          <a:prstGeom prst="rect">
            <a:avLst/>
          </a:prstGeom>
          <a:noFill/>
        </p:spPr>
        <p:txBody>
          <a:bodyPr wrap="none" rtlCol="0">
            <a:spAutoFit/>
          </a:bodyPr>
          <a:lstStyle/>
          <a:p>
            <a:r>
              <a:rPr lang="ru-RU" dirty="0">
                <a:latin typeface="Arial" pitchFamily="34" charset="0"/>
                <a:cs typeface="Arial" pitchFamily="34" charset="0"/>
              </a:rPr>
              <a:t>2021</a:t>
            </a:r>
          </a:p>
        </p:txBody>
      </p:sp>
      <p:pic>
        <p:nvPicPr>
          <p:cNvPr id="8194" name="Picture 2" descr="\\192.168.1.85\share\Логотип\sloga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9496" y="2260992"/>
            <a:ext cx="3248381" cy="591944"/>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Группа 12"/>
          <p:cNvGrpSpPr/>
          <p:nvPr/>
        </p:nvGrpSpPr>
        <p:grpSpPr>
          <a:xfrm>
            <a:off x="1468845" y="3099446"/>
            <a:ext cx="9647128" cy="1952538"/>
            <a:chOff x="1230771" y="1842196"/>
            <a:chExt cx="7235346" cy="993336"/>
          </a:xfrm>
        </p:grpSpPr>
        <p:sp>
          <p:nvSpPr>
            <p:cNvPr id="14" name="Прямоугольник 13"/>
            <p:cNvSpPr/>
            <p:nvPr/>
          </p:nvSpPr>
          <p:spPr>
            <a:xfrm>
              <a:off x="1230771" y="2099613"/>
              <a:ext cx="7235346" cy="735919"/>
            </a:xfrm>
            <a:prstGeom prst="rect">
              <a:avLst/>
            </a:prstGeom>
          </p:spPr>
          <p:txBody>
            <a:bodyPr wrap="none">
              <a:spAutoFit/>
            </a:bodyPr>
            <a:lstStyle/>
            <a:p>
              <a:pPr algn="ctr"/>
              <a:r>
                <a:rPr lang="ru-RU" sz="4400" b="1" spc="67"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mj-ea"/>
                  <a:cs typeface="Arial" pitchFamily="34" charset="0"/>
                </a:rPr>
                <a:t>Тема: «Особенности устройства </a:t>
              </a:r>
            </a:p>
            <a:p>
              <a:pPr algn="ctr"/>
              <a:r>
                <a:rPr lang="ru-RU" sz="4400" b="1" spc="67"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mj-ea"/>
                  <a:cs typeface="Arial" pitchFamily="34" charset="0"/>
                </a:rPr>
                <a:t>клапанного механизма</a:t>
              </a:r>
              <a:r>
                <a:rPr lang="be-BY" sz="4400" b="1" spc="67"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mj-ea"/>
                  <a:cs typeface="Arial" pitchFamily="34" charset="0"/>
                </a:rPr>
                <a:t>»</a:t>
              </a:r>
              <a:endParaRPr lang="ru-RU" sz="4400" dirty="0">
                <a:latin typeface="Arial" pitchFamily="34" charset="0"/>
                <a:cs typeface="Arial" pitchFamily="34" charset="0"/>
              </a:endParaRPr>
            </a:p>
          </p:txBody>
        </p:sp>
        <p:sp>
          <p:nvSpPr>
            <p:cNvPr id="15" name="Заголовок 1"/>
            <p:cNvSpPr txBox="1">
              <a:spLocks/>
            </p:cNvSpPr>
            <p:nvPr/>
          </p:nvSpPr>
          <p:spPr>
            <a:xfrm>
              <a:off x="1789330" y="1842196"/>
              <a:ext cx="6228605" cy="55675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e-BY" sz="3200" b="1" dirty="0">
                <a:ln w="12700">
                  <a:noFill/>
                  <a:prstDash val="solid"/>
                </a:ln>
                <a:latin typeface="Arial" pitchFamily="34" charset="0"/>
                <a:cs typeface="Arial" pitchFamily="34" charset="0"/>
              </a:endParaRPr>
            </a:p>
          </p:txBody>
        </p:sp>
      </p:grpSp>
    </p:spTree>
    <p:extLst>
      <p:ext uri="{BB962C8B-B14F-4D97-AF65-F5344CB8AC3E}">
        <p14:creationId xmlns:p14="http://schemas.microsoft.com/office/powerpoint/2010/main" val="228889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386393" y="1054563"/>
            <a:ext cx="9450548"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600" dirty="0">
                <a:latin typeface="Times New Roman" panose="02020603050405020304" pitchFamily="18" charset="0"/>
                <a:cs typeface="Times New Roman" panose="02020603050405020304" pitchFamily="18" charset="0"/>
              </a:rPr>
              <a:t>	</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12" name="Рисунок 11"/>
          <p:cNvPicPr/>
          <p:nvPr/>
        </p:nvPicPr>
        <p:blipFill>
          <a:blip r:embed="rId3"/>
          <a:stretch>
            <a:fillRect/>
          </a:stretch>
        </p:blipFill>
        <p:spPr>
          <a:xfrm>
            <a:off x="2666361" y="851660"/>
            <a:ext cx="5845175" cy="2544445"/>
          </a:xfrm>
          <a:prstGeom prst="rect">
            <a:avLst/>
          </a:prstGeom>
        </p:spPr>
      </p:pic>
      <p:sp>
        <p:nvSpPr>
          <p:cNvPr id="13" name="Прямоугольник 12"/>
          <p:cNvSpPr/>
          <p:nvPr/>
        </p:nvSpPr>
        <p:spPr>
          <a:xfrm>
            <a:off x="2855640" y="3861048"/>
            <a:ext cx="6096000" cy="2339102"/>
          </a:xfrm>
          <a:prstGeom prst="rect">
            <a:avLst/>
          </a:prstGeom>
        </p:spPr>
        <p:txBody>
          <a:bodyPr>
            <a:spAutoFit/>
          </a:bodyPr>
          <a:lstStyle/>
          <a:p>
            <a:pPr indent="450215" algn="ctr">
              <a:lnSpc>
                <a:spcPct val="115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Рисунок 2 - Устройство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гидрокомпенсатора</a:t>
            </a:r>
            <a:r>
              <a:rPr lang="ru-RU" sz="2000" dirty="0">
                <a:latin typeface="Times New Roman" panose="02020603050405020304" pitchFamily="18" charset="0"/>
                <a:ea typeface="Calibri" panose="020F0502020204030204" pitchFamily="34" charset="0"/>
                <a:cs typeface="Times New Roman" panose="02020603050405020304" pitchFamily="18" charset="0"/>
              </a:rPr>
              <a:t> теплового зазора клапанов ГРМ:</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ctr"/>
            <a:r>
              <a:rPr lang="ru-RU" sz="2000" dirty="0">
                <a:latin typeface="Times New Roman" panose="02020603050405020304" pitchFamily="18" charset="0"/>
                <a:ea typeface="Calibri" panose="020F0502020204030204" pitchFamily="34" charset="0"/>
              </a:rPr>
              <a:t>1 – распределительный вал с кулачками; 2 – корпус; 3 – плунжер; 4 – втулка плунжера; 5 – шариковый клапан; 6 – пружина плунжера; 7 – шток клапана; 8 – масляный канал системы смазки двигателя; 9 – полость под плунжером; 10 – тепловой зазор.</a:t>
            </a:r>
            <a:endParaRPr lang="ru-RU" sz="2000" dirty="0"/>
          </a:p>
        </p:txBody>
      </p:sp>
    </p:spTree>
    <p:extLst>
      <p:ext uri="{BB962C8B-B14F-4D97-AF65-F5344CB8AC3E}">
        <p14:creationId xmlns:p14="http://schemas.microsoft.com/office/powerpoint/2010/main" val="3286815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178462" y="16808"/>
            <a:ext cx="9536467"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Плунжер  3  и  втулка  плунжера  4  составляют  плунжерную  пару – самый ответственный элемент </a:t>
            </a:r>
            <a:r>
              <a:rPr lang="ru-RU" sz="3600" dirty="0" err="1">
                <a:latin typeface="Times New Roman" panose="02020603050405020304" pitchFamily="18" charset="0"/>
                <a:cs typeface="Times New Roman" panose="02020603050405020304" pitchFamily="18" charset="0"/>
              </a:rPr>
              <a:t>гидрокомпенсатора</a:t>
            </a:r>
            <a:r>
              <a:rPr lang="ru-RU" sz="3600" dirty="0">
                <a:latin typeface="Times New Roman" panose="02020603050405020304" pitchFamily="18" charset="0"/>
                <a:cs typeface="Times New Roman" panose="02020603050405020304" pitchFamily="18" charset="0"/>
              </a:rPr>
              <a:t>. Зазор между втулкой и плунжером составляет 5–8 мкм. Этот зазор способствует свободному перемещению деталей относительно друг друга и позволяет сохранить герметичность соединения.</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13" name="Рисунок 12"/>
          <p:cNvPicPr/>
          <p:nvPr/>
        </p:nvPicPr>
        <p:blipFill>
          <a:blip r:embed="rId3"/>
          <a:stretch>
            <a:fillRect/>
          </a:stretch>
        </p:blipFill>
        <p:spPr>
          <a:xfrm>
            <a:off x="3575720" y="4149080"/>
            <a:ext cx="5845175" cy="2544445"/>
          </a:xfrm>
          <a:prstGeom prst="rect">
            <a:avLst/>
          </a:prstGeom>
        </p:spPr>
      </p:pic>
    </p:spTree>
    <p:extLst>
      <p:ext uri="{BB962C8B-B14F-4D97-AF65-F5344CB8AC3E}">
        <p14:creationId xmlns:p14="http://schemas.microsoft.com/office/powerpoint/2010/main" val="99553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623392" y="783276"/>
            <a:ext cx="9396037"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В нижней части плунжера выполнено отверстие, которое закрывается обратным шариковым клапаном 5. Между втулкой 4 и плунжером 3 установлена жесткая пружина 6.</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p:nvPr/>
        </p:nvPicPr>
        <p:blipFill>
          <a:blip r:embed="rId3"/>
          <a:stretch>
            <a:fillRect/>
          </a:stretch>
        </p:blipFill>
        <p:spPr>
          <a:xfrm>
            <a:off x="3431704" y="3717032"/>
            <a:ext cx="5845175" cy="2544445"/>
          </a:xfrm>
          <a:prstGeom prst="rect">
            <a:avLst/>
          </a:prstGeom>
        </p:spPr>
      </p:pic>
    </p:spTree>
    <p:extLst>
      <p:ext uri="{BB962C8B-B14F-4D97-AF65-F5344CB8AC3E}">
        <p14:creationId xmlns:p14="http://schemas.microsoft.com/office/powerpoint/2010/main" val="397443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p:cNvSpPr txBox="1"/>
          <p:nvPr/>
        </p:nvSpPr>
        <p:spPr>
          <a:xfrm>
            <a:off x="335360" y="2533335"/>
            <a:ext cx="11593288" cy="4093428"/>
          </a:xfrm>
          <a:prstGeom prst="rect">
            <a:avLst/>
          </a:prstGeom>
          <a:noFill/>
        </p:spPr>
        <p:txBody>
          <a:bodyPr wrap="square" rtlCol="0">
            <a:spAutoFit/>
          </a:bodyPr>
          <a:lstStyle/>
          <a:p>
            <a:pPr algn="just"/>
            <a:r>
              <a:rPr lang="ru-RU" sz="3600" dirty="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Когда кулачок распределительного вала 1 располагается тыльной стороной к толкателю, между корпусом и распределительным валом остается тепловой зазор 10. Масло поступает в плунжер 3 через масляный канал из системы смазки (рисунок 2, а). Одновременно с этим плунжер 3 под действием пружины 6 поднимается и компенсирует зазор 10, а в полость под плунжером через шариковый клапан 5 из системы смазки двигателя также попадает масло.</a:t>
            </a:r>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8880" y="15240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p:nvPr/>
        </p:nvPicPr>
        <p:blipFill>
          <a:blip r:embed="rId3"/>
          <a:stretch>
            <a:fillRect/>
          </a:stretch>
        </p:blipFill>
        <p:spPr>
          <a:xfrm>
            <a:off x="2640751" y="95819"/>
            <a:ext cx="5845175" cy="2544445"/>
          </a:xfrm>
          <a:prstGeom prst="rect">
            <a:avLst/>
          </a:prstGeom>
        </p:spPr>
      </p:pic>
    </p:spTree>
    <p:extLst>
      <p:ext uri="{BB962C8B-B14F-4D97-AF65-F5344CB8AC3E}">
        <p14:creationId xmlns:p14="http://schemas.microsoft.com/office/powerpoint/2010/main" val="5294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63351" y="412686"/>
            <a:ext cx="9649072" cy="2677656"/>
          </a:xfrm>
          <a:prstGeom prst="rect">
            <a:avLst/>
          </a:prstGeom>
        </p:spPr>
        <p:txBody>
          <a:bodyPr wrap="square">
            <a:spAutoFit/>
          </a:bodyPr>
          <a:lstStyle/>
          <a:p>
            <a:pPr algn="just"/>
            <a:r>
              <a:rPr lang="ru-RU" sz="2800" dirty="0">
                <a:latin typeface="Times New Roman" panose="02020603050405020304" pitchFamily="18" charset="0"/>
                <a:cs typeface="Times New Roman" panose="02020603050405020304" pitchFamily="18" charset="0"/>
              </a:rPr>
              <a:t>	По мере того как вал 1 поворачивается, кулачок начинает давить на толкатель и перемещает его вниз (рисунок 2, б). Обратный шариковый клапан 5 в этот момент  закрывается,  и  плунжерная  пара  начинает  работать  как  жесткий  элемент  (масло  можно  считать  несжимаемой  жидкостью),  передавая  усилие  на клапан (рисунок 2, в).</a:t>
            </a:r>
          </a:p>
        </p:txBody>
      </p:sp>
      <p:pic>
        <p:nvPicPr>
          <p:cNvPr id="13" name="Рисунок 12"/>
          <p:cNvPicPr/>
          <p:nvPr/>
        </p:nvPicPr>
        <p:blipFill>
          <a:blip r:embed="rId3"/>
          <a:stretch>
            <a:fillRect/>
          </a:stretch>
        </p:blipFill>
        <p:spPr>
          <a:xfrm>
            <a:off x="2711624" y="3554307"/>
            <a:ext cx="5845175" cy="2544445"/>
          </a:xfrm>
          <a:prstGeom prst="rect">
            <a:avLst/>
          </a:prstGeom>
        </p:spPr>
      </p:pic>
    </p:spTree>
    <p:extLst>
      <p:ext uri="{BB962C8B-B14F-4D97-AF65-F5344CB8AC3E}">
        <p14:creationId xmlns:p14="http://schemas.microsoft.com/office/powerpoint/2010/main" val="343530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226342" y="480796"/>
            <a:ext cx="7957889"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Небольшая часть масла тем не менее выдавливается из-под плунжера через зазор между ним и втулкой. Утечка компенсируется поступлением масла из системы смазки. Из-за нагревания деталей во время работы двигателя происходит некоторое изменение длины </a:t>
            </a:r>
            <a:r>
              <a:rPr lang="ru-RU" sz="3600" dirty="0" err="1">
                <a:latin typeface="Times New Roman" panose="02020603050405020304" pitchFamily="18" charset="0"/>
                <a:cs typeface="Times New Roman" panose="02020603050405020304" pitchFamily="18" charset="0"/>
              </a:rPr>
              <a:t>гидрокомпенсатора</a:t>
            </a:r>
            <a:r>
              <a:rPr lang="ru-RU" sz="3600" dirty="0">
                <a:latin typeface="Times New Roman" panose="02020603050405020304" pitchFamily="18" charset="0"/>
                <a:cs typeface="Times New Roman" panose="02020603050405020304" pitchFamily="18" charset="0"/>
              </a:rPr>
              <a:t>, но система сама автоматически компенсирует зазор, изменяя объем дополнительной порции масла.</a:t>
            </a:r>
            <a:endParaRPr lang="ru-RU" sz="4000" dirty="0">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12" name="Рисунок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4231" y="2380935"/>
            <a:ext cx="4031677" cy="30976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4161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298349" y="256136"/>
            <a:ext cx="9450548"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4000" dirty="0">
                <a:latin typeface="Times New Roman" panose="02020603050405020304" pitchFamily="18" charset="0"/>
                <a:cs typeface="Times New Roman" panose="02020603050405020304" pitchFamily="18" charset="0"/>
              </a:rPr>
              <a:t>В целях наиболее совершенной очистки цилиндров от продуктов сгорания  и  наибольшего  наполнения  цилиндров  свежим  зарядом,  продолжительность  открытия  выпускных  и  впускных  клапанов  стремятся  по  возможности увеличить.</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4500" y="4077072"/>
            <a:ext cx="2857500" cy="2638425"/>
          </a:xfrm>
          <a:prstGeom prst="rect">
            <a:avLst/>
          </a:prstGeom>
          <a:ln>
            <a:noFill/>
          </a:ln>
          <a:effectLst>
            <a:softEdge rad="112500"/>
          </a:effectLst>
        </p:spPr>
      </p:pic>
    </p:spTree>
    <p:extLst>
      <p:ext uri="{BB962C8B-B14F-4D97-AF65-F5344CB8AC3E}">
        <p14:creationId xmlns:p14="http://schemas.microsoft.com/office/powerpoint/2010/main" val="13405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07369" y="650532"/>
            <a:ext cx="9793088"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Продолжительность открытия клапанов, выраженную в углах поворота  коленчатого  вала,  называют фазами  распределения.  Круговая  диаграмма фаз газораспределения приведена на рисунок 3. </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12" name="Рисунок 11"/>
          <p:cNvPicPr/>
          <p:nvPr/>
        </p:nvPicPr>
        <p:blipFill>
          <a:blip r:embed="rId3"/>
          <a:stretch>
            <a:fillRect/>
          </a:stretch>
        </p:blipFill>
        <p:spPr>
          <a:xfrm>
            <a:off x="6960096" y="3031467"/>
            <a:ext cx="3776345" cy="3381375"/>
          </a:xfrm>
          <a:prstGeom prst="rect">
            <a:avLst/>
          </a:prstGeom>
        </p:spPr>
      </p:pic>
      <p:sp>
        <p:nvSpPr>
          <p:cNvPr id="5" name="Прямоугольник 4"/>
          <p:cNvSpPr/>
          <p:nvPr/>
        </p:nvSpPr>
        <p:spPr>
          <a:xfrm>
            <a:off x="5700194" y="6396335"/>
            <a:ext cx="6296147" cy="461665"/>
          </a:xfrm>
          <a:prstGeom prst="rect">
            <a:avLst/>
          </a:prstGeom>
        </p:spPr>
        <p:txBody>
          <a:bodyPr wrap="none">
            <a:spAutoFit/>
          </a:bodyPr>
          <a:lstStyle/>
          <a:p>
            <a:r>
              <a:rPr lang="ru-RU" sz="2400" dirty="0">
                <a:latin typeface="Times New Roman" panose="02020603050405020304" pitchFamily="18" charset="0"/>
                <a:ea typeface="Calibri" panose="020F0502020204030204" pitchFamily="34" charset="0"/>
              </a:rPr>
              <a:t>Рисунок 3 - Диаграмма фаз газораспределения</a:t>
            </a:r>
            <a:endParaRPr lang="ru-RU" sz="2400" dirty="0"/>
          </a:p>
        </p:txBody>
      </p:sp>
    </p:spTree>
    <p:extLst>
      <p:ext uri="{BB962C8B-B14F-4D97-AF65-F5344CB8AC3E}">
        <p14:creationId xmlns:p14="http://schemas.microsoft.com/office/powerpoint/2010/main" val="71808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p:cNvSpPr txBox="1"/>
          <p:nvPr/>
        </p:nvSpPr>
        <p:spPr>
          <a:xfrm>
            <a:off x="93262" y="399249"/>
            <a:ext cx="8868905" cy="4093428"/>
          </a:xfrm>
          <a:prstGeom prst="rect">
            <a:avLst/>
          </a:prstGeom>
          <a:noFill/>
        </p:spPr>
        <p:txBody>
          <a:bodyPr wrap="square" rtlCol="0">
            <a:spAutoFit/>
          </a:bodyPr>
          <a:lstStyle/>
          <a:p>
            <a:pPr lvl="0" algn="just"/>
            <a:r>
              <a:rPr lang="ru-RU" sz="360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Открытие впускного клапана у большинства двигателей осуществляется с некоторым опережением ( α=10…22° раньше ВМТ). Это вызвано тем, что подъем клапана кулачком происходит постепенно, а для обеспечения значительного открытия впускного клапана к моменту создания в цилиндре разрежения (необходимого  для  интенсивного  поступления  свежего  заряда)  впускной  клапан должен начать открываться раньше ВМТ.</a:t>
            </a:r>
          </a:p>
        </p:txBody>
      </p:sp>
      <p:pic>
        <p:nvPicPr>
          <p:cNvPr id="13"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8880" y="15240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6319" y="3619427"/>
            <a:ext cx="3197479" cy="3197479"/>
          </a:xfrm>
          <a:prstGeom prst="rect">
            <a:avLst/>
          </a:prstGeom>
          <a:ln>
            <a:noFill/>
          </a:ln>
          <a:effectLst>
            <a:softEdge rad="112500"/>
          </a:effectLst>
        </p:spPr>
      </p:pic>
    </p:spTree>
    <p:extLst>
      <p:ext uri="{BB962C8B-B14F-4D97-AF65-F5344CB8AC3E}">
        <p14:creationId xmlns:p14="http://schemas.microsoft.com/office/powerpoint/2010/main" val="239819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59021" y="93750"/>
            <a:ext cx="9235367"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Закрытие впускного клапана у всех двигателей происходит со значительным опозданием – β=40…75° позже НМТ. Связано это с тем, что во время впуска,  когда  поршень  достиг  НМТ,  давление  в  цилиндре  все  еще  меньше  атмосферного.  Поэтому  заряд  будет  продолжать  поступать  в  цилиндр  до  тех  пор, пока  давление  в  цилиндре  не  превысит  давления  во  впускном  коллекторе.  </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51059" y="4221089"/>
            <a:ext cx="2636912" cy="2636912"/>
          </a:xfrm>
          <a:prstGeom prst="rect">
            <a:avLst/>
          </a:prstGeom>
          <a:ln>
            <a:noFill/>
          </a:ln>
          <a:effectLst>
            <a:softEdge rad="112500"/>
          </a:effectLst>
        </p:spPr>
      </p:pic>
    </p:spTree>
    <p:extLst>
      <p:ext uri="{BB962C8B-B14F-4D97-AF65-F5344CB8AC3E}">
        <p14:creationId xmlns:p14="http://schemas.microsoft.com/office/powerpoint/2010/main" val="308636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sp>
        <p:nvSpPr>
          <p:cNvPr id="12" name="Заголовок 1"/>
          <p:cNvSpPr txBox="1">
            <a:spLocks/>
          </p:cNvSpPr>
          <p:nvPr/>
        </p:nvSpPr>
        <p:spPr>
          <a:xfrm>
            <a:off x="263352" y="163055"/>
            <a:ext cx="9756078"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b="1" i="1" dirty="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При сборке газораспределительного механизма двигателя в кинематической цепи привода клапанов необходимо оставлять зазор для компенсации теплового удлинения и обеспечения надежной посадки клапана в седло. Размер зазоров указывается в заводской инструкции по эксплуатации двигателя и обычно составляет 0,15…0,45 мм. Большие зазоры всегда у выпускных клапанов.</a:t>
            </a:r>
          </a:p>
        </p:txBody>
      </p:sp>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6473" y="5019288"/>
            <a:ext cx="4583832" cy="1838712"/>
          </a:xfrm>
          <a:prstGeom prst="rect">
            <a:avLst/>
          </a:prstGeom>
          <a:ln>
            <a:noFill/>
          </a:ln>
          <a:effectLst>
            <a:softEdge rad="112500"/>
          </a:effectLst>
        </p:spPr>
      </p:pic>
    </p:spTree>
    <p:extLst>
      <p:ext uri="{BB962C8B-B14F-4D97-AF65-F5344CB8AC3E}">
        <p14:creationId xmlns:p14="http://schemas.microsoft.com/office/powerpoint/2010/main" val="2558046885"/>
      </p:ext>
    </p:extLst>
  </p:cSld>
  <p:clrMapOvr>
    <a:masterClrMapping/>
  </p:clrMapOvr>
  <mc:AlternateContent xmlns:mc="http://schemas.openxmlformats.org/markup-compatibility/2006" xmlns:p14="http://schemas.microsoft.com/office/powerpoint/2010/main">
    <mc:Choice Requires="p14">
      <p:transition spd="slow" p14:dur="2000" advTm="15700"/>
    </mc:Choice>
    <mc:Fallback xmlns="">
      <p:transition spd="slow" advTm="157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extLst>
    <p:ext uri="{E180D4A7-C9FB-4DFB-919C-405C955672EB}">
      <p14:showEvtLst xmlns:p14="http://schemas.microsoft.com/office/powerpoint/2010/main">
        <p14:playEvt time="0" objId="6"/>
        <p14:stopEvt time="60515" objId="6"/>
        <p14:playEvt time="63757" objId="6"/>
        <p14:stopEvt time="66709" objId="6"/>
      </p14:showEvtLst>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p:cNvSpPr txBox="1"/>
          <p:nvPr/>
        </p:nvSpPr>
        <p:spPr>
          <a:xfrm>
            <a:off x="412750" y="582543"/>
            <a:ext cx="7892960" cy="4585871"/>
          </a:xfrm>
          <a:prstGeom prst="rect">
            <a:avLst/>
          </a:prstGeom>
          <a:noFill/>
        </p:spPr>
        <p:txBody>
          <a:bodyPr wrap="square" rtlCol="0">
            <a:spAutoFit/>
          </a:bodyPr>
          <a:lstStyle/>
          <a:p>
            <a:pPr algn="just"/>
            <a:r>
              <a:rPr lang="ru-RU" sz="3600" dirty="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 Инерционный напор заряда будет способствовать поступлению тем активней, чем большее  число  оборотов  совершает  коленчатый  вал. Значительное  запаздывание закрытия впускного клапана дает возможность повысить коэффициент наполнения, так как продолжительность открытия впускного клапана составляет 220…270°.</a:t>
            </a:r>
          </a:p>
        </p:txBody>
      </p:sp>
      <p:pic>
        <p:nvPicPr>
          <p:cNvPr id="13"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8880" y="15240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44272" y="3193923"/>
            <a:ext cx="3647728" cy="3647728"/>
          </a:xfrm>
          <a:prstGeom prst="rect">
            <a:avLst/>
          </a:prstGeom>
        </p:spPr>
      </p:pic>
    </p:spTree>
    <p:extLst>
      <p:ext uri="{BB962C8B-B14F-4D97-AF65-F5344CB8AC3E}">
        <p14:creationId xmlns:p14="http://schemas.microsoft.com/office/powerpoint/2010/main" val="53680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p:cNvSpPr txBox="1"/>
          <p:nvPr/>
        </p:nvSpPr>
        <p:spPr>
          <a:xfrm>
            <a:off x="335360" y="786183"/>
            <a:ext cx="5870606" cy="5016758"/>
          </a:xfrm>
          <a:prstGeom prst="rect">
            <a:avLst/>
          </a:prstGeom>
          <a:noFill/>
        </p:spPr>
        <p:txBody>
          <a:bodyPr wrap="square" rtlCol="0">
            <a:spAutoFit/>
          </a:bodyPr>
          <a:lstStyle/>
          <a:p>
            <a:pPr algn="just"/>
            <a:r>
              <a:rPr lang="ru-RU" dirty="0">
                <a:latin typeface="Times New Roman" panose="02020603050405020304" pitchFamily="18" charset="0"/>
                <a:cs typeface="Times New Roman" panose="02020603050405020304" pitchFamily="18" charset="0"/>
              </a:rPr>
              <a:t>	</a:t>
            </a:r>
            <a:r>
              <a:rPr lang="ru-RU" sz="3200" dirty="0"/>
              <a:t> </a:t>
            </a:r>
            <a:r>
              <a:rPr lang="ru-RU" sz="3200" dirty="0">
                <a:latin typeface="Times New Roman" panose="02020603050405020304" pitchFamily="18" charset="0"/>
                <a:cs typeface="Times New Roman" panose="02020603050405020304" pitchFamily="18" charset="0"/>
              </a:rPr>
              <a:t>Выпускной клапан открывается у всех двигателей со значительным опережением:  γ=30…70° до того, как поршень достигает НМТ. В момент открытия выпускного  клапана  отработавшие  газы  в  цилиндре  имеют  давление 0,3…0,4 МПа. Поэтому основная часть газов удаляется из цилиндра до НМТ.</a:t>
            </a:r>
          </a:p>
        </p:txBody>
      </p:sp>
      <p:pic>
        <p:nvPicPr>
          <p:cNvPr id="13"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8880" y="15240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8048" y="2060848"/>
            <a:ext cx="5663952" cy="3702444"/>
          </a:xfrm>
          <a:prstGeom prst="rect">
            <a:avLst/>
          </a:prstGeom>
        </p:spPr>
      </p:pic>
    </p:spTree>
    <p:extLst>
      <p:ext uri="{BB962C8B-B14F-4D97-AF65-F5344CB8AC3E}">
        <p14:creationId xmlns:p14="http://schemas.microsoft.com/office/powerpoint/2010/main" val="353751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119336" y="85001"/>
            <a:ext cx="7291899"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3600" dirty="0"/>
              <a:t> </a:t>
            </a:r>
            <a:r>
              <a:rPr lang="ru-RU" sz="3600" dirty="0">
                <a:latin typeface="Times New Roman" panose="02020603050405020304" pitchFamily="18" charset="0"/>
                <a:cs typeface="Times New Roman" panose="02020603050405020304" pitchFamily="18" charset="0"/>
              </a:rPr>
              <a:t>Дальнейшее удаление отработавших газов происходит при движении поршня от НМТ к ВМТ, при давлении 0,105…0,115 МПа. На удаление газов затрачивается минимальная работа. Опережение открытия выпускного клапана создает условия для улучшения  очистки  цилиндра,  а  следовательно,  способствует  и  лучшему  наполнению цилиндра свежим зарядом.</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4258" y="1988840"/>
            <a:ext cx="4176330" cy="4729694"/>
          </a:xfrm>
          <a:prstGeom prst="rect">
            <a:avLst/>
          </a:prstGeom>
          <a:ln>
            <a:noFill/>
          </a:ln>
          <a:effectLst>
            <a:softEdge rad="112500"/>
          </a:effectLst>
        </p:spPr>
      </p:pic>
    </p:spTree>
    <p:extLst>
      <p:ext uri="{BB962C8B-B14F-4D97-AF65-F5344CB8AC3E}">
        <p14:creationId xmlns:p14="http://schemas.microsoft.com/office/powerpoint/2010/main" val="102164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83332" y="289054"/>
            <a:ext cx="9611056"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Закрытие выпускного клапана происходит обычно с некоторым запаздыванием:  δ=2…30° после ВМТ. Это дает возможность улучшить очистку цилиндра, так как в момент – прихода поршня в ВМТ давление газов в цилиндре еще превышает атмосферное. У некоторых двигателей выпускной клапан закрывается в ВМТ. Общая, продолжительность открытия выпускного клапана составляет 220…270°.</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0016" y="4290192"/>
            <a:ext cx="4572000" cy="2533650"/>
          </a:xfrm>
          <a:prstGeom prst="rect">
            <a:avLst/>
          </a:prstGeom>
        </p:spPr>
      </p:pic>
    </p:spTree>
    <p:extLst>
      <p:ext uri="{BB962C8B-B14F-4D97-AF65-F5344CB8AC3E}">
        <p14:creationId xmlns:p14="http://schemas.microsoft.com/office/powerpoint/2010/main" val="66442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83332" y="389283"/>
            <a:ext cx="7164796"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Перекрытием клапанов называют некоторый промежуток времени, в течение  которого  открыты  одновременно  впускной  и  выпускной  клапаны α+β. При перекрытии клапанов потоки не перемешиваются и не происходит утечки свежего заряда с отработавшими газами из-за крайне небольшого времени перекрытия и незначительных проходных сечений клапанов: впускного в начале открытия и выпускного в конце закрытия.</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128" y="2276872"/>
            <a:ext cx="4876800" cy="2933700"/>
          </a:xfrm>
          <a:prstGeom prst="rect">
            <a:avLst/>
          </a:prstGeom>
        </p:spPr>
      </p:pic>
    </p:spTree>
    <p:extLst>
      <p:ext uri="{BB962C8B-B14F-4D97-AF65-F5344CB8AC3E}">
        <p14:creationId xmlns:p14="http://schemas.microsoft.com/office/powerpoint/2010/main" val="215283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335359" y="116632"/>
            <a:ext cx="9577063"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Фазы газораспределения зависят от конструкции ГРМ, устанавливаются на заводе изготовителе при сборке двигателя и на классических двигателях не могут изменяться в зависимости от режима работы двигателя. Для достижения оптимальных мощностных показателей двигателя на всех режимах его работы, снижения токсичность отработавших газов и расхода топлива на современных быстроходных двигателях используют специальные механизмы изменения фаз газораспределения. </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12422" y="5358024"/>
            <a:ext cx="2407804" cy="1533797"/>
          </a:xfrm>
          <a:prstGeom prst="rect">
            <a:avLst/>
          </a:prstGeom>
          <a:ln>
            <a:noFill/>
          </a:ln>
          <a:effectLst>
            <a:softEdge rad="112500"/>
          </a:effectLst>
        </p:spPr>
      </p:pic>
    </p:spTree>
    <p:extLst>
      <p:ext uri="{BB962C8B-B14F-4D97-AF65-F5344CB8AC3E}">
        <p14:creationId xmlns:p14="http://schemas.microsoft.com/office/powerpoint/2010/main" val="246506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201598" y="85001"/>
            <a:ext cx="8662156"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3600" dirty="0"/>
              <a:t> </a:t>
            </a:r>
            <a:r>
              <a:rPr lang="ru-RU" sz="3600" dirty="0">
                <a:latin typeface="Times New Roman" panose="02020603050405020304" pitchFamily="18" charset="0"/>
                <a:cs typeface="Times New Roman" panose="02020603050405020304" pitchFamily="18" charset="0"/>
              </a:rPr>
              <a:t>Система  изменения  фаз  газораспределения  позволяет  плавно  изменять фазы  газораспределения  в  соответствии  с  условиями  работы  двигателя.  Это достигается путем поворота распределительного вала впускных клапанов относительно вала выпускных в диапазоне 40…60° (по углу поворота коленчатого вала). В результате изменяется момент начала открытия впускных клапанов и величина времени перекрытия клапанов.</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61512" y="3501008"/>
            <a:ext cx="3230488" cy="3230488"/>
          </a:xfrm>
          <a:prstGeom prst="rect">
            <a:avLst/>
          </a:prstGeom>
          <a:ln>
            <a:noFill/>
          </a:ln>
          <a:effectLst>
            <a:softEdge rad="112500"/>
          </a:effectLst>
        </p:spPr>
      </p:pic>
    </p:spTree>
    <p:extLst>
      <p:ext uri="{BB962C8B-B14F-4D97-AF65-F5344CB8AC3E}">
        <p14:creationId xmlns:p14="http://schemas.microsoft.com/office/powerpoint/2010/main" val="88935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1559496" y="2996952"/>
            <a:ext cx="10153128"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5400" dirty="0">
                <a:latin typeface="Times New Roman" panose="02020603050405020304" pitchFamily="18" charset="0"/>
                <a:cs typeface="Times New Roman" panose="02020603050405020304" pitchFamily="18" charset="0"/>
              </a:rPr>
              <a:t>Спасибо за внимание</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373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534096" y="249370"/>
            <a:ext cx="9522343"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dirty="0">
                <a:latin typeface="Times New Roman" panose="02020603050405020304" pitchFamily="18" charset="0"/>
                <a:cs typeface="Times New Roman" panose="02020603050405020304" pitchFamily="18" charset="0"/>
              </a:rPr>
              <a:t>	 </a:t>
            </a:r>
            <a:r>
              <a:rPr lang="ru-RU" sz="4000" dirty="0">
                <a:latin typeface="Times New Roman" panose="02020603050405020304" pitchFamily="18" charset="0"/>
                <a:cs typeface="Times New Roman" panose="02020603050405020304" pitchFamily="18" charset="0"/>
              </a:rPr>
              <a:t>Нормальный зазор, устанавливаемый между стержнем клапана и бойком коромысла, в процессе работы двигателя вследствие износа деталей может измениться. Поэтому тепловые зазоры необходимо периодически проверять и регулировать.</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8208" y="4145330"/>
            <a:ext cx="4203077" cy="2726727"/>
          </a:xfrm>
          <a:prstGeom prst="rect">
            <a:avLst/>
          </a:prstGeom>
          <a:ln>
            <a:noFill/>
          </a:ln>
          <a:effectLst>
            <a:softEdge rad="112500"/>
          </a:effectLst>
        </p:spPr>
      </p:pic>
    </p:spTree>
    <p:extLst>
      <p:ext uri="{BB962C8B-B14F-4D97-AF65-F5344CB8AC3E}">
        <p14:creationId xmlns:p14="http://schemas.microsoft.com/office/powerpoint/2010/main" val="125589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05356" y="980728"/>
            <a:ext cx="9180014"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dirty="0">
                <a:latin typeface="Times New Roman" panose="02020603050405020304" pitchFamily="18" charset="0"/>
                <a:cs typeface="Times New Roman" panose="02020603050405020304" pitchFamily="18" charset="0"/>
              </a:rPr>
              <a:t>	</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19336" y="188640"/>
            <a:ext cx="9684069" cy="5047536"/>
          </a:xfrm>
          <a:prstGeom prst="rect">
            <a:avLst/>
          </a:prstGeom>
        </p:spPr>
        <p:txBody>
          <a:bodyPr wrap="square">
            <a:spAutoFit/>
          </a:bodyPr>
          <a:lstStyle/>
          <a:p>
            <a:pPr lvl="0" algn="just">
              <a:lnSpc>
                <a:spcPct val="115000"/>
              </a:lnSpc>
              <a:spcAft>
                <a:spcPts val="0"/>
              </a:spcAft>
            </a:pPr>
            <a:r>
              <a:rPr lang="ru-RU" sz="2400" dirty="0">
                <a:latin typeface="Times New Roman" panose="02020603050405020304" pitchFamily="18" charset="0"/>
                <a:cs typeface="Times New Roman" panose="02020603050405020304" pitchFamily="18" charset="0"/>
              </a:rPr>
              <a:t>	</a:t>
            </a:r>
            <a:r>
              <a:rPr lang="ru-RU" sz="4000" dirty="0">
                <a:latin typeface="Times New Roman" panose="02020603050405020304" pitchFamily="18" charset="0"/>
                <a:cs typeface="Times New Roman" panose="02020603050405020304" pitchFamily="18" charset="0"/>
              </a:rPr>
              <a:t>Увеличение или уменьшение тепловых зазоров отрицательно сказывается на  работе  механизма  газораспределения  и  двигателя  в  целом.  При слишком больших зазорах растут ударные нагрузки и увеличивается износ деталей привода клапанов.</a:t>
            </a:r>
            <a:endParaRPr lang="ru-RU" sz="36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223" y="4287376"/>
            <a:ext cx="4073857" cy="2601449"/>
          </a:xfrm>
          <a:prstGeom prst="rect">
            <a:avLst/>
          </a:prstGeom>
          <a:ln>
            <a:noFill/>
          </a:ln>
          <a:effectLst>
            <a:softEdge rad="112500"/>
          </a:effectLst>
        </p:spPr>
      </p:pic>
    </p:spTree>
    <p:extLst>
      <p:ext uri="{BB962C8B-B14F-4D97-AF65-F5344CB8AC3E}">
        <p14:creationId xmlns:p14="http://schemas.microsoft.com/office/powerpoint/2010/main" val="402323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8880" y="152400"/>
            <a:ext cx="1008112" cy="825372"/>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91444" y="199326"/>
            <a:ext cx="9459561" cy="4401205"/>
          </a:xfrm>
          <a:prstGeom prst="rect">
            <a:avLst/>
          </a:prstGeom>
        </p:spPr>
        <p:txBody>
          <a:bodyPr wrap="square">
            <a:spAutoFit/>
          </a:bodyPr>
          <a:lstStyle/>
          <a:p>
            <a:pPr algn="just"/>
            <a:r>
              <a:rPr lang="ru-RU" sz="3200" dirty="0">
                <a:latin typeface="Times New Roman" panose="02020603050405020304" pitchFamily="18" charset="0"/>
                <a:ea typeface="Calibri" panose="020F0502020204030204" pitchFamily="34" charset="0"/>
              </a:rPr>
              <a:t>	</a:t>
            </a:r>
            <a:r>
              <a:rPr lang="ru-RU" sz="4000" dirty="0">
                <a:latin typeface="Times New Roman" panose="02020603050405020304" pitchFamily="18" charset="0"/>
                <a:cs typeface="Times New Roman" panose="02020603050405020304" pitchFamily="18" charset="0"/>
              </a:rPr>
              <a:t>При очень малых зазорах не обеспечивается герметичность камеры сгорания, двигатель теряет компрессию и не развивает полной мощности. Клапаны в этом случае перегреваются, что может повлечь за собой прогорание рабочих фасок. </a:t>
            </a: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9304" y="4149080"/>
            <a:ext cx="4051857" cy="2690433"/>
          </a:xfrm>
          <a:prstGeom prst="rect">
            <a:avLst/>
          </a:prstGeom>
          <a:ln>
            <a:noFill/>
          </a:ln>
          <a:effectLst>
            <a:softEdge rad="112500"/>
          </a:effectLst>
        </p:spPr>
      </p:pic>
    </p:spTree>
    <p:extLst>
      <p:ext uri="{BB962C8B-B14F-4D97-AF65-F5344CB8AC3E}">
        <p14:creationId xmlns:p14="http://schemas.microsoft.com/office/powerpoint/2010/main" val="35933623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748271" y="349660"/>
            <a:ext cx="9180014"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200" dirty="0">
                <a:latin typeface="Times New Roman" panose="02020603050405020304" pitchFamily="18" charset="0"/>
                <a:cs typeface="Times New Roman" panose="02020603050405020304" pitchFamily="18" charset="0"/>
              </a:rPr>
              <a:t>	</a:t>
            </a:r>
            <a:r>
              <a:rPr lang="ru-RU" sz="4000" dirty="0">
                <a:latin typeface="Times New Roman" panose="02020603050405020304" pitchFamily="18" charset="0"/>
                <a:cs typeface="Times New Roman" panose="02020603050405020304" pitchFamily="18" charset="0"/>
              </a:rPr>
              <a:t>Зазор  контролируется  плоским  щупом.  Регулировку  производят  путем вращения регулировочного винта в коромысле (рисунок 1). Порядок регулировки тепловых зазоров указывается в заводской инструкции.</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p:nvPr/>
        </p:nvPicPr>
        <p:blipFill>
          <a:blip r:embed="rId3"/>
          <a:stretch>
            <a:fillRect/>
          </a:stretch>
        </p:blipFill>
        <p:spPr>
          <a:xfrm>
            <a:off x="9120336" y="3513989"/>
            <a:ext cx="2984500" cy="3321685"/>
          </a:xfrm>
          <a:prstGeom prst="rect">
            <a:avLst/>
          </a:prstGeom>
          <a:ln>
            <a:noFill/>
          </a:ln>
          <a:effectLst>
            <a:softEdge rad="112500"/>
          </a:effectLst>
        </p:spPr>
      </p:pic>
      <p:sp>
        <p:nvSpPr>
          <p:cNvPr id="4" name="Прямоугольник 3"/>
          <p:cNvSpPr/>
          <p:nvPr/>
        </p:nvSpPr>
        <p:spPr>
          <a:xfrm>
            <a:off x="2783632" y="6093296"/>
            <a:ext cx="6096000" cy="835613"/>
          </a:xfrm>
          <a:prstGeom prst="rect">
            <a:avLst/>
          </a:prstGeom>
        </p:spPr>
        <p:txBody>
          <a:bodyPr>
            <a:spAutoFit/>
          </a:bodyPr>
          <a:lstStyle/>
          <a:p>
            <a:pPr indent="450215" algn="ctr">
              <a:lnSpc>
                <a:spcPct val="115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Рисунок 1 - Регулировка теплового зазора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376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263351" y="249370"/>
            <a:ext cx="9649071"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4000" dirty="0"/>
              <a:t> </a:t>
            </a:r>
            <a:r>
              <a:rPr lang="ru-RU" sz="3600" dirty="0">
                <a:latin typeface="Times New Roman" panose="02020603050405020304" pitchFamily="18" charset="0"/>
                <a:cs typeface="Times New Roman" panose="02020603050405020304" pitchFamily="18" charset="0"/>
              </a:rPr>
              <a:t>Регулировка тепловых зазоров является достаточно трудоемкой операцией, требующей определенной квалификации и внимательности. Избежать частой регулировки клапанного механизма и сделать его работу более мягкой помогают </a:t>
            </a:r>
            <a:r>
              <a:rPr lang="ru-RU" sz="3600" dirty="0" err="1">
                <a:latin typeface="Times New Roman" panose="02020603050405020304" pitchFamily="18" charset="0"/>
                <a:cs typeface="Times New Roman" panose="02020603050405020304" pitchFamily="18" charset="0"/>
              </a:rPr>
              <a:t>гидрокомпенсаторы</a:t>
            </a:r>
            <a:r>
              <a:rPr lang="ru-RU" sz="3600" dirty="0">
                <a:latin typeface="Times New Roman" panose="02020603050405020304" pitchFamily="18" charset="0"/>
                <a:cs typeface="Times New Roman" panose="02020603050405020304" pitchFamily="18" charset="0"/>
              </a:rPr>
              <a:t>. Установлены они между стержнем клапана и кулачком газораспределительного вала или </a:t>
            </a:r>
            <a:r>
              <a:rPr lang="ru-RU" sz="3600" dirty="0" err="1">
                <a:latin typeface="Times New Roman" panose="02020603050405020304" pitchFamily="18" charset="0"/>
                <a:cs typeface="Times New Roman" panose="02020603050405020304" pitchFamily="18" charset="0"/>
              </a:rPr>
              <a:t>бойковой</a:t>
            </a:r>
            <a:r>
              <a:rPr lang="ru-RU" sz="3600" dirty="0">
                <a:latin typeface="Times New Roman" panose="02020603050405020304" pitchFamily="18" charset="0"/>
                <a:cs typeface="Times New Roman" panose="02020603050405020304" pitchFamily="18" charset="0"/>
              </a:rPr>
              <a:t> поверхностью коромысла.</a:t>
            </a:r>
            <a:endParaRPr lang="ru-RU" sz="4000" dirty="0">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6320" y="4657821"/>
            <a:ext cx="3211515" cy="2183830"/>
          </a:xfrm>
          <a:prstGeom prst="rect">
            <a:avLst/>
          </a:prstGeom>
          <a:ln>
            <a:noFill/>
          </a:ln>
          <a:effectLst>
            <a:softEdge rad="112500"/>
          </a:effectLst>
        </p:spPr>
      </p:pic>
    </p:spTree>
    <p:extLst>
      <p:ext uri="{BB962C8B-B14F-4D97-AF65-F5344CB8AC3E}">
        <p14:creationId xmlns:p14="http://schemas.microsoft.com/office/powerpoint/2010/main" val="204619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07368" y="287900"/>
            <a:ext cx="9287020"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3600" dirty="0"/>
              <a:t> </a:t>
            </a:r>
            <a:r>
              <a:rPr lang="ru-RU" sz="3600" dirty="0">
                <a:latin typeface="Times New Roman" panose="02020603050405020304" pitchFamily="18" charset="0"/>
                <a:cs typeface="Times New Roman" panose="02020603050405020304" pitchFamily="18" charset="0"/>
              </a:rPr>
              <a:t>В процессе работы двигателя автоматически изменяется длина компенсатора на величину, равную тепловому зазору. Детали компенсатора перемещаются одна относительно другой, под действием встроенной в него пружины и за счет подачи масла под давлением из системы</a:t>
            </a:r>
          </a:p>
          <a:p>
            <a:pPr algn="just"/>
            <a:r>
              <a:rPr lang="ru-RU" sz="3600" dirty="0">
                <a:latin typeface="Times New Roman" panose="02020603050405020304" pitchFamily="18" charset="0"/>
                <a:cs typeface="Times New Roman" panose="02020603050405020304" pitchFamily="18" charset="0"/>
              </a:rPr>
              <a:t>смазки двигателя.</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4125" y="3668046"/>
            <a:ext cx="4151784" cy="31899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4619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250433" y="249370"/>
            <a:ext cx="9793089" cy="8080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ru-RU" sz="3600" dirty="0">
                <a:latin typeface="Times New Roman" panose="02020603050405020304" pitchFamily="18" charset="0"/>
                <a:cs typeface="Times New Roman" panose="02020603050405020304" pitchFamily="18" charset="0"/>
              </a:rPr>
              <a:t>	</a:t>
            </a:r>
            <a:r>
              <a:rPr lang="ru-RU" sz="3600" dirty="0"/>
              <a:t> </a:t>
            </a:r>
            <a:r>
              <a:rPr lang="ru-RU" sz="3600" dirty="0" err="1">
                <a:latin typeface="Times New Roman" panose="02020603050405020304" pitchFamily="18" charset="0"/>
                <a:cs typeface="Times New Roman" panose="02020603050405020304" pitchFamily="18" charset="0"/>
              </a:rPr>
              <a:t>Гидрокомпенсатор</a:t>
            </a:r>
            <a:r>
              <a:rPr lang="ru-RU" sz="3600" dirty="0">
                <a:latin typeface="Times New Roman" panose="02020603050405020304" pitchFamily="18" charset="0"/>
                <a:cs typeface="Times New Roman" panose="02020603050405020304" pitchFamily="18" charset="0"/>
              </a:rPr>
              <a:t> представляет собой корпус, внутри которого установлена подвижная плунжерная пара, состоящая в свою очередь из втулки и подпружиненного плунжера с шариковым клапаном (рисунок 2). Корпусом может служить цилиндрический толкатель, часть головки блока цилиндров или элементы рычагов привода клапанов.</a:t>
            </a:r>
          </a:p>
        </p:txBody>
      </p:sp>
      <p:sp>
        <p:nvSpPr>
          <p:cNvPr id="8" name="Скругленный прямоугольник 7"/>
          <p:cNvSpPr/>
          <p:nvPr/>
        </p:nvSpPr>
        <p:spPr>
          <a:xfrm rot="20375024">
            <a:off x="9945616" y="-89038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rot="20375024">
            <a:off x="10054634" y="-1125879"/>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9"/>
          <p:cNvSpPr/>
          <p:nvPr/>
        </p:nvSpPr>
        <p:spPr>
          <a:xfrm rot="20375024">
            <a:off x="10163651" y="-1326460"/>
            <a:ext cx="2834461" cy="1950780"/>
          </a:xfrm>
          <a:prstGeom prst="roundRect">
            <a:avLst>
              <a:gd name="adj" fmla="val 3685"/>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1" name="Picture 3" descr="E:\logo\logo_in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16480" y="0"/>
            <a:ext cx="1008112" cy="825372"/>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8328" y="4044988"/>
            <a:ext cx="3149000" cy="2837218"/>
          </a:xfrm>
          <a:prstGeom prst="rect">
            <a:avLst/>
          </a:prstGeom>
        </p:spPr>
      </p:pic>
    </p:spTree>
    <p:extLst>
      <p:ext uri="{BB962C8B-B14F-4D97-AF65-F5344CB8AC3E}">
        <p14:creationId xmlns:p14="http://schemas.microsoft.com/office/powerpoint/2010/main" val="3789120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11000"/>
                                  </p:stCondLst>
                                  <p:childTnLst>
                                    <p:animRot by="120000">
                                      <p:cBhvr>
                                        <p:cTn id="6" dur="500" fill="hold">
                                          <p:stCondLst>
                                            <p:cond delay="0"/>
                                          </p:stCondLst>
                                        </p:cTn>
                                        <p:tgtEl>
                                          <p:spTgt spid="8"/>
                                        </p:tgtEl>
                                        <p:attrNameLst>
                                          <p:attrName>r</p:attrName>
                                        </p:attrNameLst>
                                      </p:cBhvr>
                                    </p:animRot>
                                    <p:animRot by="-240000">
                                      <p:cBhvr>
                                        <p:cTn id="7" dur="1000" fill="hold">
                                          <p:stCondLst>
                                            <p:cond delay="1000"/>
                                          </p:stCondLst>
                                        </p:cTn>
                                        <p:tgtEl>
                                          <p:spTgt spid="8"/>
                                        </p:tgtEl>
                                        <p:attrNameLst>
                                          <p:attrName>r</p:attrName>
                                        </p:attrNameLst>
                                      </p:cBhvr>
                                    </p:animRot>
                                    <p:animRot by="240000">
                                      <p:cBhvr>
                                        <p:cTn id="8" dur="1000" fill="hold">
                                          <p:stCondLst>
                                            <p:cond delay="2000"/>
                                          </p:stCondLst>
                                        </p:cTn>
                                        <p:tgtEl>
                                          <p:spTgt spid="8"/>
                                        </p:tgtEl>
                                        <p:attrNameLst>
                                          <p:attrName>r</p:attrName>
                                        </p:attrNameLst>
                                      </p:cBhvr>
                                    </p:animRot>
                                    <p:animRot by="-240000">
                                      <p:cBhvr>
                                        <p:cTn id="9" dur="1000" fill="hold">
                                          <p:stCondLst>
                                            <p:cond delay="3000"/>
                                          </p:stCondLst>
                                        </p:cTn>
                                        <p:tgtEl>
                                          <p:spTgt spid="8"/>
                                        </p:tgtEl>
                                        <p:attrNameLst>
                                          <p:attrName>r</p:attrName>
                                        </p:attrNameLst>
                                      </p:cBhvr>
                                    </p:animRot>
                                    <p:animRot by="120000">
                                      <p:cBhvr>
                                        <p:cTn id="10" dur="1000" fill="hold">
                                          <p:stCondLst>
                                            <p:cond delay="4000"/>
                                          </p:stCondLst>
                                        </p:cTn>
                                        <p:tgtEl>
                                          <p:spTgt spid="8"/>
                                        </p:tgtEl>
                                        <p:attrNameLst>
                                          <p:attrName>r</p:attrName>
                                        </p:attrNameLst>
                                      </p:cBhvr>
                                    </p:animRot>
                                  </p:childTnLst>
                                </p:cTn>
                              </p:par>
                              <p:par>
                                <p:cTn id="11" presetID="32" presetClass="emph" presetSubtype="0" fill="hold" grpId="0" nodeType="withEffect">
                                  <p:stCondLst>
                                    <p:cond delay="12000"/>
                                  </p:stCondLst>
                                  <p:childTnLst>
                                    <p:animRot by="120000">
                                      <p:cBhvr>
                                        <p:cTn id="12" dur="500" fill="hold">
                                          <p:stCondLst>
                                            <p:cond delay="0"/>
                                          </p:stCondLst>
                                        </p:cTn>
                                        <p:tgtEl>
                                          <p:spTgt spid="9"/>
                                        </p:tgtEl>
                                        <p:attrNameLst>
                                          <p:attrName>r</p:attrName>
                                        </p:attrNameLst>
                                      </p:cBhvr>
                                    </p:animRot>
                                    <p:animRot by="-240000">
                                      <p:cBhvr>
                                        <p:cTn id="13" dur="1000" fill="hold">
                                          <p:stCondLst>
                                            <p:cond delay="1000"/>
                                          </p:stCondLst>
                                        </p:cTn>
                                        <p:tgtEl>
                                          <p:spTgt spid="9"/>
                                        </p:tgtEl>
                                        <p:attrNameLst>
                                          <p:attrName>r</p:attrName>
                                        </p:attrNameLst>
                                      </p:cBhvr>
                                    </p:animRot>
                                    <p:animRot by="240000">
                                      <p:cBhvr>
                                        <p:cTn id="14" dur="1000" fill="hold">
                                          <p:stCondLst>
                                            <p:cond delay="2000"/>
                                          </p:stCondLst>
                                        </p:cTn>
                                        <p:tgtEl>
                                          <p:spTgt spid="9"/>
                                        </p:tgtEl>
                                        <p:attrNameLst>
                                          <p:attrName>r</p:attrName>
                                        </p:attrNameLst>
                                      </p:cBhvr>
                                    </p:animRot>
                                    <p:animRot by="-240000">
                                      <p:cBhvr>
                                        <p:cTn id="15" dur="1000" fill="hold">
                                          <p:stCondLst>
                                            <p:cond delay="3000"/>
                                          </p:stCondLst>
                                        </p:cTn>
                                        <p:tgtEl>
                                          <p:spTgt spid="9"/>
                                        </p:tgtEl>
                                        <p:attrNameLst>
                                          <p:attrName>r</p:attrName>
                                        </p:attrNameLst>
                                      </p:cBhvr>
                                    </p:animRot>
                                    <p:animRot by="120000">
                                      <p:cBhvr>
                                        <p:cTn id="16" dur="1000" fill="hold">
                                          <p:stCondLst>
                                            <p:cond delay="4000"/>
                                          </p:stCondLst>
                                        </p:cTn>
                                        <p:tgtEl>
                                          <p:spTgt spid="9"/>
                                        </p:tgtEl>
                                        <p:attrNameLst>
                                          <p:attrName>r</p:attrName>
                                        </p:attrNameLst>
                                      </p:cBhvr>
                                    </p:animRot>
                                  </p:childTnLst>
                                </p:cTn>
                              </p:par>
                              <p:par>
                                <p:cTn id="17" presetID="32" presetClass="emph" presetSubtype="0" fill="hold" grpId="0" nodeType="withEffect">
                                  <p:stCondLst>
                                    <p:cond delay="13000"/>
                                  </p:stCondLst>
                                  <p:childTnLst>
                                    <p:animRot by="120000">
                                      <p:cBhvr>
                                        <p:cTn id="18" dur="500" fill="hold">
                                          <p:stCondLst>
                                            <p:cond delay="0"/>
                                          </p:stCondLst>
                                        </p:cTn>
                                        <p:tgtEl>
                                          <p:spTgt spid="10"/>
                                        </p:tgtEl>
                                        <p:attrNameLst>
                                          <p:attrName>r</p:attrName>
                                        </p:attrNameLst>
                                      </p:cBhvr>
                                    </p:animRot>
                                    <p:animRot by="-240000">
                                      <p:cBhvr>
                                        <p:cTn id="19" dur="1000" fill="hold">
                                          <p:stCondLst>
                                            <p:cond delay="1000"/>
                                          </p:stCondLst>
                                        </p:cTn>
                                        <p:tgtEl>
                                          <p:spTgt spid="10"/>
                                        </p:tgtEl>
                                        <p:attrNameLst>
                                          <p:attrName>r</p:attrName>
                                        </p:attrNameLst>
                                      </p:cBhvr>
                                    </p:animRot>
                                    <p:animRot by="240000">
                                      <p:cBhvr>
                                        <p:cTn id="20" dur="1000" fill="hold">
                                          <p:stCondLst>
                                            <p:cond delay="2000"/>
                                          </p:stCondLst>
                                        </p:cTn>
                                        <p:tgtEl>
                                          <p:spTgt spid="10"/>
                                        </p:tgtEl>
                                        <p:attrNameLst>
                                          <p:attrName>r</p:attrName>
                                        </p:attrNameLst>
                                      </p:cBhvr>
                                    </p:animRot>
                                    <p:animRot by="-240000">
                                      <p:cBhvr>
                                        <p:cTn id="21" dur="1000" fill="hold">
                                          <p:stCondLst>
                                            <p:cond delay="3000"/>
                                          </p:stCondLst>
                                        </p:cTn>
                                        <p:tgtEl>
                                          <p:spTgt spid="10"/>
                                        </p:tgtEl>
                                        <p:attrNameLst>
                                          <p:attrName>r</p:attrName>
                                        </p:attrNameLst>
                                      </p:cBhvr>
                                    </p:animRot>
                                    <p:animRot by="120000">
                                      <p:cBhvr>
                                        <p:cTn id="22" dur="1000" fill="hold">
                                          <p:stCondLst>
                                            <p:cond delay="40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1651</TotalTime>
  <Words>92</Words>
  <Application>Microsoft Office PowerPoint</Application>
  <PresentationFormat>Широкоэкранный</PresentationFormat>
  <Paragraphs>41</Paragraphs>
  <Slides>27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27</vt:i4>
      </vt:variant>
    </vt:vector>
  </HeadingPairs>
  <TitlesOfParts>
    <vt:vector size="31" baseType="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Gordienko</cp:lastModifiedBy>
  <cp:revision>145</cp:revision>
  <cp:lastPrinted>2018-06-19T14:05:00Z</cp:lastPrinted>
  <dcterms:created xsi:type="dcterms:W3CDTF">2018-06-15T09:41:37Z</dcterms:created>
  <dcterms:modified xsi:type="dcterms:W3CDTF">2021-05-10T19:44:31Z</dcterms:modified>
</cp:coreProperties>
</file>