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handoutMasterIdLst>
    <p:handoutMasterId r:id="rId30"/>
  </p:handoutMasterIdLst>
  <p:sldIdLst>
    <p:sldId id="293" r:id="rId2"/>
    <p:sldId id="304" r:id="rId3"/>
    <p:sldId id="305" r:id="rId4"/>
    <p:sldId id="307" r:id="rId5"/>
    <p:sldId id="308" r:id="rId6"/>
    <p:sldId id="309" r:id="rId7"/>
    <p:sldId id="310" r:id="rId8"/>
    <p:sldId id="311" r:id="rId9"/>
    <p:sldId id="313" r:id="rId10"/>
    <p:sldId id="314" r:id="rId11"/>
    <p:sldId id="315" r:id="rId12"/>
    <p:sldId id="316" r:id="rId13"/>
    <p:sldId id="323" r:id="rId14"/>
    <p:sldId id="317" r:id="rId15"/>
    <p:sldId id="318" r:id="rId16"/>
    <p:sldId id="319" r:id="rId17"/>
    <p:sldId id="320" r:id="rId18"/>
    <p:sldId id="322" r:id="rId19"/>
    <p:sldId id="324" r:id="rId20"/>
    <p:sldId id="325" r:id="rId21"/>
    <p:sldId id="334" r:id="rId22"/>
    <p:sldId id="326" r:id="rId23"/>
    <p:sldId id="327" r:id="rId24"/>
    <p:sldId id="328" r:id="rId25"/>
    <p:sldId id="329" r:id="rId26"/>
    <p:sldId id="330" r:id="rId27"/>
    <p:sldId id="333" r:id="rId28"/>
  </p:sldIdLst>
  <p:sldSz cx="12192000" cy="6858000"/>
  <p:notesSz cx="6805613" cy="9939338"/>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2060"/>
    <a:srgbClr val="24316C"/>
    <a:srgbClr val="FFBB7B"/>
    <a:srgbClr val="1D591E"/>
    <a:srgbClr val="236B25"/>
    <a:srgbClr val="FFFFFF"/>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22" d="100"/>
          <a:sy n="122" d="100"/>
        </p:scale>
        <p:origin x="114" y="18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1" y="2"/>
            <a:ext cx="2949575" cy="496889"/>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sz="quarter" idx="1"/>
          </p:nvPr>
        </p:nvSpPr>
        <p:spPr>
          <a:xfrm>
            <a:off x="3854451" y="2"/>
            <a:ext cx="2949575" cy="496889"/>
          </a:xfrm>
          <a:prstGeom prst="rect">
            <a:avLst/>
          </a:prstGeom>
        </p:spPr>
        <p:txBody>
          <a:bodyPr vert="horz" lIns="91440" tIns="45720" rIns="91440" bIns="45720" rtlCol="0"/>
          <a:lstStyle>
            <a:lvl1pPr algn="r">
              <a:defRPr sz="1200"/>
            </a:lvl1pPr>
          </a:lstStyle>
          <a:p>
            <a:fld id="{5AC779D9-3FCD-4F78-8C09-5E27BA38E379}" type="datetimeFigureOut">
              <a:rPr lang="ru-RU" smtClean="0"/>
              <a:t>пн 10.05.21</a:t>
            </a:fld>
            <a:endParaRPr lang="ru-RU"/>
          </a:p>
        </p:txBody>
      </p:sp>
      <p:sp>
        <p:nvSpPr>
          <p:cNvPr id="4" name="Нижний колонтитул 3"/>
          <p:cNvSpPr>
            <a:spLocks noGrp="1"/>
          </p:cNvSpPr>
          <p:nvPr>
            <p:ph type="ftr" sz="quarter" idx="2"/>
          </p:nvPr>
        </p:nvSpPr>
        <p:spPr>
          <a:xfrm>
            <a:off x="1" y="9440863"/>
            <a:ext cx="2949575" cy="496887"/>
          </a:xfrm>
          <a:prstGeom prst="rect">
            <a:avLst/>
          </a:prstGeom>
        </p:spPr>
        <p:txBody>
          <a:bodyPr vert="horz" lIns="91440" tIns="45720" rIns="91440" bIns="45720" rtlCol="0" anchor="b"/>
          <a:lstStyle>
            <a:lvl1pPr algn="l">
              <a:defRPr sz="1200"/>
            </a:lvl1pPr>
          </a:lstStyle>
          <a:p>
            <a:endParaRPr lang="ru-RU"/>
          </a:p>
        </p:txBody>
      </p:sp>
      <p:sp>
        <p:nvSpPr>
          <p:cNvPr id="5" name="Номер слайда 4"/>
          <p:cNvSpPr>
            <a:spLocks noGrp="1"/>
          </p:cNvSpPr>
          <p:nvPr>
            <p:ph type="sldNum" sz="quarter" idx="3"/>
          </p:nvPr>
        </p:nvSpPr>
        <p:spPr>
          <a:xfrm>
            <a:off x="3854451" y="9440863"/>
            <a:ext cx="2949575" cy="496887"/>
          </a:xfrm>
          <a:prstGeom prst="rect">
            <a:avLst/>
          </a:prstGeom>
        </p:spPr>
        <p:txBody>
          <a:bodyPr vert="horz" lIns="91440" tIns="45720" rIns="91440" bIns="45720" rtlCol="0" anchor="b"/>
          <a:lstStyle>
            <a:lvl1pPr algn="r">
              <a:defRPr sz="1200"/>
            </a:lvl1pPr>
          </a:lstStyle>
          <a:p>
            <a:fld id="{2DDDCEDA-9006-46E9-8BA8-62D61FF5FBE4}" type="slidenum">
              <a:rPr lang="ru-RU" smtClean="0"/>
              <a:t>‹#›</a:t>
            </a:fld>
            <a:endParaRPr lang="ru-RU"/>
          </a:p>
        </p:txBody>
      </p:sp>
    </p:spTree>
    <p:extLst>
      <p:ext uri="{BB962C8B-B14F-4D97-AF65-F5344CB8AC3E}">
        <p14:creationId xmlns:p14="http://schemas.microsoft.com/office/powerpoint/2010/main" val="31910874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54450" y="0"/>
            <a:ext cx="2949575" cy="498475"/>
          </a:xfrm>
          <a:prstGeom prst="rect">
            <a:avLst/>
          </a:prstGeom>
        </p:spPr>
        <p:txBody>
          <a:bodyPr vert="horz" lIns="91440" tIns="45720" rIns="91440" bIns="45720" rtlCol="0"/>
          <a:lstStyle>
            <a:lvl1pPr algn="r">
              <a:defRPr sz="1200"/>
            </a:lvl1pPr>
          </a:lstStyle>
          <a:p>
            <a:fld id="{357974E9-36BA-4978-88EA-3A71AEB8E80B}" type="datetimeFigureOut">
              <a:rPr lang="ru-RU" smtClean="0"/>
              <a:t>пн 10.05.21</a:t>
            </a:fld>
            <a:endParaRPr lang="ru-RU"/>
          </a:p>
        </p:txBody>
      </p:sp>
      <p:sp>
        <p:nvSpPr>
          <p:cNvPr id="4" name="Образ слайда 3"/>
          <p:cNvSpPr>
            <a:spLocks noGrp="1" noRot="1" noChangeAspect="1"/>
          </p:cNvSpPr>
          <p:nvPr>
            <p:ph type="sldImg" idx="2"/>
          </p:nvPr>
        </p:nvSpPr>
        <p:spPr>
          <a:xfrm>
            <a:off x="422275" y="1243013"/>
            <a:ext cx="5961063" cy="3354387"/>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1038" y="4783138"/>
            <a:ext cx="5443537" cy="3913187"/>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54450" y="9440863"/>
            <a:ext cx="2949575" cy="498475"/>
          </a:xfrm>
          <a:prstGeom prst="rect">
            <a:avLst/>
          </a:prstGeom>
        </p:spPr>
        <p:txBody>
          <a:bodyPr vert="horz" lIns="91440" tIns="45720" rIns="91440" bIns="45720" rtlCol="0" anchor="b"/>
          <a:lstStyle>
            <a:lvl1pPr algn="r">
              <a:defRPr sz="1200"/>
            </a:lvl1pPr>
          </a:lstStyle>
          <a:p>
            <a:fld id="{EA5044DE-EE18-40B0-B73F-7A942410FFD6}" type="slidenum">
              <a:rPr lang="ru-RU" smtClean="0"/>
              <a:t>‹#›</a:t>
            </a:fld>
            <a:endParaRPr lang="ru-RU"/>
          </a:p>
        </p:txBody>
      </p:sp>
    </p:spTree>
    <p:extLst>
      <p:ext uri="{BB962C8B-B14F-4D97-AF65-F5344CB8AC3E}">
        <p14:creationId xmlns:p14="http://schemas.microsoft.com/office/powerpoint/2010/main" val="8613923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914400" y="2130427"/>
            <a:ext cx="10363200" cy="1470025"/>
          </a:xfrm>
        </p:spPr>
        <p:txBody>
          <a:bodyPr/>
          <a:lstStyle/>
          <a:p>
            <a:r>
              <a:rPr lang="ru-RU"/>
              <a:t>Образец заголовка</a:t>
            </a:r>
          </a:p>
        </p:txBody>
      </p:sp>
      <p:sp>
        <p:nvSpPr>
          <p:cNvPr id="3" name="Подзаголовок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p>
        </p:txBody>
      </p:sp>
      <p:sp>
        <p:nvSpPr>
          <p:cNvPr id="4" name="Дата 3"/>
          <p:cNvSpPr>
            <a:spLocks noGrp="1"/>
          </p:cNvSpPr>
          <p:nvPr>
            <p:ph type="dt" sz="half" idx="10"/>
          </p:nvPr>
        </p:nvSpPr>
        <p:spPr/>
        <p:txBody>
          <a:bodyPr/>
          <a:lstStyle/>
          <a:p>
            <a:fld id="{78A034F8-4A34-41D4-A3A6-F8C46323D4AE}" type="datetimeFigureOut">
              <a:rPr lang="ru-RU" smtClean="0"/>
              <a:t>пн 10.05.21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8983E9B-7A1A-4B51-9355-71EEC4EC8FAD}" type="slidenum">
              <a:rPr lang="ru-RU" smtClean="0"/>
              <a:t>‹#›</a:t>
            </a:fld>
            <a:endParaRPr lang="ru-RU"/>
          </a:p>
        </p:txBody>
      </p:sp>
    </p:spTree>
    <p:extLst>
      <p:ext uri="{BB962C8B-B14F-4D97-AF65-F5344CB8AC3E}">
        <p14:creationId xmlns:p14="http://schemas.microsoft.com/office/powerpoint/2010/main" val="4313618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78A034F8-4A34-41D4-A3A6-F8C46323D4AE}" type="datetimeFigureOut">
              <a:rPr lang="ru-RU" smtClean="0"/>
              <a:t>пн 10.05.21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8983E9B-7A1A-4B51-9355-71EEC4EC8FAD}" type="slidenum">
              <a:rPr lang="ru-RU" smtClean="0"/>
              <a:t>‹#›</a:t>
            </a:fld>
            <a:endParaRPr lang="ru-RU"/>
          </a:p>
        </p:txBody>
      </p:sp>
    </p:spTree>
    <p:extLst>
      <p:ext uri="{BB962C8B-B14F-4D97-AF65-F5344CB8AC3E}">
        <p14:creationId xmlns:p14="http://schemas.microsoft.com/office/powerpoint/2010/main" val="24378349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839200" y="274640"/>
            <a:ext cx="2743200" cy="5851525"/>
          </a:xfrm>
        </p:spPr>
        <p:txBody>
          <a:bodyPr vert="eaVert"/>
          <a:lstStyle/>
          <a:p>
            <a:r>
              <a:rPr lang="ru-RU"/>
              <a:t>Образец заголовка</a:t>
            </a:r>
          </a:p>
        </p:txBody>
      </p:sp>
      <p:sp>
        <p:nvSpPr>
          <p:cNvPr id="3" name="Вертикальный текст 2"/>
          <p:cNvSpPr>
            <a:spLocks noGrp="1"/>
          </p:cNvSpPr>
          <p:nvPr>
            <p:ph type="body" orient="vert" idx="1"/>
          </p:nvPr>
        </p:nvSpPr>
        <p:spPr>
          <a:xfrm>
            <a:off x="609600" y="274640"/>
            <a:ext cx="8026400" cy="5851525"/>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78A034F8-4A34-41D4-A3A6-F8C46323D4AE}" type="datetimeFigureOut">
              <a:rPr lang="ru-RU" smtClean="0"/>
              <a:t>пн 10.05.21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8983E9B-7A1A-4B51-9355-71EEC4EC8FAD}" type="slidenum">
              <a:rPr lang="ru-RU" smtClean="0"/>
              <a:t>‹#›</a:t>
            </a:fld>
            <a:endParaRPr lang="ru-RU"/>
          </a:p>
        </p:txBody>
      </p:sp>
    </p:spTree>
    <p:extLst>
      <p:ext uri="{BB962C8B-B14F-4D97-AF65-F5344CB8AC3E}">
        <p14:creationId xmlns:p14="http://schemas.microsoft.com/office/powerpoint/2010/main" val="39213299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78A034F8-4A34-41D4-A3A6-F8C46323D4AE}" type="datetimeFigureOut">
              <a:rPr lang="ru-RU" smtClean="0"/>
              <a:t>пн 10.05.21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8983E9B-7A1A-4B51-9355-71EEC4EC8FAD}" type="slidenum">
              <a:rPr lang="ru-RU" smtClean="0"/>
              <a:t>‹#›</a:t>
            </a:fld>
            <a:endParaRPr lang="ru-RU"/>
          </a:p>
        </p:txBody>
      </p:sp>
    </p:spTree>
    <p:extLst>
      <p:ext uri="{BB962C8B-B14F-4D97-AF65-F5344CB8AC3E}">
        <p14:creationId xmlns:p14="http://schemas.microsoft.com/office/powerpoint/2010/main" val="5230460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63084" y="4406902"/>
            <a:ext cx="10363200" cy="1362075"/>
          </a:xfrm>
        </p:spPr>
        <p:txBody>
          <a:bodyPr anchor="t"/>
          <a:lstStyle>
            <a:lvl1pPr algn="l">
              <a:defRPr sz="4000" b="1" cap="all"/>
            </a:lvl1pPr>
          </a:lstStyle>
          <a:p>
            <a:r>
              <a:rPr lang="ru-RU"/>
              <a:t>Образец заголовка</a:t>
            </a:r>
          </a:p>
        </p:txBody>
      </p:sp>
      <p:sp>
        <p:nvSpPr>
          <p:cNvPr id="3" name="Текст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Дата 3"/>
          <p:cNvSpPr>
            <a:spLocks noGrp="1"/>
          </p:cNvSpPr>
          <p:nvPr>
            <p:ph type="dt" sz="half" idx="10"/>
          </p:nvPr>
        </p:nvSpPr>
        <p:spPr/>
        <p:txBody>
          <a:bodyPr/>
          <a:lstStyle/>
          <a:p>
            <a:fld id="{78A034F8-4A34-41D4-A3A6-F8C46323D4AE}" type="datetimeFigureOut">
              <a:rPr lang="ru-RU" smtClean="0"/>
              <a:t>пн 10.05.21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8983E9B-7A1A-4B51-9355-71EEC4EC8FAD}" type="slidenum">
              <a:rPr lang="ru-RU" smtClean="0"/>
              <a:t>‹#›</a:t>
            </a:fld>
            <a:endParaRPr lang="ru-RU"/>
          </a:p>
        </p:txBody>
      </p:sp>
    </p:spTree>
    <p:extLst>
      <p:ext uri="{BB962C8B-B14F-4D97-AF65-F5344CB8AC3E}">
        <p14:creationId xmlns:p14="http://schemas.microsoft.com/office/powerpoint/2010/main" val="41271340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sz="half" idx="1"/>
          </p:nvPr>
        </p:nvSpPr>
        <p:spPr>
          <a:xfrm>
            <a:off x="609600" y="1600202"/>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p:cNvSpPr>
            <a:spLocks noGrp="1"/>
          </p:cNvSpPr>
          <p:nvPr>
            <p:ph sz="half" idx="2"/>
          </p:nvPr>
        </p:nvSpPr>
        <p:spPr>
          <a:xfrm>
            <a:off x="6197600" y="1600202"/>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p:cNvSpPr>
            <a:spLocks noGrp="1"/>
          </p:cNvSpPr>
          <p:nvPr>
            <p:ph type="dt" sz="half" idx="10"/>
          </p:nvPr>
        </p:nvSpPr>
        <p:spPr/>
        <p:txBody>
          <a:bodyPr/>
          <a:lstStyle/>
          <a:p>
            <a:fld id="{78A034F8-4A34-41D4-A3A6-F8C46323D4AE}" type="datetimeFigureOut">
              <a:rPr lang="ru-RU" smtClean="0"/>
              <a:t>пн 10.05.21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F8983E9B-7A1A-4B51-9355-71EEC4EC8FAD}" type="slidenum">
              <a:rPr lang="ru-RU" smtClean="0"/>
              <a:t>‹#›</a:t>
            </a:fld>
            <a:endParaRPr lang="ru-RU"/>
          </a:p>
        </p:txBody>
      </p:sp>
    </p:spTree>
    <p:extLst>
      <p:ext uri="{BB962C8B-B14F-4D97-AF65-F5344CB8AC3E}">
        <p14:creationId xmlns:p14="http://schemas.microsoft.com/office/powerpoint/2010/main" val="17554411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a:t>Образец заголовка</a:t>
            </a:r>
          </a:p>
        </p:txBody>
      </p:sp>
      <p:sp>
        <p:nvSpPr>
          <p:cNvPr id="3" name="Текст 2"/>
          <p:cNvSpPr>
            <a:spLocks noGrp="1"/>
          </p:cNvSpPr>
          <p:nvPr>
            <p:ph type="body" idx="1"/>
          </p:nvPr>
        </p:nvSpPr>
        <p:spPr>
          <a:xfrm>
            <a:off x="609600" y="1535114"/>
            <a:ext cx="5386917"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a:spLocks noGrp="1"/>
          </p:cNvSpPr>
          <p:nvPr>
            <p:ph type="body" sz="quarter" idx="3"/>
          </p:nvPr>
        </p:nvSpPr>
        <p:spPr>
          <a:xfrm>
            <a:off x="6193370" y="1535114"/>
            <a:ext cx="5389033"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p:cNvSpPr>
            <a:spLocks noGrp="1"/>
          </p:cNvSpPr>
          <p:nvPr>
            <p:ph sz="quarter" idx="4"/>
          </p:nvPr>
        </p:nvSpPr>
        <p:spPr>
          <a:xfrm>
            <a:off x="6193370"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p:cNvSpPr>
            <a:spLocks noGrp="1"/>
          </p:cNvSpPr>
          <p:nvPr>
            <p:ph type="dt" sz="half" idx="10"/>
          </p:nvPr>
        </p:nvSpPr>
        <p:spPr/>
        <p:txBody>
          <a:bodyPr/>
          <a:lstStyle/>
          <a:p>
            <a:fld id="{78A034F8-4A34-41D4-A3A6-F8C46323D4AE}" type="datetimeFigureOut">
              <a:rPr lang="ru-RU" smtClean="0"/>
              <a:t>пн 10.05.21</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F8983E9B-7A1A-4B51-9355-71EEC4EC8FAD}" type="slidenum">
              <a:rPr lang="ru-RU" smtClean="0"/>
              <a:t>‹#›</a:t>
            </a:fld>
            <a:endParaRPr lang="ru-RU"/>
          </a:p>
        </p:txBody>
      </p:sp>
    </p:spTree>
    <p:extLst>
      <p:ext uri="{BB962C8B-B14F-4D97-AF65-F5344CB8AC3E}">
        <p14:creationId xmlns:p14="http://schemas.microsoft.com/office/powerpoint/2010/main" val="26265547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Дата 2"/>
          <p:cNvSpPr>
            <a:spLocks noGrp="1"/>
          </p:cNvSpPr>
          <p:nvPr>
            <p:ph type="dt" sz="half" idx="10"/>
          </p:nvPr>
        </p:nvSpPr>
        <p:spPr/>
        <p:txBody>
          <a:bodyPr/>
          <a:lstStyle/>
          <a:p>
            <a:fld id="{78A034F8-4A34-41D4-A3A6-F8C46323D4AE}" type="datetimeFigureOut">
              <a:rPr lang="ru-RU" smtClean="0"/>
              <a:t>пн 10.05.21</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F8983E9B-7A1A-4B51-9355-71EEC4EC8FAD}" type="slidenum">
              <a:rPr lang="ru-RU" smtClean="0"/>
              <a:t>‹#›</a:t>
            </a:fld>
            <a:endParaRPr lang="ru-RU"/>
          </a:p>
        </p:txBody>
      </p:sp>
    </p:spTree>
    <p:extLst>
      <p:ext uri="{BB962C8B-B14F-4D97-AF65-F5344CB8AC3E}">
        <p14:creationId xmlns:p14="http://schemas.microsoft.com/office/powerpoint/2010/main" val="22879744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78A034F8-4A34-41D4-A3A6-F8C46323D4AE}" type="datetimeFigureOut">
              <a:rPr lang="ru-RU" smtClean="0"/>
              <a:t>пн 10.05.21</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F8983E9B-7A1A-4B51-9355-71EEC4EC8FAD}" type="slidenum">
              <a:rPr lang="ru-RU" smtClean="0"/>
              <a:t>‹#›</a:t>
            </a:fld>
            <a:endParaRPr lang="ru-RU"/>
          </a:p>
        </p:txBody>
      </p:sp>
    </p:spTree>
    <p:extLst>
      <p:ext uri="{BB962C8B-B14F-4D97-AF65-F5344CB8AC3E}">
        <p14:creationId xmlns:p14="http://schemas.microsoft.com/office/powerpoint/2010/main" val="39500273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3" y="273050"/>
            <a:ext cx="4011084" cy="1162051"/>
          </a:xfrm>
        </p:spPr>
        <p:txBody>
          <a:bodyPr anchor="b"/>
          <a:lstStyle>
            <a:lvl1pPr algn="l">
              <a:defRPr sz="2000" b="1"/>
            </a:lvl1pPr>
          </a:lstStyle>
          <a:p>
            <a:r>
              <a:rPr lang="ru-RU"/>
              <a:t>Образец заголовка</a:t>
            </a:r>
          </a:p>
        </p:txBody>
      </p:sp>
      <p:sp>
        <p:nvSpPr>
          <p:cNvPr id="3" name="Объект 2"/>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a:spLocks noGrp="1"/>
          </p:cNvSpPr>
          <p:nvPr>
            <p:ph type="body" sz="half" idx="2"/>
          </p:nvPr>
        </p:nvSpPr>
        <p:spPr>
          <a:xfrm>
            <a:off x="609603"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4"/>
          <p:cNvSpPr>
            <a:spLocks noGrp="1"/>
          </p:cNvSpPr>
          <p:nvPr>
            <p:ph type="dt" sz="half" idx="10"/>
          </p:nvPr>
        </p:nvSpPr>
        <p:spPr/>
        <p:txBody>
          <a:bodyPr/>
          <a:lstStyle/>
          <a:p>
            <a:fld id="{78A034F8-4A34-41D4-A3A6-F8C46323D4AE}" type="datetimeFigureOut">
              <a:rPr lang="ru-RU" smtClean="0"/>
              <a:t>пн 10.05.21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F8983E9B-7A1A-4B51-9355-71EEC4EC8FAD}" type="slidenum">
              <a:rPr lang="ru-RU" smtClean="0"/>
              <a:t>‹#›</a:t>
            </a:fld>
            <a:endParaRPr lang="ru-RU"/>
          </a:p>
        </p:txBody>
      </p:sp>
    </p:spTree>
    <p:extLst>
      <p:ext uri="{BB962C8B-B14F-4D97-AF65-F5344CB8AC3E}">
        <p14:creationId xmlns:p14="http://schemas.microsoft.com/office/powerpoint/2010/main" val="36276819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389717" y="4800601"/>
            <a:ext cx="7315200" cy="566739"/>
          </a:xfrm>
        </p:spPr>
        <p:txBody>
          <a:bodyPr anchor="b"/>
          <a:lstStyle>
            <a:lvl1pPr algn="l">
              <a:defRPr sz="2000" b="1"/>
            </a:lvl1pPr>
          </a:lstStyle>
          <a:p>
            <a:r>
              <a:rPr lang="ru-RU"/>
              <a:t>Образец заголовка</a:t>
            </a:r>
          </a:p>
        </p:txBody>
      </p:sp>
      <p:sp>
        <p:nvSpPr>
          <p:cNvPr id="3" name="Рисунок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2389717" y="5367339"/>
            <a:ext cx="7315200"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4"/>
          <p:cNvSpPr>
            <a:spLocks noGrp="1"/>
          </p:cNvSpPr>
          <p:nvPr>
            <p:ph type="dt" sz="half" idx="10"/>
          </p:nvPr>
        </p:nvSpPr>
        <p:spPr/>
        <p:txBody>
          <a:bodyPr/>
          <a:lstStyle/>
          <a:p>
            <a:fld id="{78A034F8-4A34-41D4-A3A6-F8C46323D4AE}" type="datetimeFigureOut">
              <a:rPr lang="ru-RU" smtClean="0"/>
              <a:t>пн 10.05.21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F8983E9B-7A1A-4B51-9355-71EEC4EC8FAD}" type="slidenum">
              <a:rPr lang="ru-RU" smtClean="0"/>
              <a:t>‹#›</a:t>
            </a:fld>
            <a:endParaRPr lang="ru-RU"/>
          </a:p>
        </p:txBody>
      </p:sp>
    </p:spTree>
    <p:extLst>
      <p:ext uri="{BB962C8B-B14F-4D97-AF65-F5344CB8AC3E}">
        <p14:creationId xmlns:p14="http://schemas.microsoft.com/office/powerpoint/2010/main" val="26419356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90000">
              <a:schemeClr val="bg1">
                <a:lumMod val="85000"/>
              </a:schemeClr>
            </a:gs>
            <a:gs pos="50000">
              <a:schemeClr val="bg1"/>
            </a:gs>
          </a:gsLst>
          <a:lin ang="2400000" scaled="0"/>
          <a:tileRect/>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274639"/>
            <a:ext cx="10972800" cy="1143000"/>
          </a:xfrm>
          <a:prstGeom prst="rect">
            <a:avLst/>
          </a:prstGeom>
        </p:spPr>
        <p:txBody>
          <a:bodyPr vert="horz" lIns="91440" tIns="45720" rIns="91440" bIns="45720" rtlCol="0" anchor="ctr">
            <a:normAutofit/>
          </a:bodyPr>
          <a:lstStyle/>
          <a:p>
            <a:r>
              <a:rPr lang="ru-RU"/>
              <a:t>Образец заголовка</a:t>
            </a:r>
          </a:p>
        </p:txBody>
      </p:sp>
      <p:sp>
        <p:nvSpPr>
          <p:cNvPr id="3" name="Текст 2"/>
          <p:cNvSpPr>
            <a:spLocks noGrp="1"/>
          </p:cNvSpPr>
          <p:nvPr>
            <p:ph type="body" idx="1"/>
          </p:nvPr>
        </p:nvSpPr>
        <p:spPr>
          <a:xfrm>
            <a:off x="609600" y="1600202"/>
            <a:ext cx="10972800" cy="4525963"/>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2"/>
          </p:nvPr>
        </p:nvSpPr>
        <p:spPr>
          <a:xfrm>
            <a:off x="609600" y="6356352"/>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8A034F8-4A34-41D4-A3A6-F8C46323D4AE}" type="datetimeFigureOut">
              <a:rPr lang="ru-RU" smtClean="0"/>
              <a:t>пн 10.05.21</a:t>
            </a:fld>
            <a:endParaRPr lang="ru-RU"/>
          </a:p>
        </p:txBody>
      </p:sp>
      <p:sp>
        <p:nvSpPr>
          <p:cNvPr id="5" name="Нижний колонтитул 4"/>
          <p:cNvSpPr>
            <a:spLocks noGrp="1"/>
          </p:cNvSpPr>
          <p:nvPr>
            <p:ph type="ftr" sz="quarter" idx="3"/>
          </p:nvPr>
        </p:nvSpPr>
        <p:spPr>
          <a:xfrm>
            <a:off x="4165600" y="6356352"/>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8737600" y="6356352"/>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8983E9B-7A1A-4B51-9355-71EEC4EC8FAD}" type="slidenum">
              <a:rPr lang="ru-RU" smtClean="0"/>
              <a:t>‹#›</a:t>
            </a:fld>
            <a:endParaRPr lang="ru-RU"/>
          </a:p>
        </p:txBody>
      </p:sp>
    </p:spTree>
    <p:extLst>
      <p:ext uri="{BB962C8B-B14F-4D97-AF65-F5344CB8AC3E}">
        <p14:creationId xmlns:p14="http://schemas.microsoft.com/office/powerpoint/2010/main" val="15429195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13.jp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15.jp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16.jp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17.jp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18.jp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20.jp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image" Target="../media/image21.jp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image" Target="../media/image22.jp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image" Target="../media/image23.jp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image" Target="../media/image3.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E:\logo\logo.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63552" y="692697"/>
            <a:ext cx="2088232" cy="1680945"/>
          </a:xfrm>
          <a:prstGeom prst="rect">
            <a:avLst/>
          </a:prstGeom>
          <a:noFill/>
          <a:extLst>
            <a:ext uri="{909E8E84-426E-40DD-AFC4-6F175D3DCCD1}">
              <a14:hiddenFill xmlns:a14="http://schemas.microsoft.com/office/drawing/2010/main">
                <a:solidFill>
                  <a:srgbClr val="FFFFFF"/>
                </a:solidFill>
              </a14:hiddenFill>
            </a:ext>
          </a:extLst>
        </p:spPr>
      </p:pic>
      <p:grpSp>
        <p:nvGrpSpPr>
          <p:cNvPr id="7" name="Группа 6"/>
          <p:cNvGrpSpPr/>
          <p:nvPr/>
        </p:nvGrpSpPr>
        <p:grpSpPr>
          <a:xfrm>
            <a:off x="1343472" y="-1361501"/>
            <a:ext cx="4968552" cy="1622149"/>
            <a:chOff x="5125864" y="-816524"/>
            <a:chExt cx="5394640" cy="3097303"/>
          </a:xfrm>
        </p:grpSpPr>
        <p:sp>
          <p:nvSpPr>
            <p:cNvPr id="9" name="Скругленный прямоугольник 8"/>
            <p:cNvSpPr/>
            <p:nvPr/>
          </p:nvSpPr>
          <p:spPr>
            <a:xfrm rot="20375024">
              <a:off x="6776088" y="-296266"/>
              <a:ext cx="3744416" cy="2577045"/>
            </a:xfrm>
            <a:prstGeom prst="roundRect">
              <a:avLst>
                <a:gd name="adj" fmla="val 3685"/>
              </a:avLst>
            </a:prstGeom>
            <a:solidFill>
              <a:srgbClr val="002060"/>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8" name="Скругленный прямоугольник 7"/>
            <p:cNvSpPr/>
            <p:nvPr/>
          </p:nvSpPr>
          <p:spPr>
            <a:xfrm rot="20375024">
              <a:off x="5933099" y="-540064"/>
              <a:ext cx="3744415" cy="2577046"/>
            </a:xfrm>
            <a:prstGeom prst="roundRect">
              <a:avLst>
                <a:gd name="adj" fmla="val 3685"/>
              </a:avLst>
            </a:prstGeom>
            <a:solidFill>
              <a:srgbClr val="002060"/>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 name="Скругленный прямоугольник 5"/>
            <p:cNvSpPr/>
            <p:nvPr/>
          </p:nvSpPr>
          <p:spPr>
            <a:xfrm rot="20375024">
              <a:off x="5125864" y="-816524"/>
              <a:ext cx="3744415" cy="2577045"/>
            </a:xfrm>
            <a:prstGeom prst="roundRect">
              <a:avLst>
                <a:gd name="adj" fmla="val 3685"/>
              </a:avLst>
            </a:prstGeom>
            <a:solidFill>
              <a:srgbClr val="002060"/>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sp>
        <p:nvSpPr>
          <p:cNvPr id="10" name="Rectangle 4"/>
          <p:cNvSpPr>
            <a:spLocks noChangeArrowheads="1"/>
          </p:cNvSpPr>
          <p:nvPr/>
        </p:nvSpPr>
        <p:spPr bwMode="auto">
          <a:xfrm>
            <a:off x="4439817" y="863757"/>
            <a:ext cx="6188468" cy="1338828"/>
          </a:xfrm>
          <a:prstGeom prst="rect">
            <a:avLst/>
          </a:prstGeom>
          <a:noFill/>
          <a:ln>
            <a:noFill/>
          </a:ln>
          <a:effectLst/>
        </p:spPr>
        <p:txBody>
          <a:bodyPr vert="horz" wrap="square" lIns="0" tIns="0" rIns="0" bIns="0" numCol="1" anchor="ctr" anchorCtr="0" compatLnSpc="1">
            <a:prstTxWarp prst="textNoShape">
              <a:avLst/>
            </a:prstTxWarp>
            <a:spAutoFit/>
          </a:bodyPr>
          <a:lstStyle/>
          <a:p>
            <a:pPr lvl="0" fontAlgn="base">
              <a:spcBef>
                <a:spcPct val="0"/>
              </a:spcBef>
              <a:spcAft>
                <a:spcPct val="0"/>
              </a:spcAft>
            </a:pPr>
            <a:r>
              <a:rPr lang="ru-RU" sz="1100" dirty="0">
                <a:solidFill>
                  <a:schemeClr val="tx1">
                    <a:lumMod val="50000"/>
                    <a:lumOff val="50000"/>
                  </a:schemeClr>
                </a:solidFill>
                <a:latin typeface="Arial" pitchFamily="34" charset="0"/>
                <a:ea typeface="Lato" pitchFamily="34" charset="0"/>
                <a:cs typeface="Arial" pitchFamily="34" charset="0"/>
              </a:rPr>
              <a:t>ГЛАВНОЕ УПРАВЛЕНИЕ ОБРАЗОВАНИЯ</a:t>
            </a:r>
          </a:p>
          <a:p>
            <a:pPr lvl="0" fontAlgn="base">
              <a:spcBef>
                <a:spcPct val="0"/>
              </a:spcBef>
              <a:spcAft>
                <a:spcPct val="0"/>
              </a:spcAft>
            </a:pPr>
            <a:r>
              <a:rPr lang="ru-RU" sz="1100" dirty="0">
                <a:solidFill>
                  <a:schemeClr val="tx1">
                    <a:lumMod val="50000"/>
                    <a:lumOff val="50000"/>
                  </a:schemeClr>
                </a:solidFill>
                <a:latin typeface="Arial" pitchFamily="34" charset="0"/>
                <a:ea typeface="Lato" pitchFamily="34" charset="0"/>
                <a:cs typeface="Arial" pitchFamily="34" charset="0"/>
              </a:rPr>
              <a:t>ГРОДНЕНСКОГО ОБЛАСТНОГО ИСПОЛНИТЕЛЬНОГО КОМИТЕТА</a:t>
            </a:r>
            <a:br>
              <a:rPr lang="ru-RU" sz="1100" dirty="0">
                <a:solidFill>
                  <a:schemeClr val="tx1">
                    <a:lumMod val="50000"/>
                    <a:lumOff val="50000"/>
                  </a:schemeClr>
                </a:solidFill>
                <a:latin typeface="Arial" pitchFamily="34" charset="0"/>
                <a:ea typeface="Lato" pitchFamily="34" charset="0"/>
                <a:cs typeface="Arial" pitchFamily="34" charset="0"/>
              </a:rPr>
            </a:br>
            <a:r>
              <a:rPr lang="ru-RU" sz="1100" dirty="0">
                <a:solidFill>
                  <a:schemeClr val="tx1">
                    <a:lumMod val="75000"/>
                    <a:lumOff val="25000"/>
                  </a:schemeClr>
                </a:solidFill>
                <a:latin typeface="Arial" pitchFamily="34" charset="0"/>
                <a:ea typeface="Lato" pitchFamily="34" charset="0"/>
                <a:cs typeface="Arial" pitchFamily="34" charset="0"/>
              </a:rPr>
              <a:t>УЧРЕЖДЕНИЕ ОБРАЗОВАНИЯ </a:t>
            </a:r>
          </a:p>
          <a:p>
            <a:pPr lvl="0" fontAlgn="base">
              <a:spcBef>
                <a:spcPct val="0"/>
              </a:spcBef>
              <a:spcAft>
                <a:spcPct val="0"/>
              </a:spcAft>
            </a:pPr>
            <a:r>
              <a:rPr lang="ru-RU" dirty="0">
                <a:latin typeface="Arial" pitchFamily="34" charset="0"/>
                <a:ea typeface="Lato" pitchFamily="34" charset="0"/>
                <a:cs typeface="Arial" pitchFamily="34" charset="0"/>
              </a:rPr>
              <a:t>"ГРОДНЕНСКИЙ ГОСУДАРСТВЕННЫЙ </a:t>
            </a:r>
          </a:p>
          <a:p>
            <a:pPr lvl="0" fontAlgn="base">
              <a:spcBef>
                <a:spcPct val="0"/>
              </a:spcBef>
              <a:spcAft>
                <a:spcPct val="0"/>
              </a:spcAft>
            </a:pPr>
            <a:r>
              <a:rPr lang="ru-RU" dirty="0">
                <a:latin typeface="Arial" pitchFamily="34" charset="0"/>
                <a:ea typeface="Lato" pitchFamily="34" charset="0"/>
                <a:cs typeface="Arial" pitchFamily="34" charset="0"/>
              </a:rPr>
              <a:t>ЭЛЕКТРОТЕХНИЧЕСКИЙ КОЛЛЕДЖ</a:t>
            </a:r>
          </a:p>
          <a:p>
            <a:pPr lvl="0" fontAlgn="base">
              <a:spcBef>
                <a:spcPct val="0"/>
              </a:spcBef>
              <a:spcAft>
                <a:spcPct val="0"/>
              </a:spcAft>
            </a:pPr>
            <a:r>
              <a:rPr lang="ru-RU" dirty="0">
                <a:latin typeface="Arial" pitchFamily="34" charset="0"/>
                <a:ea typeface="Lato" pitchFamily="34" charset="0"/>
                <a:cs typeface="Arial" pitchFamily="34" charset="0"/>
              </a:rPr>
              <a:t>ИМЕНИ ИВАНА СЧАСТНОГО"</a:t>
            </a:r>
          </a:p>
        </p:txBody>
      </p:sp>
      <p:sp>
        <p:nvSpPr>
          <p:cNvPr id="12" name="TextBox 11"/>
          <p:cNvSpPr txBox="1"/>
          <p:nvPr/>
        </p:nvSpPr>
        <p:spPr>
          <a:xfrm>
            <a:off x="5769632" y="6389995"/>
            <a:ext cx="697627" cy="369332"/>
          </a:xfrm>
          <a:prstGeom prst="rect">
            <a:avLst/>
          </a:prstGeom>
          <a:noFill/>
        </p:spPr>
        <p:txBody>
          <a:bodyPr wrap="none" rtlCol="0">
            <a:spAutoFit/>
          </a:bodyPr>
          <a:lstStyle/>
          <a:p>
            <a:r>
              <a:rPr lang="ru-RU" dirty="0">
                <a:latin typeface="Arial" pitchFamily="34" charset="0"/>
                <a:cs typeface="Arial" pitchFamily="34" charset="0"/>
              </a:rPr>
              <a:t>2021</a:t>
            </a:r>
          </a:p>
        </p:txBody>
      </p:sp>
      <p:pic>
        <p:nvPicPr>
          <p:cNvPr id="8194" name="Picture 2" descr="\\192.168.1.85\share\Логотип\slogan.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59496" y="2260992"/>
            <a:ext cx="3248381" cy="591944"/>
          </a:xfrm>
          <a:prstGeom prst="rect">
            <a:avLst/>
          </a:prstGeom>
          <a:noFill/>
          <a:extLst>
            <a:ext uri="{909E8E84-426E-40DD-AFC4-6F175D3DCCD1}">
              <a14:hiddenFill xmlns:a14="http://schemas.microsoft.com/office/drawing/2010/main">
                <a:solidFill>
                  <a:srgbClr val="FFFFFF"/>
                </a:solidFill>
              </a14:hiddenFill>
            </a:ext>
          </a:extLst>
        </p:spPr>
      </p:pic>
      <p:grpSp>
        <p:nvGrpSpPr>
          <p:cNvPr id="13" name="Группа 12"/>
          <p:cNvGrpSpPr/>
          <p:nvPr/>
        </p:nvGrpSpPr>
        <p:grpSpPr>
          <a:xfrm>
            <a:off x="1468845" y="3099446"/>
            <a:ext cx="9647128" cy="1952538"/>
            <a:chOff x="1230771" y="1842196"/>
            <a:chExt cx="7235346" cy="993336"/>
          </a:xfrm>
        </p:grpSpPr>
        <p:sp>
          <p:nvSpPr>
            <p:cNvPr id="14" name="Прямоугольник 13"/>
            <p:cNvSpPr/>
            <p:nvPr/>
          </p:nvSpPr>
          <p:spPr>
            <a:xfrm>
              <a:off x="1230771" y="2099613"/>
              <a:ext cx="7235346" cy="735919"/>
            </a:xfrm>
            <a:prstGeom prst="rect">
              <a:avLst/>
            </a:prstGeom>
          </p:spPr>
          <p:txBody>
            <a:bodyPr wrap="none">
              <a:spAutoFit/>
            </a:bodyPr>
            <a:lstStyle/>
            <a:p>
              <a:pPr algn="ctr"/>
              <a:r>
                <a:rPr lang="ru-RU" sz="4400" b="1" spc="67"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pitchFamily="34" charset="0"/>
                  <a:ea typeface="+mj-ea"/>
                  <a:cs typeface="Arial" pitchFamily="34" charset="0"/>
                </a:rPr>
                <a:t>Тема: «Особенности устройства </a:t>
              </a:r>
            </a:p>
            <a:p>
              <a:pPr algn="ctr"/>
              <a:r>
                <a:rPr lang="ru-RU" sz="4400" b="1" spc="67"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pitchFamily="34" charset="0"/>
                  <a:ea typeface="+mj-ea"/>
                  <a:cs typeface="Arial" pitchFamily="34" charset="0"/>
                </a:rPr>
                <a:t>клапанного механизма</a:t>
              </a:r>
              <a:r>
                <a:rPr lang="be-BY" sz="4400" b="1" spc="67"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pitchFamily="34" charset="0"/>
                  <a:ea typeface="+mj-ea"/>
                  <a:cs typeface="Arial" pitchFamily="34" charset="0"/>
                </a:rPr>
                <a:t>»</a:t>
              </a:r>
              <a:endParaRPr lang="ru-RU" sz="4400" dirty="0">
                <a:latin typeface="Arial" pitchFamily="34" charset="0"/>
                <a:cs typeface="Arial" pitchFamily="34" charset="0"/>
              </a:endParaRPr>
            </a:p>
          </p:txBody>
        </p:sp>
        <p:sp>
          <p:nvSpPr>
            <p:cNvPr id="15" name="Заголовок 1"/>
            <p:cNvSpPr txBox="1">
              <a:spLocks/>
            </p:cNvSpPr>
            <p:nvPr/>
          </p:nvSpPr>
          <p:spPr>
            <a:xfrm>
              <a:off x="1789330" y="1842196"/>
              <a:ext cx="6228605" cy="556751"/>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be-BY" sz="3200" b="1" dirty="0">
                <a:ln w="12700">
                  <a:noFill/>
                  <a:prstDash val="solid"/>
                </a:ln>
                <a:latin typeface="Arial" pitchFamily="34" charset="0"/>
                <a:cs typeface="Arial" pitchFamily="34" charset="0"/>
              </a:endParaRPr>
            </a:p>
          </p:txBody>
        </p:sp>
      </p:grpSp>
    </p:spTree>
    <p:extLst>
      <p:ext uri="{BB962C8B-B14F-4D97-AF65-F5344CB8AC3E}">
        <p14:creationId xmlns:p14="http://schemas.microsoft.com/office/powerpoint/2010/main" val="2288899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1"/>
          <p:cNvSpPr txBox="1">
            <a:spLocks/>
          </p:cNvSpPr>
          <p:nvPr/>
        </p:nvSpPr>
        <p:spPr>
          <a:xfrm>
            <a:off x="386393" y="1054563"/>
            <a:ext cx="9450548" cy="808063"/>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ru-RU" sz="3600" dirty="0">
                <a:latin typeface="Times New Roman" panose="02020603050405020304" pitchFamily="18" charset="0"/>
                <a:cs typeface="Times New Roman" panose="02020603050405020304" pitchFamily="18" charset="0"/>
              </a:rPr>
              <a:t>	</a:t>
            </a:r>
          </a:p>
        </p:txBody>
      </p:sp>
      <p:sp>
        <p:nvSpPr>
          <p:cNvPr id="8" name="Скругленный прямоугольник 7"/>
          <p:cNvSpPr/>
          <p:nvPr/>
        </p:nvSpPr>
        <p:spPr>
          <a:xfrm rot="20375024">
            <a:off x="9945616" y="-890389"/>
            <a:ext cx="2834461" cy="1950780"/>
          </a:xfrm>
          <a:prstGeom prst="roundRect">
            <a:avLst>
              <a:gd name="adj" fmla="val 3685"/>
            </a:avLst>
          </a:prstGeom>
          <a:solidFill>
            <a:srgbClr val="002060"/>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9" name="Скругленный прямоугольник 8"/>
          <p:cNvSpPr/>
          <p:nvPr/>
        </p:nvSpPr>
        <p:spPr>
          <a:xfrm rot="20375024">
            <a:off x="10054634" y="-1125879"/>
            <a:ext cx="2834461" cy="1950780"/>
          </a:xfrm>
          <a:prstGeom prst="roundRect">
            <a:avLst>
              <a:gd name="adj" fmla="val 3685"/>
            </a:avLst>
          </a:prstGeom>
          <a:solidFill>
            <a:srgbClr val="002060"/>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0" name="Скругленный прямоугольник 9"/>
          <p:cNvSpPr/>
          <p:nvPr/>
        </p:nvSpPr>
        <p:spPr>
          <a:xfrm rot="20375024">
            <a:off x="10163651" y="-1326460"/>
            <a:ext cx="2834461" cy="1950780"/>
          </a:xfrm>
          <a:prstGeom prst="roundRect">
            <a:avLst>
              <a:gd name="adj" fmla="val 3685"/>
            </a:avLst>
          </a:prstGeom>
          <a:solidFill>
            <a:srgbClr val="002060"/>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11" name="Picture 3" descr="E:\logo\logo_inv.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416480" y="0"/>
            <a:ext cx="1008112" cy="825372"/>
          </a:xfrm>
          <a:prstGeom prst="rect">
            <a:avLst/>
          </a:prstGeom>
          <a:noFill/>
          <a:extLst>
            <a:ext uri="{909E8E84-426E-40DD-AFC4-6F175D3DCCD1}">
              <a14:hiddenFill xmlns:a14="http://schemas.microsoft.com/office/drawing/2010/main">
                <a:solidFill>
                  <a:srgbClr val="FFFFFF"/>
                </a:solidFill>
              </a14:hiddenFill>
            </a:ext>
          </a:extLst>
        </p:spPr>
      </p:pic>
      <p:pic>
        <p:nvPicPr>
          <p:cNvPr id="12" name="Рисунок 11"/>
          <p:cNvPicPr/>
          <p:nvPr/>
        </p:nvPicPr>
        <p:blipFill>
          <a:blip r:embed="rId3"/>
          <a:stretch>
            <a:fillRect/>
          </a:stretch>
        </p:blipFill>
        <p:spPr>
          <a:xfrm>
            <a:off x="2666361" y="851660"/>
            <a:ext cx="5845175" cy="2544445"/>
          </a:xfrm>
          <a:prstGeom prst="rect">
            <a:avLst/>
          </a:prstGeom>
        </p:spPr>
      </p:pic>
      <p:sp>
        <p:nvSpPr>
          <p:cNvPr id="13" name="Прямоугольник 12"/>
          <p:cNvSpPr/>
          <p:nvPr/>
        </p:nvSpPr>
        <p:spPr>
          <a:xfrm>
            <a:off x="2855640" y="3861048"/>
            <a:ext cx="6096000" cy="2339102"/>
          </a:xfrm>
          <a:prstGeom prst="rect">
            <a:avLst/>
          </a:prstGeom>
        </p:spPr>
        <p:txBody>
          <a:bodyPr>
            <a:spAutoFit/>
          </a:bodyPr>
          <a:lstStyle/>
          <a:p>
            <a:pPr indent="450215" algn="ctr">
              <a:lnSpc>
                <a:spcPct val="115000"/>
              </a:lnSpc>
              <a:spcAft>
                <a:spcPts val="0"/>
              </a:spcAft>
            </a:pPr>
            <a:r>
              <a:rPr lang="ru-RU" sz="2000" dirty="0">
                <a:latin typeface="Times New Roman" panose="02020603050405020304" pitchFamily="18" charset="0"/>
                <a:ea typeface="Calibri" panose="020F0502020204030204" pitchFamily="34" charset="0"/>
                <a:cs typeface="Times New Roman" panose="02020603050405020304" pitchFamily="18" charset="0"/>
              </a:rPr>
              <a:t>Рисунок 2 - Устройство </a:t>
            </a:r>
            <a:r>
              <a:rPr lang="ru-RU" sz="2000" dirty="0" err="1">
                <a:latin typeface="Times New Roman" panose="02020603050405020304" pitchFamily="18" charset="0"/>
                <a:ea typeface="Calibri" panose="020F0502020204030204" pitchFamily="34" charset="0"/>
                <a:cs typeface="Times New Roman" panose="02020603050405020304" pitchFamily="18" charset="0"/>
              </a:rPr>
              <a:t>гидрокомпенсатора</a:t>
            </a:r>
            <a:r>
              <a:rPr lang="ru-RU" sz="2000" dirty="0">
                <a:latin typeface="Times New Roman" panose="02020603050405020304" pitchFamily="18" charset="0"/>
                <a:ea typeface="Calibri" panose="020F0502020204030204" pitchFamily="34" charset="0"/>
                <a:cs typeface="Times New Roman" panose="02020603050405020304" pitchFamily="18" charset="0"/>
              </a:rPr>
              <a:t> теплового зазора клапанов ГРМ:</a:t>
            </a:r>
            <a:endParaRPr lang="ru-RU" dirty="0">
              <a:latin typeface="Calibri" panose="020F0502020204030204" pitchFamily="34" charset="0"/>
              <a:ea typeface="Calibri" panose="020F0502020204030204" pitchFamily="34" charset="0"/>
              <a:cs typeface="Times New Roman" panose="02020603050405020304" pitchFamily="18" charset="0"/>
            </a:endParaRPr>
          </a:p>
          <a:p>
            <a:pPr algn="ctr"/>
            <a:r>
              <a:rPr lang="ru-RU" sz="2000" dirty="0">
                <a:latin typeface="Times New Roman" panose="02020603050405020304" pitchFamily="18" charset="0"/>
                <a:ea typeface="Calibri" panose="020F0502020204030204" pitchFamily="34" charset="0"/>
              </a:rPr>
              <a:t>1 – распределительный вал с кулачками; 2 – корпус; 3 – плунжер; 4 – втулка плунжера; 5 – шариковый клапан; 6 – пружина плунжера; 7 – шток клапана; 8 – масляный канал системы смазки двигателя; 9 – полость под плунжером; 10 – тепловой зазор.</a:t>
            </a:r>
            <a:endParaRPr lang="ru-RU" sz="2000" dirty="0"/>
          </a:p>
        </p:txBody>
      </p:sp>
    </p:spTree>
    <p:extLst>
      <p:ext uri="{BB962C8B-B14F-4D97-AF65-F5344CB8AC3E}">
        <p14:creationId xmlns:p14="http://schemas.microsoft.com/office/powerpoint/2010/main" val="32868150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2" presetClass="emph" presetSubtype="0" fill="hold" grpId="0" nodeType="afterEffect">
                                  <p:stCondLst>
                                    <p:cond delay="11000"/>
                                  </p:stCondLst>
                                  <p:childTnLst>
                                    <p:animRot by="120000">
                                      <p:cBhvr>
                                        <p:cTn id="6" dur="500" fill="hold">
                                          <p:stCondLst>
                                            <p:cond delay="0"/>
                                          </p:stCondLst>
                                        </p:cTn>
                                        <p:tgtEl>
                                          <p:spTgt spid="8"/>
                                        </p:tgtEl>
                                        <p:attrNameLst>
                                          <p:attrName>r</p:attrName>
                                        </p:attrNameLst>
                                      </p:cBhvr>
                                    </p:animRot>
                                    <p:animRot by="-240000">
                                      <p:cBhvr>
                                        <p:cTn id="7" dur="1000" fill="hold">
                                          <p:stCondLst>
                                            <p:cond delay="1000"/>
                                          </p:stCondLst>
                                        </p:cTn>
                                        <p:tgtEl>
                                          <p:spTgt spid="8"/>
                                        </p:tgtEl>
                                        <p:attrNameLst>
                                          <p:attrName>r</p:attrName>
                                        </p:attrNameLst>
                                      </p:cBhvr>
                                    </p:animRot>
                                    <p:animRot by="240000">
                                      <p:cBhvr>
                                        <p:cTn id="8" dur="1000" fill="hold">
                                          <p:stCondLst>
                                            <p:cond delay="2000"/>
                                          </p:stCondLst>
                                        </p:cTn>
                                        <p:tgtEl>
                                          <p:spTgt spid="8"/>
                                        </p:tgtEl>
                                        <p:attrNameLst>
                                          <p:attrName>r</p:attrName>
                                        </p:attrNameLst>
                                      </p:cBhvr>
                                    </p:animRot>
                                    <p:animRot by="-240000">
                                      <p:cBhvr>
                                        <p:cTn id="9" dur="1000" fill="hold">
                                          <p:stCondLst>
                                            <p:cond delay="3000"/>
                                          </p:stCondLst>
                                        </p:cTn>
                                        <p:tgtEl>
                                          <p:spTgt spid="8"/>
                                        </p:tgtEl>
                                        <p:attrNameLst>
                                          <p:attrName>r</p:attrName>
                                        </p:attrNameLst>
                                      </p:cBhvr>
                                    </p:animRot>
                                    <p:animRot by="120000">
                                      <p:cBhvr>
                                        <p:cTn id="10" dur="1000" fill="hold">
                                          <p:stCondLst>
                                            <p:cond delay="4000"/>
                                          </p:stCondLst>
                                        </p:cTn>
                                        <p:tgtEl>
                                          <p:spTgt spid="8"/>
                                        </p:tgtEl>
                                        <p:attrNameLst>
                                          <p:attrName>r</p:attrName>
                                        </p:attrNameLst>
                                      </p:cBhvr>
                                    </p:animRot>
                                  </p:childTnLst>
                                </p:cTn>
                              </p:par>
                              <p:par>
                                <p:cTn id="11" presetID="32" presetClass="emph" presetSubtype="0" fill="hold" grpId="0" nodeType="withEffect">
                                  <p:stCondLst>
                                    <p:cond delay="12000"/>
                                  </p:stCondLst>
                                  <p:childTnLst>
                                    <p:animRot by="120000">
                                      <p:cBhvr>
                                        <p:cTn id="12" dur="500" fill="hold">
                                          <p:stCondLst>
                                            <p:cond delay="0"/>
                                          </p:stCondLst>
                                        </p:cTn>
                                        <p:tgtEl>
                                          <p:spTgt spid="9"/>
                                        </p:tgtEl>
                                        <p:attrNameLst>
                                          <p:attrName>r</p:attrName>
                                        </p:attrNameLst>
                                      </p:cBhvr>
                                    </p:animRot>
                                    <p:animRot by="-240000">
                                      <p:cBhvr>
                                        <p:cTn id="13" dur="1000" fill="hold">
                                          <p:stCondLst>
                                            <p:cond delay="1000"/>
                                          </p:stCondLst>
                                        </p:cTn>
                                        <p:tgtEl>
                                          <p:spTgt spid="9"/>
                                        </p:tgtEl>
                                        <p:attrNameLst>
                                          <p:attrName>r</p:attrName>
                                        </p:attrNameLst>
                                      </p:cBhvr>
                                    </p:animRot>
                                    <p:animRot by="240000">
                                      <p:cBhvr>
                                        <p:cTn id="14" dur="1000" fill="hold">
                                          <p:stCondLst>
                                            <p:cond delay="2000"/>
                                          </p:stCondLst>
                                        </p:cTn>
                                        <p:tgtEl>
                                          <p:spTgt spid="9"/>
                                        </p:tgtEl>
                                        <p:attrNameLst>
                                          <p:attrName>r</p:attrName>
                                        </p:attrNameLst>
                                      </p:cBhvr>
                                    </p:animRot>
                                    <p:animRot by="-240000">
                                      <p:cBhvr>
                                        <p:cTn id="15" dur="1000" fill="hold">
                                          <p:stCondLst>
                                            <p:cond delay="3000"/>
                                          </p:stCondLst>
                                        </p:cTn>
                                        <p:tgtEl>
                                          <p:spTgt spid="9"/>
                                        </p:tgtEl>
                                        <p:attrNameLst>
                                          <p:attrName>r</p:attrName>
                                        </p:attrNameLst>
                                      </p:cBhvr>
                                    </p:animRot>
                                    <p:animRot by="120000">
                                      <p:cBhvr>
                                        <p:cTn id="16" dur="1000" fill="hold">
                                          <p:stCondLst>
                                            <p:cond delay="4000"/>
                                          </p:stCondLst>
                                        </p:cTn>
                                        <p:tgtEl>
                                          <p:spTgt spid="9"/>
                                        </p:tgtEl>
                                        <p:attrNameLst>
                                          <p:attrName>r</p:attrName>
                                        </p:attrNameLst>
                                      </p:cBhvr>
                                    </p:animRot>
                                  </p:childTnLst>
                                </p:cTn>
                              </p:par>
                              <p:par>
                                <p:cTn id="17" presetID="32" presetClass="emph" presetSubtype="0" fill="hold" grpId="0" nodeType="withEffect">
                                  <p:stCondLst>
                                    <p:cond delay="13000"/>
                                  </p:stCondLst>
                                  <p:childTnLst>
                                    <p:animRot by="120000">
                                      <p:cBhvr>
                                        <p:cTn id="18" dur="500" fill="hold">
                                          <p:stCondLst>
                                            <p:cond delay="0"/>
                                          </p:stCondLst>
                                        </p:cTn>
                                        <p:tgtEl>
                                          <p:spTgt spid="10"/>
                                        </p:tgtEl>
                                        <p:attrNameLst>
                                          <p:attrName>r</p:attrName>
                                        </p:attrNameLst>
                                      </p:cBhvr>
                                    </p:animRot>
                                    <p:animRot by="-240000">
                                      <p:cBhvr>
                                        <p:cTn id="19" dur="1000" fill="hold">
                                          <p:stCondLst>
                                            <p:cond delay="1000"/>
                                          </p:stCondLst>
                                        </p:cTn>
                                        <p:tgtEl>
                                          <p:spTgt spid="10"/>
                                        </p:tgtEl>
                                        <p:attrNameLst>
                                          <p:attrName>r</p:attrName>
                                        </p:attrNameLst>
                                      </p:cBhvr>
                                    </p:animRot>
                                    <p:animRot by="240000">
                                      <p:cBhvr>
                                        <p:cTn id="20" dur="1000" fill="hold">
                                          <p:stCondLst>
                                            <p:cond delay="2000"/>
                                          </p:stCondLst>
                                        </p:cTn>
                                        <p:tgtEl>
                                          <p:spTgt spid="10"/>
                                        </p:tgtEl>
                                        <p:attrNameLst>
                                          <p:attrName>r</p:attrName>
                                        </p:attrNameLst>
                                      </p:cBhvr>
                                    </p:animRot>
                                    <p:animRot by="-240000">
                                      <p:cBhvr>
                                        <p:cTn id="21" dur="1000" fill="hold">
                                          <p:stCondLst>
                                            <p:cond delay="3000"/>
                                          </p:stCondLst>
                                        </p:cTn>
                                        <p:tgtEl>
                                          <p:spTgt spid="10"/>
                                        </p:tgtEl>
                                        <p:attrNameLst>
                                          <p:attrName>r</p:attrName>
                                        </p:attrNameLst>
                                      </p:cBhvr>
                                    </p:animRot>
                                    <p:animRot by="120000">
                                      <p:cBhvr>
                                        <p:cTn id="22" dur="1000" fill="hold">
                                          <p:stCondLst>
                                            <p:cond delay="4000"/>
                                          </p:stCondLst>
                                        </p:cTn>
                                        <p:tgtEl>
                                          <p:spTgt spid="10"/>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1"/>
          <p:cNvSpPr txBox="1">
            <a:spLocks/>
          </p:cNvSpPr>
          <p:nvPr/>
        </p:nvSpPr>
        <p:spPr>
          <a:xfrm>
            <a:off x="178462" y="16808"/>
            <a:ext cx="9536467" cy="808063"/>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just"/>
            <a:r>
              <a:rPr lang="ru-RU" sz="3600" dirty="0">
                <a:latin typeface="Times New Roman" panose="02020603050405020304" pitchFamily="18" charset="0"/>
                <a:cs typeface="Times New Roman" panose="02020603050405020304" pitchFamily="18" charset="0"/>
              </a:rPr>
              <a:t>	Плунжер  3  и  втулка  плунжера  4  составляют  плунжерную  пару – самый ответственный элемент </a:t>
            </a:r>
            <a:r>
              <a:rPr lang="ru-RU" sz="3600" dirty="0" err="1">
                <a:latin typeface="Times New Roman" panose="02020603050405020304" pitchFamily="18" charset="0"/>
                <a:cs typeface="Times New Roman" panose="02020603050405020304" pitchFamily="18" charset="0"/>
              </a:rPr>
              <a:t>гидрокомпенсатора</a:t>
            </a:r>
            <a:r>
              <a:rPr lang="ru-RU" sz="3600" dirty="0">
                <a:latin typeface="Times New Roman" panose="02020603050405020304" pitchFamily="18" charset="0"/>
                <a:cs typeface="Times New Roman" panose="02020603050405020304" pitchFamily="18" charset="0"/>
              </a:rPr>
              <a:t>. Зазор между втулкой и плунжером составляет 5–8 мкм. Этот зазор способствует свободному перемещению деталей относительно друг друга и позволяет сохранить герметичность соединения.</a:t>
            </a:r>
          </a:p>
        </p:txBody>
      </p:sp>
      <p:sp>
        <p:nvSpPr>
          <p:cNvPr id="8" name="Скругленный прямоугольник 7"/>
          <p:cNvSpPr/>
          <p:nvPr/>
        </p:nvSpPr>
        <p:spPr>
          <a:xfrm rot="20375024">
            <a:off x="9945616" y="-890389"/>
            <a:ext cx="2834461" cy="1950780"/>
          </a:xfrm>
          <a:prstGeom prst="roundRect">
            <a:avLst>
              <a:gd name="adj" fmla="val 3685"/>
            </a:avLst>
          </a:prstGeom>
          <a:solidFill>
            <a:srgbClr val="002060"/>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9" name="Скругленный прямоугольник 8"/>
          <p:cNvSpPr/>
          <p:nvPr/>
        </p:nvSpPr>
        <p:spPr>
          <a:xfrm rot="20375024">
            <a:off x="10054634" y="-1125879"/>
            <a:ext cx="2834461" cy="1950780"/>
          </a:xfrm>
          <a:prstGeom prst="roundRect">
            <a:avLst>
              <a:gd name="adj" fmla="val 3685"/>
            </a:avLst>
          </a:prstGeom>
          <a:solidFill>
            <a:srgbClr val="002060"/>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0" name="Скругленный прямоугольник 9"/>
          <p:cNvSpPr/>
          <p:nvPr/>
        </p:nvSpPr>
        <p:spPr>
          <a:xfrm rot="20375024">
            <a:off x="10163651" y="-1326460"/>
            <a:ext cx="2834461" cy="1950780"/>
          </a:xfrm>
          <a:prstGeom prst="roundRect">
            <a:avLst>
              <a:gd name="adj" fmla="val 3685"/>
            </a:avLst>
          </a:prstGeom>
          <a:solidFill>
            <a:srgbClr val="002060"/>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11" name="Picture 3" descr="E:\logo\logo_inv.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416480" y="0"/>
            <a:ext cx="1008112" cy="825372"/>
          </a:xfrm>
          <a:prstGeom prst="rect">
            <a:avLst/>
          </a:prstGeom>
          <a:noFill/>
          <a:extLst>
            <a:ext uri="{909E8E84-426E-40DD-AFC4-6F175D3DCCD1}">
              <a14:hiddenFill xmlns:a14="http://schemas.microsoft.com/office/drawing/2010/main">
                <a:solidFill>
                  <a:srgbClr val="FFFFFF"/>
                </a:solidFill>
              </a14:hiddenFill>
            </a:ext>
          </a:extLst>
        </p:spPr>
      </p:pic>
      <p:pic>
        <p:nvPicPr>
          <p:cNvPr id="13" name="Рисунок 12"/>
          <p:cNvPicPr/>
          <p:nvPr/>
        </p:nvPicPr>
        <p:blipFill>
          <a:blip r:embed="rId3"/>
          <a:stretch>
            <a:fillRect/>
          </a:stretch>
        </p:blipFill>
        <p:spPr>
          <a:xfrm>
            <a:off x="3575720" y="4149080"/>
            <a:ext cx="5845175" cy="2544445"/>
          </a:xfrm>
          <a:prstGeom prst="rect">
            <a:avLst/>
          </a:prstGeom>
        </p:spPr>
      </p:pic>
    </p:spTree>
    <p:extLst>
      <p:ext uri="{BB962C8B-B14F-4D97-AF65-F5344CB8AC3E}">
        <p14:creationId xmlns:p14="http://schemas.microsoft.com/office/powerpoint/2010/main" val="9955322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2" presetClass="emph" presetSubtype="0" fill="hold" grpId="0" nodeType="afterEffect">
                                  <p:stCondLst>
                                    <p:cond delay="11000"/>
                                  </p:stCondLst>
                                  <p:childTnLst>
                                    <p:animRot by="120000">
                                      <p:cBhvr>
                                        <p:cTn id="6" dur="500" fill="hold">
                                          <p:stCondLst>
                                            <p:cond delay="0"/>
                                          </p:stCondLst>
                                        </p:cTn>
                                        <p:tgtEl>
                                          <p:spTgt spid="8"/>
                                        </p:tgtEl>
                                        <p:attrNameLst>
                                          <p:attrName>r</p:attrName>
                                        </p:attrNameLst>
                                      </p:cBhvr>
                                    </p:animRot>
                                    <p:animRot by="-240000">
                                      <p:cBhvr>
                                        <p:cTn id="7" dur="1000" fill="hold">
                                          <p:stCondLst>
                                            <p:cond delay="1000"/>
                                          </p:stCondLst>
                                        </p:cTn>
                                        <p:tgtEl>
                                          <p:spTgt spid="8"/>
                                        </p:tgtEl>
                                        <p:attrNameLst>
                                          <p:attrName>r</p:attrName>
                                        </p:attrNameLst>
                                      </p:cBhvr>
                                    </p:animRot>
                                    <p:animRot by="240000">
                                      <p:cBhvr>
                                        <p:cTn id="8" dur="1000" fill="hold">
                                          <p:stCondLst>
                                            <p:cond delay="2000"/>
                                          </p:stCondLst>
                                        </p:cTn>
                                        <p:tgtEl>
                                          <p:spTgt spid="8"/>
                                        </p:tgtEl>
                                        <p:attrNameLst>
                                          <p:attrName>r</p:attrName>
                                        </p:attrNameLst>
                                      </p:cBhvr>
                                    </p:animRot>
                                    <p:animRot by="-240000">
                                      <p:cBhvr>
                                        <p:cTn id="9" dur="1000" fill="hold">
                                          <p:stCondLst>
                                            <p:cond delay="3000"/>
                                          </p:stCondLst>
                                        </p:cTn>
                                        <p:tgtEl>
                                          <p:spTgt spid="8"/>
                                        </p:tgtEl>
                                        <p:attrNameLst>
                                          <p:attrName>r</p:attrName>
                                        </p:attrNameLst>
                                      </p:cBhvr>
                                    </p:animRot>
                                    <p:animRot by="120000">
                                      <p:cBhvr>
                                        <p:cTn id="10" dur="1000" fill="hold">
                                          <p:stCondLst>
                                            <p:cond delay="4000"/>
                                          </p:stCondLst>
                                        </p:cTn>
                                        <p:tgtEl>
                                          <p:spTgt spid="8"/>
                                        </p:tgtEl>
                                        <p:attrNameLst>
                                          <p:attrName>r</p:attrName>
                                        </p:attrNameLst>
                                      </p:cBhvr>
                                    </p:animRot>
                                  </p:childTnLst>
                                </p:cTn>
                              </p:par>
                              <p:par>
                                <p:cTn id="11" presetID="32" presetClass="emph" presetSubtype="0" fill="hold" grpId="0" nodeType="withEffect">
                                  <p:stCondLst>
                                    <p:cond delay="12000"/>
                                  </p:stCondLst>
                                  <p:childTnLst>
                                    <p:animRot by="120000">
                                      <p:cBhvr>
                                        <p:cTn id="12" dur="500" fill="hold">
                                          <p:stCondLst>
                                            <p:cond delay="0"/>
                                          </p:stCondLst>
                                        </p:cTn>
                                        <p:tgtEl>
                                          <p:spTgt spid="9"/>
                                        </p:tgtEl>
                                        <p:attrNameLst>
                                          <p:attrName>r</p:attrName>
                                        </p:attrNameLst>
                                      </p:cBhvr>
                                    </p:animRot>
                                    <p:animRot by="-240000">
                                      <p:cBhvr>
                                        <p:cTn id="13" dur="1000" fill="hold">
                                          <p:stCondLst>
                                            <p:cond delay="1000"/>
                                          </p:stCondLst>
                                        </p:cTn>
                                        <p:tgtEl>
                                          <p:spTgt spid="9"/>
                                        </p:tgtEl>
                                        <p:attrNameLst>
                                          <p:attrName>r</p:attrName>
                                        </p:attrNameLst>
                                      </p:cBhvr>
                                    </p:animRot>
                                    <p:animRot by="240000">
                                      <p:cBhvr>
                                        <p:cTn id="14" dur="1000" fill="hold">
                                          <p:stCondLst>
                                            <p:cond delay="2000"/>
                                          </p:stCondLst>
                                        </p:cTn>
                                        <p:tgtEl>
                                          <p:spTgt spid="9"/>
                                        </p:tgtEl>
                                        <p:attrNameLst>
                                          <p:attrName>r</p:attrName>
                                        </p:attrNameLst>
                                      </p:cBhvr>
                                    </p:animRot>
                                    <p:animRot by="-240000">
                                      <p:cBhvr>
                                        <p:cTn id="15" dur="1000" fill="hold">
                                          <p:stCondLst>
                                            <p:cond delay="3000"/>
                                          </p:stCondLst>
                                        </p:cTn>
                                        <p:tgtEl>
                                          <p:spTgt spid="9"/>
                                        </p:tgtEl>
                                        <p:attrNameLst>
                                          <p:attrName>r</p:attrName>
                                        </p:attrNameLst>
                                      </p:cBhvr>
                                    </p:animRot>
                                    <p:animRot by="120000">
                                      <p:cBhvr>
                                        <p:cTn id="16" dur="1000" fill="hold">
                                          <p:stCondLst>
                                            <p:cond delay="4000"/>
                                          </p:stCondLst>
                                        </p:cTn>
                                        <p:tgtEl>
                                          <p:spTgt spid="9"/>
                                        </p:tgtEl>
                                        <p:attrNameLst>
                                          <p:attrName>r</p:attrName>
                                        </p:attrNameLst>
                                      </p:cBhvr>
                                    </p:animRot>
                                  </p:childTnLst>
                                </p:cTn>
                              </p:par>
                              <p:par>
                                <p:cTn id="17" presetID="32" presetClass="emph" presetSubtype="0" fill="hold" grpId="0" nodeType="withEffect">
                                  <p:stCondLst>
                                    <p:cond delay="13000"/>
                                  </p:stCondLst>
                                  <p:childTnLst>
                                    <p:animRot by="120000">
                                      <p:cBhvr>
                                        <p:cTn id="18" dur="500" fill="hold">
                                          <p:stCondLst>
                                            <p:cond delay="0"/>
                                          </p:stCondLst>
                                        </p:cTn>
                                        <p:tgtEl>
                                          <p:spTgt spid="10"/>
                                        </p:tgtEl>
                                        <p:attrNameLst>
                                          <p:attrName>r</p:attrName>
                                        </p:attrNameLst>
                                      </p:cBhvr>
                                    </p:animRot>
                                    <p:animRot by="-240000">
                                      <p:cBhvr>
                                        <p:cTn id="19" dur="1000" fill="hold">
                                          <p:stCondLst>
                                            <p:cond delay="1000"/>
                                          </p:stCondLst>
                                        </p:cTn>
                                        <p:tgtEl>
                                          <p:spTgt spid="10"/>
                                        </p:tgtEl>
                                        <p:attrNameLst>
                                          <p:attrName>r</p:attrName>
                                        </p:attrNameLst>
                                      </p:cBhvr>
                                    </p:animRot>
                                    <p:animRot by="240000">
                                      <p:cBhvr>
                                        <p:cTn id="20" dur="1000" fill="hold">
                                          <p:stCondLst>
                                            <p:cond delay="2000"/>
                                          </p:stCondLst>
                                        </p:cTn>
                                        <p:tgtEl>
                                          <p:spTgt spid="10"/>
                                        </p:tgtEl>
                                        <p:attrNameLst>
                                          <p:attrName>r</p:attrName>
                                        </p:attrNameLst>
                                      </p:cBhvr>
                                    </p:animRot>
                                    <p:animRot by="-240000">
                                      <p:cBhvr>
                                        <p:cTn id="21" dur="1000" fill="hold">
                                          <p:stCondLst>
                                            <p:cond delay="3000"/>
                                          </p:stCondLst>
                                        </p:cTn>
                                        <p:tgtEl>
                                          <p:spTgt spid="10"/>
                                        </p:tgtEl>
                                        <p:attrNameLst>
                                          <p:attrName>r</p:attrName>
                                        </p:attrNameLst>
                                      </p:cBhvr>
                                    </p:animRot>
                                    <p:animRot by="120000">
                                      <p:cBhvr>
                                        <p:cTn id="22" dur="1000" fill="hold">
                                          <p:stCondLst>
                                            <p:cond delay="4000"/>
                                          </p:stCondLst>
                                        </p:cTn>
                                        <p:tgtEl>
                                          <p:spTgt spid="10"/>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1"/>
          <p:cNvSpPr txBox="1">
            <a:spLocks/>
          </p:cNvSpPr>
          <p:nvPr/>
        </p:nvSpPr>
        <p:spPr>
          <a:xfrm>
            <a:off x="623392" y="783276"/>
            <a:ext cx="9396037" cy="808063"/>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just"/>
            <a:r>
              <a:rPr lang="ru-RU" sz="3600" dirty="0">
                <a:latin typeface="Times New Roman" panose="02020603050405020304" pitchFamily="18" charset="0"/>
                <a:cs typeface="Times New Roman" panose="02020603050405020304" pitchFamily="18" charset="0"/>
              </a:rPr>
              <a:t>	В нижней части плунжера выполнено отверстие, которое закрывается обратным шариковым клапаном 5. Между втулкой 4 и плунжером 3 установлена жесткая пружина 6.</a:t>
            </a:r>
          </a:p>
        </p:txBody>
      </p:sp>
      <p:sp>
        <p:nvSpPr>
          <p:cNvPr id="8" name="Скругленный прямоугольник 7"/>
          <p:cNvSpPr/>
          <p:nvPr/>
        </p:nvSpPr>
        <p:spPr>
          <a:xfrm rot="20375024">
            <a:off x="9945616" y="-890389"/>
            <a:ext cx="2834461" cy="1950780"/>
          </a:xfrm>
          <a:prstGeom prst="roundRect">
            <a:avLst>
              <a:gd name="adj" fmla="val 3685"/>
            </a:avLst>
          </a:prstGeom>
          <a:solidFill>
            <a:srgbClr val="002060"/>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9" name="Скругленный прямоугольник 8"/>
          <p:cNvSpPr/>
          <p:nvPr/>
        </p:nvSpPr>
        <p:spPr>
          <a:xfrm rot="20375024">
            <a:off x="10054634" y="-1125879"/>
            <a:ext cx="2834461" cy="1950780"/>
          </a:xfrm>
          <a:prstGeom prst="roundRect">
            <a:avLst>
              <a:gd name="adj" fmla="val 3685"/>
            </a:avLst>
          </a:prstGeom>
          <a:solidFill>
            <a:srgbClr val="002060"/>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0" name="Скругленный прямоугольник 9"/>
          <p:cNvSpPr/>
          <p:nvPr/>
        </p:nvSpPr>
        <p:spPr>
          <a:xfrm rot="20375024">
            <a:off x="10163651" y="-1326460"/>
            <a:ext cx="2834461" cy="1950780"/>
          </a:xfrm>
          <a:prstGeom prst="roundRect">
            <a:avLst>
              <a:gd name="adj" fmla="val 3685"/>
            </a:avLst>
          </a:prstGeom>
          <a:solidFill>
            <a:srgbClr val="002060"/>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11" name="Picture 3" descr="E:\logo\logo_inv.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416480" y="0"/>
            <a:ext cx="1008112" cy="825372"/>
          </a:xfrm>
          <a:prstGeom prst="rect">
            <a:avLst/>
          </a:prstGeom>
          <a:noFill/>
          <a:extLst>
            <a:ext uri="{909E8E84-426E-40DD-AFC4-6F175D3DCCD1}">
              <a14:hiddenFill xmlns:a14="http://schemas.microsoft.com/office/drawing/2010/main">
                <a:solidFill>
                  <a:srgbClr val="FFFFFF"/>
                </a:solidFill>
              </a14:hiddenFill>
            </a:ext>
          </a:extLst>
        </p:spPr>
      </p:pic>
      <p:pic>
        <p:nvPicPr>
          <p:cNvPr id="14" name="Рисунок 13"/>
          <p:cNvPicPr/>
          <p:nvPr/>
        </p:nvPicPr>
        <p:blipFill>
          <a:blip r:embed="rId3"/>
          <a:stretch>
            <a:fillRect/>
          </a:stretch>
        </p:blipFill>
        <p:spPr>
          <a:xfrm>
            <a:off x="3431704" y="3717032"/>
            <a:ext cx="5845175" cy="2544445"/>
          </a:xfrm>
          <a:prstGeom prst="rect">
            <a:avLst/>
          </a:prstGeom>
        </p:spPr>
      </p:pic>
    </p:spTree>
    <p:extLst>
      <p:ext uri="{BB962C8B-B14F-4D97-AF65-F5344CB8AC3E}">
        <p14:creationId xmlns:p14="http://schemas.microsoft.com/office/powerpoint/2010/main" val="39744308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2" presetClass="emph" presetSubtype="0" fill="hold" grpId="0" nodeType="afterEffect">
                                  <p:stCondLst>
                                    <p:cond delay="11000"/>
                                  </p:stCondLst>
                                  <p:childTnLst>
                                    <p:animRot by="120000">
                                      <p:cBhvr>
                                        <p:cTn id="6" dur="500" fill="hold">
                                          <p:stCondLst>
                                            <p:cond delay="0"/>
                                          </p:stCondLst>
                                        </p:cTn>
                                        <p:tgtEl>
                                          <p:spTgt spid="8"/>
                                        </p:tgtEl>
                                        <p:attrNameLst>
                                          <p:attrName>r</p:attrName>
                                        </p:attrNameLst>
                                      </p:cBhvr>
                                    </p:animRot>
                                    <p:animRot by="-240000">
                                      <p:cBhvr>
                                        <p:cTn id="7" dur="1000" fill="hold">
                                          <p:stCondLst>
                                            <p:cond delay="1000"/>
                                          </p:stCondLst>
                                        </p:cTn>
                                        <p:tgtEl>
                                          <p:spTgt spid="8"/>
                                        </p:tgtEl>
                                        <p:attrNameLst>
                                          <p:attrName>r</p:attrName>
                                        </p:attrNameLst>
                                      </p:cBhvr>
                                    </p:animRot>
                                    <p:animRot by="240000">
                                      <p:cBhvr>
                                        <p:cTn id="8" dur="1000" fill="hold">
                                          <p:stCondLst>
                                            <p:cond delay="2000"/>
                                          </p:stCondLst>
                                        </p:cTn>
                                        <p:tgtEl>
                                          <p:spTgt spid="8"/>
                                        </p:tgtEl>
                                        <p:attrNameLst>
                                          <p:attrName>r</p:attrName>
                                        </p:attrNameLst>
                                      </p:cBhvr>
                                    </p:animRot>
                                    <p:animRot by="-240000">
                                      <p:cBhvr>
                                        <p:cTn id="9" dur="1000" fill="hold">
                                          <p:stCondLst>
                                            <p:cond delay="3000"/>
                                          </p:stCondLst>
                                        </p:cTn>
                                        <p:tgtEl>
                                          <p:spTgt spid="8"/>
                                        </p:tgtEl>
                                        <p:attrNameLst>
                                          <p:attrName>r</p:attrName>
                                        </p:attrNameLst>
                                      </p:cBhvr>
                                    </p:animRot>
                                    <p:animRot by="120000">
                                      <p:cBhvr>
                                        <p:cTn id="10" dur="1000" fill="hold">
                                          <p:stCondLst>
                                            <p:cond delay="4000"/>
                                          </p:stCondLst>
                                        </p:cTn>
                                        <p:tgtEl>
                                          <p:spTgt spid="8"/>
                                        </p:tgtEl>
                                        <p:attrNameLst>
                                          <p:attrName>r</p:attrName>
                                        </p:attrNameLst>
                                      </p:cBhvr>
                                    </p:animRot>
                                  </p:childTnLst>
                                </p:cTn>
                              </p:par>
                              <p:par>
                                <p:cTn id="11" presetID="32" presetClass="emph" presetSubtype="0" fill="hold" grpId="0" nodeType="withEffect">
                                  <p:stCondLst>
                                    <p:cond delay="12000"/>
                                  </p:stCondLst>
                                  <p:childTnLst>
                                    <p:animRot by="120000">
                                      <p:cBhvr>
                                        <p:cTn id="12" dur="500" fill="hold">
                                          <p:stCondLst>
                                            <p:cond delay="0"/>
                                          </p:stCondLst>
                                        </p:cTn>
                                        <p:tgtEl>
                                          <p:spTgt spid="9"/>
                                        </p:tgtEl>
                                        <p:attrNameLst>
                                          <p:attrName>r</p:attrName>
                                        </p:attrNameLst>
                                      </p:cBhvr>
                                    </p:animRot>
                                    <p:animRot by="-240000">
                                      <p:cBhvr>
                                        <p:cTn id="13" dur="1000" fill="hold">
                                          <p:stCondLst>
                                            <p:cond delay="1000"/>
                                          </p:stCondLst>
                                        </p:cTn>
                                        <p:tgtEl>
                                          <p:spTgt spid="9"/>
                                        </p:tgtEl>
                                        <p:attrNameLst>
                                          <p:attrName>r</p:attrName>
                                        </p:attrNameLst>
                                      </p:cBhvr>
                                    </p:animRot>
                                    <p:animRot by="240000">
                                      <p:cBhvr>
                                        <p:cTn id="14" dur="1000" fill="hold">
                                          <p:stCondLst>
                                            <p:cond delay="2000"/>
                                          </p:stCondLst>
                                        </p:cTn>
                                        <p:tgtEl>
                                          <p:spTgt spid="9"/>
                                        </p:tgtEl>
                                        <p:attrNameLst>
                                          <p:attrName>r</p:attrName>
                                        </p:attrNameLst>
                                      </p:cBhvr>
                                    </p:animRot>
                                    <p:animRot by="-240000">
                                      <p:cBhvr>
                                        <p:cTn id="15" dur="1000" fill="hold">
                                          <p:stCondLst>
                                            <p:cond delay="3000"/>
                                          </p:stCondLst>
                                        </p:cTn>
                                        <p:tgtEl>
                                          <p:spTgt spid="9"/>
                                        </p:tgtEl>
                                        <p:attrNameLst>
                                          <p:attrName>r</p:attrName>
                                        </p:attrNameLst>
                                      </p:cBhvr>
                                    </p:animRot>
                                    <p:animRot by="120000">
                                      <p:cBhvr>
                                        <p:cTn id="16" dur="1000" fill="hold">
                                          <p:stCondLst>
                                            <p:cond delay="4000"/>
                                          </p:stCondLst>
                                        </p:cTn>
                                        <p:tgtEl>
                                          <p:spTgt spid="9"/>
                                        </p:tgtEl>
                                        <p:attrNameLst>
                                          <p:attrName>r</p:attrName>
                                        </p:attrNameLst>
                                      </p:cBhvr>
                                    </p:animRot>
                                  </p:childTnLst>
                                </p:cTn>
                              </p:par>
                              <p:par>
                                <p:cTn id="17" presetID="32" presetClass="emph" presetSubtype="0" fill="hold" grpId="0" nodeType="withEffect">
                                  <p:stCondLst>
                                    <p:cond delay="13000"/>
                                  </p:stCondLst>
                                  <p:childTnLst>
                                    <p:animRot by="120000">
                                      <p:cBhvr>
                                        <p:cTn id="18" dur="500" fill="hold">
                                          <p:stCondLst>
                                            <p:cond delay="0"/>
                                          </p:stCondLst>
                                        </p:cTn>
                                        <p:tgtEl>
                                          <p:spTgt spid="10"/>
                                        </p:tgtEl>
                                        <p:attrNameLst>
                                          <p:attrName>r</p:attrName>
                                        </p:attrNameLst>
                                      </p:cBhvr>
                                    </p:animRot>
                                    <p:animRot by="-240000">
                                      <p:cBhvr>
                                        <p:cTn id="19" dur="1000" fill="hold">
                                          <p:stCondLst>
                                            <p:cond delay="1000"/>
                                          </p:stCondLst>
                                        </p:cTn>
                                        <p:tgtEl>
                                          <p:spTgt spid="10"/>
                                        </p:tgtEl>
                                        <p:attrNameLst>
                                          <p:attrName>r</p:attrName>
                                        </p:attrNameLst>
                                      </p:cBhvr>
                                    </p:animRot>
                                    <p:animRot by="240000">
                                      <p:cBhvr>
                                        <p:cTn id="20" dur="1000" fill="hold">
                                          <p:stCondLst>
                                            <p:cond delay="2000"/>
                                          </p:stCondLst>
                                        </p:cTn>
                                        <p:tgtEl>
                                          <p:spTgt spid="10"/>
                                        </p:tgtEl>
                                        <p:attrNameLst>
                                          <p:attrName>r</p:attrName>
                                        </p:attrNameLst>
                                      </p:cBhvr>
                                    </p:animRot>
                                    <p:animRot by="-240000">
                                      <p:cBhvr>
                                        <p:cTn id="21" dur="1000" fill="hold">
                                          <p:stCondLst>
                                            <p:cond delay="3000"/>
                                          </p:stCondLst>
                                        </p:cTn>
                                        <p:tgtEl>
                                          <p:spTgt spid="10"/>
                                        </p:tgtEl>
                                        <p:attrNameLst>
                                          <p:attrName>r</p:attrName>
                                        </p:attrNameLst>
                                      </p:cBhvr>
                                    </p:animRot>
                                    <p:animRot by="120000">
                                      <p:cBhvr>
                                        <p:cTn id="22" dur="1000" fill="hold">
                                          <p:stCondLst>
                                            <p:cond delay="4000"/>
                                          </p:stCondLst>
                                        </p:cTn>
                                        <p:tgtEl>
                                          <p:spTgt spid="10"/>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Скругленный прямоугольник 8"/>
          <p:cNvSpPr/>
          <p:nvPr/>
        </p:nvSpPr>
        <p:spPr>
          <a:xfrm rot="20375024">
            <a:off x="10054634" y="-1125879"/>
            <a:ext cx="2834461" cy="1950780"/>
          </a:xfrm>
          <a:prstGeom prst="roundRect">
            <a:avLst>
              <a:gd name="adj" fmla="val 3685"/>
            </a:avLst>
          </a:prstGeom>
          <a:solidFill>
            <a:srgbClr val="002060"/>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11" name="Picture 3" descr="E:\logo\logo_inv.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416480" y="0"/>
            <a:ext cx="1008112" cy="825372"/>
          </a:xfrm>
          <a:prstGeom prst="rect">
            <a:avLst/>
          </a:prstGeom>
          <a:noFill/>
          <a:extLst>
            <a:ext uri="{909E8E84-426E-40DD-AFC4-6F175D3DCCD1}">
              <a14:hiddenFill xmlns:a14="http://schemas.microsoft.com/office/drawing/2010/main">
                <a:solidFill>
                  <a:srgbClr val="FFFFFF"/>
                </a:solidFill>
              </a14:hiddenFill>
            </a:ext>
          </a:extLst>
        </p:spPr>
      </p:pic>
      <p:sp>
        <p:nvSpPr>
          <p:cNvPr id="8" name="Скругленный прямоугольник 7"/>
          <p:cNvSpPr/>
          <p:nvPr/>
        </p:nvSpPr>
        <p:spPr>
          <a:xfrm rot="20375024">
            <a:off x="9945616" y="-890389"/>
            <a:ext cx="2834461" cy="1950780"/>
          </a:xfrm>
          <a:prstGeom prst="roundRect">
            <a:avLst>
              <a:gd name="adj" fmla="val 3685"/>
            </a:avLst>
          </a:prstGeom>
          <a:solidFill>
            <a:srgbClr val="002060"/>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5" name="TextBox 4"/>
          <p:cNvSpPr txBox="1"/>
          <p:nvPr/>
        </p:nvSpPr>
        <p:spPr>
          <a:xfrm>
            <a:off x="335360" y="2533335"/>
            <a:ext cx="11593288" cy="4093428"/>
          </a:xfrm>
          <a:prstGeom prst="rect">
            <a:avLst/>
          </a:prstGeom>
          <a:noFill/>
        </p:spPr>
        <p:txBody>
          <a:bodyPr wrap="square" rtlCol="0">
            <a:spAutoFit/>
          </a:bodyPr>
          <a:lstStyle/>
          <a:p>
            <a:pPr algn="just"/>
            <a:r>
              <a:rPr lang="ru-RU" sz="3600" dirty="0">
                <a:latin typeface="Times New Roman" panose="02020603050405020304" pitchFamily="18" charset="0"/>
                <a:cs typeface="Times New Roman" panose="02020603050405020304" pitchFamily="18" charset="0"/>
              </a:rPr>
              <a:t>	</a:t>
            </a:r>
            <a:r>
              <a:rPr lang="ru-RU" sz="3200" dirty="0">
                <a:latin typeface="Times New Roman" panose="02020603050405020304" pitchFamily="18" charset="0"/>
                <a:cs typeface="Times New Roman" panose="02020603050405020304" pitchFamily="18" charset="0"/>
              </a:rPr>
              <a:t>Когда кулачок распределительного вала 1 располагается тыльной стороной к толкателю, между корпусом и распределительным валом остается тепловой зазор 10. Масло поступает в плунжер 3 через масляный канал из системы смазки (рисунок 2, а). Одновременно с этим плунжер 3 под действием пружины 6 поднимается и компенсирует зазор 10, а в полость под плунжером через шариковый клапан 5 из системы смазки двигателя также попадает масло.</a:t>
            </a:r>
          </a:p>
        </p:txBody>
      </p:sp>
      <p:sp>
        <p:nvSpPr>
          <p:cNvPr id="10" name="Скругленный прямоугольник 9"/>
          <p:cNvSpPr/>
          <p:nvPr/>
        </p:nvSpPr>
        <p:spPr>
          <a:xfrm rot="20375024">
            <a:off x="10163651" y="-1326460"/>
            <a:ext cx="2834461" cy="1950780"/>
          </a:xfrm>
          <a:prstGeom prst="roundRect">
            <a:avLst>
              <a:gd name="adj" fmla="val 3685"/>
            </a:avLst>
          </a:prstGeom>
          <a:solidFill>
            <a:srgbClr val="002060"/>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16" name="Picture 3" descr="E:\logo\logo_inv.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568880" y="152400"/>
            <a:ext cx="1008112" cy="825372"/>
          </a:xfrm>
          <a:prstGeom prst="rect">
            <a:avLst/>
          </a:prstGeom>
          <a:noFill/>
          <a:extLst>
            <a:ext uri="{909E8E84-426E-40DD-AFC4-6F175D3DCCD1}">
              <a14:hiddenFill xmlns:a14="http://schemas.microsoft.com/office/drawing/2010/main">
                <a:solidFill>
                  <a:srgbClr val="FFFFFF"/>
                </a:solidFill>
              </a14:hiddenFill>
            </a:ext>
          </a:extLst>
        </p:spPr>
      </p:pic>
      <p:pic>
        <p:nvPicPr>
          <p:cNvPr id="14" name="Рисунок 13"/>
          <p:cNvPicPr/>
          <p:nvPr/>
        </p:nvPicPr>
        <p:blipFill>
          <a:blip r:embed="rId3"/>
          <a:stretch>
            <a:fillRect/>
          </a:stretch>
        </p:blipFill>
        <p:spPr>
          <a:xfrm>
            <a:off x="2640751" y="95819"/>
            <a:ext cx="5845175" cy="2544445"/>
          </a:xfrm>
          <a:prstGeom prst="rect">
            <a:avLst/>
          </a:prstGeom>
        </p:spPr>
      </p:pic>
    </p:spTree>
    <p:extLst>
      <p:ext uri="{BB962C8B-B14F-4D97-AF65-F5344CB8AC3E}">
        <p14:creationId xmlns:p14="http://schemas.microsoft.com/office/powerpoint/2010/main" val="529495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2" presetClass="emph" presetSubtype="0" fill="hold" grpId="0" nodeType="afterEffect">
                                  <p:stCondLst>
                                    <p:cond delay="11000"/>
                                  </p:stCondLst>
                                  <p:childTnLst>
                                    <p:animRot by="120000">
                                      <p:cBhvr>
                                        <p:cTn id="6" dur="500" fill="hold">
                                          <p:stCondLst>
                                            <p:cond delay="0"/>
                                          </p:stCondLst>
                                        </p:cTn>
                                        <p:tgtEl>
                                          <p:spTgt spid="8"/>
                                        </p:tgtEl>
                                        <p:attrNameLst>
                                          <p:attrName>r</p:attrName>
                                        </p:attrNameLst>
                                      </p:cBhvr>
                                    </p:animRot>
                                    <p:animRot by="-240000">
                                      <p:cBhvr>
                                        <p:cTn id="7" dur="1000" fill="hold">
                                          <p:stCondLst>
                                            <p:cond delay="1000"/>
                                          </p:stCondLst>
                                        </p:cTn>
                                        <p:tgtEl>
                                          <p:spTgt spid="8"/>
                                        </p:tgtEl>
                                        <p:attrNameLst>
                                          <p:attrName>r</p:attrName>
                                        </p:attrNameLst>
                                      </p:cBhvr>
                                    </p:animRot>
                                    <p:animRot by="240000">
                                      <p:cBhvr>
                                        <p:cTn id="8" dur="1000" fill="hold">
                                          <p:stCondLst>
                                            <p:cond delay="2000"/>
                                          </p:stCondLst>
                                        </p:cTn>
                                        <p:tgtEl>
                                          <p:spTgt spid="8"/>
                                        </p:tgtEl>
                                        <p:attrNameLst>
                                          <p:attrName>r</p:attrName>
                                        </p:attrNameLst>
                                      </p:cBhvr>
                                    </p:animRot>
                                    <p:animRot by="-240000">
                                      <p:cBhvr>
                                        <p:cTn id="9" dur="1000" fill="hold">
                                          <p:stCondLst>
                                            <p:cond delay="3000"/>
                                          </p:stCondLst>
                                        </p:cTn>
                                        <p:tgtEl>
                                          <p:spTgt spid="8"/>
                                        </p:tgtEl>
                                        <p:attrNameLst>
                                          <p:attrName>r</p:attrName>
                                        </p:attrNameLst>
                                      </p:cBhvr>
                                    </p:animRot>
                                    <p:animRot by="120000">
                                      <p:cBhvr>
                                        <p:cTn id="10" dur="1000" fill="hold">
                                          <p:stCondLst>
                                            <p:cond delay="4000"/>
                                          </p:stCondLst>
                                        </p:cTn>
                                        <p:tgtEl>
                                          <p:spTgt spid="8"/>
                                        </p:tgtEl>
                                        <p:attrNameLst>
                                          <p:attrName>r</p:attrName>
                                        </p:attrNameLst>
                                      </p:cBhvr>
                                    </p:animRot>
                                  </p:childTnLst>
                                </p:cTn>
                              </p:par>
                              <p:par>
                                <p:cTn id="11" presetID="32" presetClass="emph" presetSubtype="0" fill="hold" grpId="0" nodeType="withEffect">
                                  <p:stCondLst>
                                    <p:cond delay="12000"/>
                                  </p:stCondLst>
                                  <p:childTnLst>
                                    <p:animRot by="120000">
                                      <p:cBhvr>
                                        <p:cTn id="12" dur="500" fill="hold">
                                          <p:stCondLst>
                                            <p:cond delay="0"/>
                                          </p:stCondLst>
                                        </p:cTn>
                                        <p:tgtEl>
                                          <p:spTgt spid="9"/>
                                        </p:tgtEl>
                                        <p:attrNameLst>
                                          <p:attrName>r</p:attrName>
                                        </p:attrNameLst>
                                      </p:cBhvr>
                                    </p:animRot>
                                    <p:animRot by="-240000">
                                      <p:cBhvr>
                                        <p:cTn id="13" dur="1000" fill="hold">
                                          <p:stCondLst>
                                            <p:cond delay="1000"/>
                                          </p:stCondLst>
                                        </p:cTn>
                                        <p:tgtEl>
                                          <p:spTgt spid="9"/>
                                        </p:tgtEl>
                                        <p:attrNameLst>
                                          <p:attrName>r</p:attrName>
                                        </p:attrNameLst>
                                      </p:cBhvr>
                                    </p:animRot>
                                    <p:animRot by="240000">
                                      <p:cBhvr>
                                        <p:cTn id="14" dur="1000" fill="hold">
                                          <p:stCondLst>
                                            <p:cond delay="2000"/>
                                          </p:stCondLst>
                                        </p:cTn>
                                        <p:tgtEl>
                                          <p:spTgt spid="9"/>
                                        </p:tgtEl>
                                        <p:attrNameLst>
                                          <p:attrName>r</p:attrName>
                                        </p:attrNameLst>
                                      </p:cBhvr>
                                    </p:animRot>
                                    <p:animRot by="-240000">
                                      <p:cBhvr>
                                        <p:cTn id="15" dur="1000" fill="hold">
                                          <p:stCondLst>
                                            <p:cond delay="3000"/>
                                          </p:stCondLst>
                                        </p:cTn>
                                        <p:tgtEl>
                                          <p:spTgt spid="9"/>
                                        </p:tgtEl>
                                        <p:attrNameLst>
                                          <p:attrName>r</p:attrName>
                                        </p:attrNameLst>
                                      </p:cBhvr>
                                    </p:animRot>
                                    <p:animRot by="120000">
                                      <p:cBhvr>
                                        <p:cTn id="16" dur="1000" fill="hold">
                                          <p:stCondLst>
                                            <p:cond delay="4000"/>
                                          </p:stCondLst>
                                        </p:cTn>
                                        <p:tgtEl>
                                          <p:spTgt spid="9"/>
                                        </p:tgtEl>
                                        <p:attrNameLst>
                                          <p:attrName>r</p:attrName>
                                        </p:attrNameLst>
                                      </p:cBhvr>
                                    </p:animRot>
                                  </p:childTnLst>
                                </p:cTn>
                              </p:par>
                              <p:par>
                                <p:cTn id="17" presetID="32" presetClass="emph" presetSubtype="0" fill="hold" grpId="0" nodeType="withEffect">
                                  <p:stCondLst>
                                    <p:cond delay="13000"/>
                                  </p:stCondLst>
                                  <p:childTnLst>
                                    <p:animRot by="120000">
                                      <p:cBhvr>
                                        <p:cTn id="18" dur="500" fill="hold">
                                          <p:stCondLst>
                                            <p:cond delay="0"/>
                                          </p:stCondLst>
                                        </p:cTn>
                                        <p:tgtEl>
                                          <p:spTgt spid="10"/>
                                        </p:tgtEl>
                                        <p:attrNameLst>
                                          <p:attrName>r</p:attrName>
                                        </p:attrNameLst>
                                      </p:cBhvr>
                                    </p:animRot>
                                    <p:animRot by="-240000">
                                      <p:cBhvr>
                                        <p:cTn id="19" dur="1000" fill="hold">
                                          <p:stCondLst>
                                            <p:cond delay="1000"/>
                                          </p:stCondLst>
                                        </p:cTn>
                                        <p:tgtEl>
                                          <p:spTgt spid="10"/>
                                        </p:tgtEl>
                                        <p:attrNameLst>
                                          <p:attrName>r</p:attrName>
                                        </p:attrNameLst>
                                      </p:cBhvr>
                                    </p:animRot>
                                    <p:animRot by="240000">
                                      <p:cBhvr>
                                        <p:cTn id="20" dur="1000" fill="hold">
                                          <p:stCondLst>
                                            <p:cond delay="2000"/>
                                          </p:stCondLst>
                                        </p:cTn>
                                        <p:tgtEl>
                                          <p:spTgt spid="10"/>
                                        </p:tgtEl>
                                        <p:attrNameLst>
                                          <p:attrName>r</p:attrName>
                                        </p:attrNameLst>
                                      </p:cBhvr>
                                    </p:animRot>
                                    <p:animRot by="-240000">
                                      <p:cBhvr>
                                        <p:cTn id="21" dur="1000" fill="hold">
                                          <p:stCondLst>
                                            <p:cond delay="3000"/>
                                          </p:stCondLst>
                                        </p:cTn>
                                        <p:tgtEl>
                                          <p:spTgt spid="10"/>
                                        </p:tgtEl>
                                        <p:attrNameLst>
                                          <p:attrName>r</p:attrName>
                                        </p:attrNameLst>
                                      </p:cBhvr>
                                    </p:animRot>
                                    <p:animRot by="120000">
                                      <p:cBhvr>
                                        <p:cTn id="22" dur="1000" fill="hold">
                                          <p:stCondLst>
                                            <p:cond delay="4000"/>
                                          </p:stCondLst>
                                        </p:cTn>
                                        <p:tgtEl>
                                          <p:spTgt spid="10"/>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8" grpId="0" animBg="1"/>
      <p:bldP spid="10"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Скругленный прямоугольник 7"/>
          <p:cNvSpPr/>
          <p:nvPr/>
        </p:nvSpPr>
        <p:spPr>
          <a:xfrm rot="20375024">
            <a:off x="9945616" y="-890389"/>
            <a:ext cx="2834461" cy="1950780"/>
          </a:xfrm>
          <a:prstGeom prst="roundRect">
            <a:avLst>
              <a:gd name="adj" fmla="val 3685"/>
            </a:avLst>
          </a:prstGeom>
          <a:solidFill>
            <a:srgbClr val="002060"/>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9" name="Скругленный прямоугольник 8"/>
          <p:cNvSpPr/>
          <p:nvPr/>
        </p:nvSpPr>
        <p:spPr>
          <a:xfrm rot="20375024">
            <a:off x="10054634" y="-1125879"/>
            <a:ext cx="2834461" cy="1950780"/>
          </a:xfrm>
          <a:prstGeom prst="roundRect">
            <a:avLst>
              <a:gd name="adj" fmla="val 3685"/>
            </a:avLst>
          </a:prstGeom>
          <a:solidFill>
            <a:srgbClr val="002060"/>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0" name="Скругленный прямоугольник 9"/>
          <p:cNvSpPr/>
          <p:nvPr/>
        </p:nvSpPr>
        <p:spPr>
          <a:xfrm rot="20375024">
            <a:off x="10163651" y="-1326460"/>
            <a:ext cx="2834461" cy="1950780"/>
          </a:xfrm>
          <a:prstGeom prst="roundRect">
            <a:avLst>
              <a:gd name="adj" fmla="val 3685"/>
            </a:avLst>
          </a:prstGeom>
          <a:solidFill>
            <a:srgbClr val="002060"/>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11" name="Picture 3" descr="E:\logo\logo_inv.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416480" y="0"/>
            <a:ext cx="1008112" cy="825372"/>
          </a:xfrm>
          <a:prstGeom prst="rect">
            <a:avLst/>
          </a:prstGeom>
          <a:noFill/>
          <a:extLst>
            <a:ext uri="{909E8E84-426E-40DD-AFC4-6F175D3DCCD1}">
              <a14:hiddenFill xmlns:a14="http://schemas.microsoft.com/office/drawing/2010/main">
                <a:solidFill>
                  <a:srgbClr val="FFFFFF"/>
                </a:solidFill>
              </a14:hiddenFill>
            </a:ext>
          </a:extLst>
        </p:spPr>
      </p:pic>
      <p:sp>
        <p:nvSpPr>
          <p:cNvPr id="5" name="Прямоугольник 4"/>
          <p:cNvSpPr/>
          <p:nvPr/>
        </p:nvSpPr>
        <p:spPr>
          <a:xfrm>
            <a:off x="263351" y="412686"/>
            <a:ext cx="9649072" cy="2677656"/>
          </a:xfrm>
          <a:prstGeom prst="rect">
            <a:avLst/>
          </a:prstGeom>
        </p:spPr>
        <p:txBody>
          <a:bodyPr wrap="square">
            <a:spAutoFit/>
          </a:bodyPr>
          <a:lstStyle/>
          <a:p>
            <a:pPr algn="just"/>
            <a:r>
              <a:rPr lang="ru-RU" sz="2800" dirty="0">
                <a:latin typeface="Times New Roman" panose="02020603050405020304" pitchFamily="18" charset="0"/>
                <a:cs typeface="Times New Roman" panose="02020603050405020304" pitchFamily="18" charset="0"/>
              </a:rPr>
              <a:t>	По мере того как вал 1 поворачивается, кулачок начинает давить на толкатель и перемещает его вниз (рисунок 2, б). Обратный шариковый клапан 5 в этот момент  закрывается,  и  плунжерная  пара  начинает  работать  как  жесткий  элемент  (масло  можно  считать  несжимаемой  жидкостью),  передавая  усилие  на клапан (рисунок 2, в).</a:t>
            </a:r>
          </a:p>
        </p:txBody>
      </p:sp>
      <p:pic>
        <p:nvPicPr>
          <p:cNvPr id="13" name="Рисунок 12"/>
          <p:cNvPicPr/>
          <p:nvPr/>
        </p:nvPicPr>
        <p:blipFill>
          <a:blip r:embed="rId3"/>
          <a:stretch>
            <a:fillRect/>
          </a:stretch>
        </p:blipFill>
        <p:spPr>
          <a:xfrm>
            <a:off x="2711624" y="3554307"/>
            <a:ext cx="5845175" cy="2544445"/>
          </a:xfrm>
          <a:prstGeom prst="rect">
            <a:avLst/>
          </a:prstGeom>
        </p:spPr>
      </p:pic>
    </p:spTree>
    <p:extLst>
      <p:ext uri="{BB962C8B-B14F-4D97-AF65-F5344CB8AC3E}">
        <p14:creationId xmlns:p14="http://schemas.microsoft.com/office/powerpoint/2010/main" val="34353047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2" presetClass="emph" presetSubtype="0" fill="hold" grpId="0" nodeType="afterEffect">
                                  <p:stCondLst>
                                    <p:cond delay="11000"/>
                                  </p:stCondLst>
                                  <p:childTnLst>
                                    <p:animRot by="120000">
                                      <p:cBhvr>
                                        <p:cTn id="6" dur="500" fill="hold">
                                          <p:stCondLst>
                                            <p:cond delay="0"/>
                                          </p:stCondLst>
                                        </p:cTn>
                                        <p:tgtEl>
                                          <p:spTgt spid="8"/>
                                        </p:tgtEl>
                                        <p:attrNameLst>
                                          <p:attrName>r</p:attrName>
                                        </p:attrNameLst>
                                      </p:cBhvr>
                                    </p:animRot>
                                    <p:animRot by="-240000">
                                      <p:cBhvr>
                                        <p:cTn id="7" dur="1000" fill="hold">
                                          <p:stCondLst>
                                            <p:cond delay="1000"/>
                                          </p:stCondLst>
                                        </p:cTn>
                                        <p:tgtEl>
                                          <p:spTgt spid="8"/>
                                        </p:tgtEl>
                                        <p:attrNameLst>
                                          <p:attrName>r</p:attrName>
                                        </p:attrNameLst>
                                      </p:cBhvr>
                                    </p:animRot>
                                    <p:animRot by="240000">
                                      <p:cBhvr>
                                        <p:cTn id="8" dur="1000" fill="hold">
                                          <p:stCondLst>
                                            <p:cond delay="2000"/>
                                          </p:stCondLst>
                                        </p:cTn>
                                        <p:tgtEl>
                                          <p:spTgt spid="8"/>
                                        </p:tgtEl>
                                        <p:attrNameLst>
                                          <p:attrName>r</p:attrName>
                                        </p:attrNameLst>
                                      </p:cBhvr>
                                    </p:animRot>
                                    <p:animRot by="-240000">
                                      <p:cBhvr>
                                        <p:cTn id="9" dur="1000" fill="hold">
                                          <p:stCondLst>
                                            <p:cond delay="3000"/>
                                          </p:stCondLst>
                                        </p:cTn>
                                        <p:tgtEl>
                                          <p:spTgt spid="8"/>
                                        </p:tgtEl>
                                        <p:attrNameLst>
                                          <p:attrName>r</p:attrName>
                                        </p:attrNameLst>
                                      </p:cBhvr>
                                    </p:animRot>
                                    <p:animRot by="120000">
                                      <p:cBhvr>
                                        <p:cTn id="10" dur="1000" fill="hold">
                                          <p:stCondLst>
                                            <p:cond delay="4000"/>
                                          </p:stCondLst>
                                        </p:cTn>
                                        <p:tgtEl>
                                          <p:spTgt spid="8"/>
                                        </p:tgtEl>
                                        <p:attrNameLst>
                                          <p:attrName>r</p:attrName>
                                        </p:attrNameLst>
                                      </p:cBhvr>
                                    </p:animRot>
                                  </p:childTnLst>
                                </p:cTn>
                              </p:par>
                              <p:par>
                                <p:cTn id="11" presetID="32" presetClass="emph" presetSubtype="0" fill="hold" grpId="0" nodeType="withEffect">
                                  <p:stCondLst>
                                    <p:cond delay="12000"/>
                                  </p:stCondLst>
                                  <p:childTnLst>
                                    <p:animRot by="120000">
                                      <p:cBhvr>
                                        <p:cTn id="12" dur="500" fill="hold">
                                          <p:stCondLst>
                                            <p:cond delay="0"/>
                                          </p:stCondLst>
                                        </p:cTn>
                                        <p:tgtEl>
                                          <p:spTgt spid="9"/>
                                        </p:tgtEl>
                                        <p:attrNameLst>
                                          <p:attrName>r</p:attrName>
                                        </p:attrNameLst>
                                      </p:cBhvr>
                                    </p:animRot>
                                    <p:animRot by="-240000">
                                      <p:cBhvr>
                                        <p:cTn id="13" dur="1000" fill="hold">
                                          <p:stCondLst>
                                            <p:cond delay="1000"/>
                                          </p:stCondLst>
                                        </p:cTn>
                                        <p:tgtEl>
                                          <p:spTgt spid="9"/>
                                        </p:tgtEl>
                                        <p:attrNameLst>
                                          <p:attrName>r</p:attrName>
                                        </p:attrNameLst>
                                      </p:cBhvr>
                                    </p:animRot>
                                    <p:animRot by="240000">
                                      <p:cBhvr>
                                        <p:cTn id="14" dur="1000" fill="hold">
                                          <p:stCondLst>
                                            <p:cond delay="2000"/>
                                          </p:stCondLst>
                                        </p:cTn>
                                        <p:tgtEl>
                                          <p:spTgt spid="9"/>
                                        </p:tgtEl>
                                        <p:attrNameLst>
                                          <p:attrName>r</p:attrName>
                                        </p:attrNameLst>
                                      </p:cBhvr>
                                    </p:animRot>
                                    <p:animRot by="-240000">
                                      <p:cBhvr>
                                        <p:cTn id="15" dur="1000" fill="hold">
                                          <p:stCondLst>
                                            <p:cond delay="3000"/>
                                          </p:stCondLst>
                                        </p:cTn>
                                        <p:tgtEl>
                                          <p:spTgt spid="9"/>
                                        </p:tgtEl>
                                        <p:attrNameLst>
                                          <p:attrName>r</p:attrName>
                                        </p:attrNameLst>
                                      </p:cBhvr>
                                    </p:animRot>
                                    <p:animRot by="120000">
                                      <p:cBhvr>
                                        <p:cTn id="16" dur="1000" fill="hold">
                                          <p:stCondLst>
                                            <p:cond delay="4000"/>
                                          </p:stCondLst>
                                        </p:cTn>
                                        <p:tgtEl>
                                          <p:spTgt spid="9"/>
                                        </p:tgtEl>
                                        <p:attrNameLst>
                                          <p:attrName>r</p:attrName>
                                        </p:attrNameLst>
                                      </p:cBhvr>
                                    </p:animRot>
                                  </p:childTnLst>
                                </p:cTn>
                              </p:par>
                              <p:par>
                                <p:cTn id="17" presetID="32" presetClass="emph" presetSubtype="0" fill="hold" grpId="0" nodeType="withEffect">
                                  <p:stCondLst>
                                    <p:cond delay="13000"/>
                                  </p:stCondLst>
                                  <p:childTnLst>
                                    <p:animRot by="120000">
                                      <p:cBhvr>
                                        <p:cTn id="18" dur="500" fill="hold">
                                          <p:stCondLst>
                                            <p:cond delay="0"/>
                                          </p:stCondLst>
                                        </p:cTn>
                                        <p:tgtEl>
                                          <p:spTgt spid="10"/>
                                        </p:tgtEl>
                                        <p:attrNameLst>
                                          <p:attrName>r</p:attrName>
                                        </p:attrNameLst>
                                      </p:cBhvr>
                                    </p:animRot>
                                    <p:animRot by="-240000">
                                      <p:cBhvr>
                                        <p:cTn id="19" dur="1000" fill="hold">
                                          <p:stCondLst>
                                            <p:cond delay="1000"/>
                                          </p:stCondLst>
                                        </p:cTn>
                                        <p:tgtEl>
                                          <p:spTgt spid="10"/>
                                        </p:tgtEl>
                                        <p:attrNameLst>
                                          <p:attrName>r</p:attrName>
                                        </p:attrNameLst>
                                      </p:cBhvr>
                                    </p:animRot>
                                    <p:animRot by="240000">
                                      <p:cBhvr>
                                        <p:cTn id="20" dur="1000" fill="hold">
                                          <p:stCondLst>
                                            <p:cond delay="2000"/>
                                          </p:stCondLst>
                                        </p:cTn>
                                        <p:tgtEl>
                                          <p:spTgt spid="10"/>
                                        </p:tgtEl>
                                        <p:attrNameLst>
                                          <p:attrName>r</p:attrName>
                                        </p:attrNameLst>
                                      </p:cBhvr>
                                    </p:animRot>
                                    <p:animRot by="-240000">
                                      <p:cBhvr>
                                        <p:cTn id="21" dur="1000" fill="hold">
                                          <p:stCondLst>
                                            <p:cond delay="3000"/>
                                          </p:stCondLst>
                                        </p:cTn>
                                        <p:tgtEl>
                                          <p:spTgt spid="10"/>
                                        </p:tgtEl>
                                        <p:attrNameLst>
                                          <p:attrName>r</p:attrName>
                                        </p:attrNameLst>
                                      </p:cBhvr>
                                    </p:animRot>
                                    <p:animRot by="120000">
                                      <p:cBhvr>
                                        <p:cTn id="22" dur="1000" fill="hold">
                                          <p:stCondLst>
                                            <p:cond delay="4000"/>
                                          </p:stCondLst>
                                        </p:cTn>
                                        <p:tgtEl>
                                          <p:spTgt spid="10"/>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1"/>
          <p:cNvSpPr txBox="1">
            <a:spLocks/>
          </p:cNvSpPr>
          <p:nvPr/>
        </p:nvSpPr>
        <p:spPr>
          <a:xfrm>
            <a:off x="226342" y="480796"/>
            <a:ext cx="7957889" cy="808063"/>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just"/>
            <a:r>
              <a:rPr lang="ru-RU" sz="3600" dirty="0">
                <a:latin typeface="Times New Roman" panose="02020603050405020304" pitchFamily="18" charset="0"/>
                <a:cs typeface="Times New Roman" panose="02020603050405020304" pitchFamily="18" charset="0"/>
              </a:rPr>
              <a:t>	Небольшая часть масла тем не менее выдавливается из-под плунжера через зазор между ним и втулкой. Утечка компенсируется поступлением масла из системы смазки. Из-за нагревания деталей во время работы двигателя происходит некоторое изменение длины </a:t>
            </a:r>
            <a:r>
              <a:rPr lang="ru-RU" sz="3600" dirty="0" err="1">
                <a:latin typeface="Times New Roman" panose="02020603050405020304" pitchFamily="18" charset="0"/>
                <a:cs typeface="Times New Roman" panose="02020603050405020304" pitchFamily="18" charset="0"/>
              </a:rPr>
              <a:t>гидрокомпенсатора</a:t>
            </a:r>
            <a:r>
              <a:rPr lang="ru-RU" sz="3600" dirty="0">
                <a:latin typeface="Times New Roman" panose="02020603050405020304" pitchFamily="18" charset="0"/>
                <a:cs typeface="Times New Roman" panose="02020603050405020304" pitchFamily="18" charset="0"/>
              </a:rPr>
              <a:t>, но система сама автоматически компенсирует зазор, изменяя объем дополнительной порции масла.</a:t>
            </a:r>
            <a:endParaRPr lang="ru-RU" sz="4000" dirty="0">
              <a:latin typeface="Times New Roman" panose="02020603050405020304" pitchFamily="18" charset="0"/>
              <a:cs typeface="Times New Roman" panose="02020603050405020304" pitchFamily="18" charset="0"/>
            </a:endParaRPr>
          </a:p>
        </p:txBody>
      </p:sp>
      <p:sp>
        <p:nvSpPr>
          <p:cNvPr id="8" name="Скругленный прямоугольник 7"/>
          <p:cNvSpPr/>
          <p:nvPr/>
        </p:nvSpPr>
        <p:spPr>
          <a:xfrm rot="20375024">
            <a:off x="9945616" y="-890389"/>
            <a:ext cx="2834461" cy="1950780"/>
          </a:xfrm>
          <a:prstGeom prst="roundRect">
            <a:avLst>
              <a:gd name="adj" fmla="val 3685"/>
            </a:avLst>
          </a:prstGeom>
          <a:solidFill>
            <a:srgbClr val="002060"/>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9" name="Скругленный прямоугольник 8"/>
          <p:cNvSpPr/>
          <p:nvPr/>
        </p:nvSpPr>
        <p:spPr>
          <a:xfrm rot="20375024">
            <a:off x="10054634" y="-1125879"/>
            <a:ext cx="2834461" cy="1950780"/>
          </a:xfrm>
          <a:prstGeom prst="roundRect">
            <a:avLst>
              <a:gd name="adj" fmla="val 3685"/>
            </a:avLst>
          </a:prstGeom>
          <a:solidFill>
            <a:srgbClr val="002060"/>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0" name="Скругленный прямоугольник 9"/>
          <p:cNvSpPr/>
          <p:nvPr/>
        </p:nvSpPr>
        <p:spPr>
          <a:xfrm rot="20375024">
            <a:off x="10163651" y="-1326460"/>
            <a:ext cx="2834461" cy="1950780"/>
          </a:xfrm>
          <a:prstGeom prst="roundRect">
            <a:avLst>
              <a:gd name="adj" fmla="val 3685"/>
            </a:avLst>
          </a:prstGeom>
          <a:solidFill>
            <a:srgbClr val="002060"/>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11" name="Picture 3" descr="E:\logo\logo_inv.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416480" y="0"/>
            <a:ext cx="1008112" cy="825372"/>
          </a:xfrm>
          <a:prstGeom prst="rect">
            <a:avLst/>
          </a:prstGeom>
          <a:noFill/>
          <a:extLst>
            <a:ext uri="{909E8E84-426E-40DD-AFC4-6F175D3DCCD1}">
              <a14:hiddenFill xmlns:a14="http://schemas.microsoft.com/office/drawing/2010/main">
                <a:solidFill>
                  <a:srgbClr val="FFFFFF"/>
                </a:solidFill>
              </a14:hiddenFill>
            </a:ext>
          </a:extLst>
        </p:spPr>
      </p:pic>
      <p:pic>
        <p:nvPicPr>
          <p:cNvPr id="12" name="Рисунок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184231" y="2380935"/>
            <a:ext cx="4031677" cy="3097672"/>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30416182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2" presetClass="emph" presetSubtype="0" fill="hold" grpId="0" nodeType="afterEffect">
                                  <p:stCondLst>
                                    <p:cond delay="11000"/>
                                  </p:stCondLst>
                                  <p:childTnLst>
                                    <p:animRot by="120000">
                                      <p:cBhvr>
                                        <p:cTn id="6" dur="500" fill="hold">
                                          <p:stCondLst>
                                            <p:cond delay="0"/>
                                          </p:stCondLst>
                                        </p:cTn>
                                        <p:tgtEl>
                                          <p:spTgt spid="8"/>
                                        </p:tgtEl>
                                        <p:attrNameLst>
                                          <p:attrName>r</p:attrName>
                                        </p:attrNameLst>
                                      </p:cBhvr>
                                    </p:animRot>
                                    <p:animRot by="-240000">
                                      <p:cBhvr>
                                        <p:cTn id="7" dur="1000" fill="hold">
                                          <p:stCondLst>
                                            <p:cond delay="1000"/>
                                          </p:stCondLst>
                                        </p:cTn>
                                        <p:tgtEl>
                                          <p:spTgt spid="8"/>
                                        </p:tgtEl>
                                        <p:attrNameLst>
                                          <p:attrName>r</p:attrName>
                                        </p:attrNameLst>
                                      </p:cBhvr>
                                    </p:animRot>
                                    <p:animRot by="240000">
                                      <p:cBhvr>
                                        <p:cTn id="8" dur="1000" fill="hold">
                                          <p:stCondLst>
                                            <p:cond delay="2000"/>
                                          </p:stCondLst>
                                        </p:cTn>
                                        <p:tgtEl>
                                          <p:spTgt spid="8"/>
                                        </p:tgtEl>
                                        <p:attrNameLst>
                                          <p:attrName>r</p:attrName>
                                        </p:attrNameLst>
                                      </p:cBhvr>
                                    </p:animRot>
                                    <p:animRot by="-240000">
                                      <p:cBhvr>
                                        <p:cTn id="9" dur="1000" fill="hold">
                                          <p:stCondLst>
                                            <p:cond delay="3000"/>
                                          </p:stCondLst>
                                        </p:cTn>
                                        <p:tgtEl>
                                          <p:spTgt spid="8"/>
                                        </p:tgtEl>
                                        <p:attrNameLst>
                                          <p:attrName>r</p:attrName>
                                        </p:attrNameLst>
                                      </p:cBhvr>
                                    </p:animRot>
                                    <p:animRot by="120000">
                                      <p:cBhvr>
                                        <p:cTn id="10" dur="1000" fill="hold">
                                          <p:stCondLst>
                                            <p:cond delay="4000"/>
                                          </p:stCondLst>
                                        </p:cTn>
                                        <p:tgtEl>
                                          <p:spTgt spid="8"/>
                                        </p:tgtEl>
                                        <p:attrNameLst>
                                          <p:attrName>r</p:attrName>
                                        </p:attrNameLst>
                                      </p:cBhvr>
                                    </p:animRot>
                                  </p:childTnLst>
                                </p:cTn>
                              </p:par>
                              <p:par>
                                <p:cTn id="11" presetID="32" presetClass="emph" presetSubtype="0" fill="hold" grpId="0" nodeType="withEffect">
                                  <p:stCondLst>
                                    <p:cond delay="12000"/>
                                  </p:stCondLst>
                                  <p:childTnLst>
                                    <p:animRot by="120000">
                                      <p:cBhvr>
                                        <p:cTn id="12" dur="500" fill="hold">
                                          <p:stCondLst>
                                            <p:cond delay="0"/>
                                          </p:stCondLst>
                                        </p:cTn>
                                        <p:tgtEl>
                                          <p:spTgt spid="9"/>
                                        </p:tgtEl>
                                        <p:attrNameLst>
                                          <p:attrName>r</p:attrName>
                                        </p:attrNameLst>
                                      </p:cBhvr>
                                    </p:animRot>
                                    <p:animRot by="-240000">
                                      <p:cBhvr>
                                        <p:cTn id="13" dur="1000" fill="hold">
                                          <p:stCondLst>
                                            <p:cond delay="1000"/>
                                          </p:stCondLst>
                                        </p:cTn>
                                        <p:tgtEl>
                                          <p:spTgt spid="9"/>
                                        </p:tgtEl>
                                        <p:attrNameLst>
                                          <p:attrName>r</p:attrName>
                                        </p:attrNameLst>
                                      </p:cBhvr>
                                    </p:animRot>
                                    <p:animRot by="240000">
                                      <p:cBhvr>
                                        <p:cTn id="14" dur="1000" fill="hold">
                                          <p:stCondLst>
                                            <p:cond delay="2000"/>
                                          </p:stCondLst>
                                        </p:cTn>
                                        <p:tgtEl>
                                          <p:spTgt spid="9"/>
                                        </p:tgtEl>
                                        <p:attrNameLst>
                                          <p:attrName>r</p:attrName>
                                        </p:attrNameLst>
                                      </p:cBhvr>
                                    </p:animRot>
                                    <p:animRot by="-240000">
                                      <p:cBhvr>
                                        <p:cTn id="15" dur="1000" fill="hold">
                                          <p:stCondLst>
                                            <p:cond delay="3000"/>
                                          </p:stCondLst>
                                        </p:cTn>
                                        <p:tgtEl>
                                          <p:spTgt spid="9"/>
                                        </p:tgtEl>
                                        <p:attrNameLst>
                                          <p:attrName>r</p:attrName>
                                        </p:attrNameLst>
                                      </p:cBhvr>
                                    </p:animRot>
                                    <p:animRot by="120000">
                                      <p:cBhvr>
                                        <p:cTn id="16" dur="1000" fill="hold">
                                          <p:stCondLst>
                                            <p:cond delay="4000"/>
                                          </p:stCondLst>
                                        </p:cTn>
                                        <p:tgtEl>
                                          <p:spTgt spid="9"/>
                                        </p:tgtEl>
                                        <p:attrNameLst>
                                          <p:attrName>r</p:attrName>
                                        </p:attrNameLst>
                                      </p:cBhvr>
                                    </p:animRot>
                                  </p:childTnLst>
                                </p:cTn>
                              </p:par>
                              <p:par>
                                <p:cTn id="17" presetID="32" presetClass="emph" presetSubtype="0" fill="hold" grpId="0" nodeType="withEffect">
                                  <p:stCondLst>
                                    <p:cond delay="13000"/>
                                  </p:stCondLst>
                                  <p:childTnLst>
                                    <p:animRot by="120000">
                                      <p:cBhvr>
                                        <p:cTn id="18" dur="500" fill="hold">
                                          <p:stCondLst>
                                            <p:cond delay="0"/>
                                          </p:stCondLst>
                                        </p:cTn>
                                        <p:tgtEl>
                                          <p:spTgt spid="10"/>
                                        </p:tgtEl>
                                        <p:attrNameLst>
                                          <p:attrName>r</p:attrName>
                                        </p:attrNameLst>
                                      </p:cBhvr>
                                    </p:animRot>
                                    <p:animRot by="-240000">
                                      <p:cBhvr>
                                        <p:cTn id="19" dur="1000" fill="hold">
                                          <p:stCondLst>
                                            <p:cond delay="1000"/>
                                          </p:stCondLst>
                                        </p:cTn>
                                        <p:tgtEl>
                                          <p:spTgt spid="10"/>
                                        </p:tgtEl>
                                        <p:attrNameLst>
                                          <p:attrName>r</p:attrName>
                                        </p:attrNameLst>
                                      </p:cBhvr>
                                    </p:animRot>
                                    <p:animRot by="240000">
                                      <p:cBhvr>
                                        <p:cTn id="20" dur="1000" fill="hold">
                                          <p:stCondLst>
                                            <p:cond delay="2000"/>
                                          </p:stCondLst>
                                        </p:cTn>
                                        <p:tgtEl>
                                          <p:spTgt spid="10"/>
                                        </p:tgtEl>
                                        <p:attrNameLst>
                                          <p:attrName>r</p:attrName>
                                        </p:attrNameLst>
                                      </p:cBhvr>
                                    </p:animRot>
                                    <p:animRot by="-240000">
                                      <p:cBhvr>
                                        <p:cTn id="21" dur="1000" fill="hold">
                                          <p:stCondLst>
                                            <p:cond delay="3000"/>
                                          </p:stCondLst>
                                        </p:cTn>
                                        <p:tgtEl>
                                          <p:spTgt spid="10"/>
                                        </p:tgtEl>
                                        <p:attrNameLst>
                                          <p:attrName>r</p:attrName>
                                        </p:attrNameLst>
                                      </p:cBhvr>
                                    </p:animRot>
                                    <p:animRot by="120000">
                                      <p:cBhvr>
                                        <p:cTn id="22" dur="1000" fill="hold">
                                          <p:stCondLst>
                                            <p:cond delay="4000"/>
                                          </p:stCondLst>
                                        </p:cTn>
                                        <p:tgtEl>
                                          <p:spTgt spid="10"/>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1"/>
          <p:cNvSpPr txBox="1">
            <a:spLocks/>
          </p:cNvSpPr>
          <p:nvPr/>
        </p:nvSpPr>
        <p:spPr>
          <a:xfrm>
            <a:off x="298349" y="256136"/>
            <a:ext cx="9450548" cy="808063"/>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just"/>
            <a:r>
              <a:rPr lang="ru-RU" sz="3600" dirty="0">
                <a:latin typeface="Times New Roman" panose="02020603050405020304" pitchFamily="18" charset="0"/>
                <a:cs typeface="Times New Roman" panose="02020603050405020304" pitchFamily="18" charset="0"/>
              </a:rPr>
              <a:t>	</a:t>
            </a:r>
            <a:r>
              <a:rPr lang="ru-RU" sz="4000" dirty="0">
                <a:latin typeface="Times New Roman" panose="02020603050405020304" pitchFamily="18" charset="0"/>
                <a:cs typeface="Times New Roman" panose="02020603050405020304" pitchFamily="18" charset="0"/>
              </a:rPr>
              <a:t>В целях наиболее совершенной очистки цилиндров от продуктов сгорания  и  наибольшего  наполнения  цилиндров  свежим  зарядом,  продолжительность  открытия  выпускных  и  впускных  клапанов  стремятся  по  возможности увеличить.</a:t>
            </a:r>
          </a:p>
        </p:txBody>
      </p:sp>
      <p:sp>
        <p:nvSpPr>
          <p:cNvPr id="8" name="Скругленный прямоугольник 7"/>
          <p:cNvSpPr/>
          <p:nvPr/>
        </p:nvSpPr>
        <p:spPr>
          <a:xfrm rot="20375024">
            <a:off x="9945616" y="-890389"/>
            <a:ext cx="2834461" cy="1950780"/>
          </a:xfrm>
          <a:prstGeom prst="roundRect">
            <a:avLst>
              <a:gd name="adj" fmla="val 3685"/>
            </a:avLst>
          </a:prstGeom>
          <a:solidFill>
            <a:srgbClr val="002060"/>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9" name="Скругленный прямоугольник 8"/>
          <p:cNvSpPr/>
          <p:nvPr/>
        </p:nvSpPr>
        <p:spPr>
          <a:xfrm rot="20375024">
            <a:off x="10054634" y="-1125879"/>
            <a:ext cx="2834461" cy="1950780"/>
          </a:xfrm>
          <a:prstGeom prst="roundRect">
            <a:avLst>
              <a:gd name="adj" fmla="val 3685"/>
            </a:avLst>
          </a:prstGeom>
          <a:solidFill>
            <a:srgbClr val="002060"/>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0" name="Скругленный прямоугольник 9"/>
          <p:cNvSpPr/>
          <p:nvPr/>
        </p:nvSpPr>
        <p:spPr>
          <a:xfrm rot="20375024">
            <a:off x="10163651" y="-1326460"/>
            <a:ext cx="2834461" cy="1950780"/>
          </a:xfrm>
          <a:prstGeom prst="roundRect">
            <a:avLst>
              <a:gd name="adj" fmla="val 3685"/>
            </a:avLst>
          </a:prstGeom>
          <a:solidFill>
            <a:srgbClr val="002060"/>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11" name="Picture 3" descr="E:\logo\logo_inv.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416480" y="0"/>
            <a:ext cx="1008112" cy="825372"/>
          </a:xfrm>
          <a:prstGeom prst="rect">
            <a:avLst/>
          </a:prstGeom>
          <a:noFill/>
          <a:extLst>
            <a:ext uri="{909E8E84-426E-40DD-AFC4-6F175D3DCCD1}">
              <a14:hiddenFill xmlns:a14="http://schemas.microsoft.com/office/drawing/2010/main">
                <a:solidFill>
                  <a:srgbClr val="FFFFFF"/>
                </a:solidFill>
              </a14:hiddenFill>
            </a:ext>
          </a:extLst>
        </p:spPr>
      </p:pic>
      <p:pic>
        <p:nvPicPr>
          <p:cNvPr id="5" name="Рисунок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334500" y="4077072"/>
            <a:ext cx="2857500" cy="2638425"/>
          </a:xfrm>
          <a:prstGeom prst="rect">
            <a:avLst/>
          </a:prstGeom>
          <a:ln>
            <a:noFill/>
          </a:ln>
          <a:effectLst>
            <a:softEdge rad="112500"/>
          </a:effectLst>
        </p:spPr>
      </p:pic>
    </p:spTree>
    <p:extLst>
      <p:ext uri="{BB962C8B-B14F-4D97-AF65-F5344CB8AC3E}">
        <p14:creationId xmlns:p14="http://schemas.microsoft.com/office/powerpoint/2010/main" val="1340562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2" presetClass="emph" presetSubtype="0" fill="hold" grpId="0" nodeType="afterEffect">
                                  <p:stCondLst>
                                    <p:cond delay="11000"/>
                                  </p:stCondLst>
                                  <p:childTnLst>
                                    <p:animRot by="120000">
                                      <p:cBhvr>
                                        <p:cTn id="6" dur="500" fill="hold">
                                          <p:stCondLst>
                                            <p:cond delay="0"/>
                                          </p:stCondLst>
                                        </p:cTn>
                                        <p:tgtEl>
                                          <p:spTgt spid="8"/>
                                        </p:tgtEl>
                                        <p:attrNameLst>
                                          <p:attrName>r</p:attrName>
                                        </p:attrNameLst>
                                      </p:cBhvr>
                                    </p:animRot>
                                    <p:animRot by="-240000">
                                      <p:cBhvr>
                                        <p:cTn id="7" dur="1000" fill="hold">
                                          <p:stCondLst>
                                            <p:cond delay="1000"/>
                                          </p:stCondLst>
                                        </p:cTn>
                                        <p:tgtEl>
                                          <p:spTgt spid="8"/>
                                        </p:tgtEl>
                                        <p:attrNameLst>
                                          <p:attrName>r</p:attrName>
                                        </p:attrNameLst>
                                      </p:cBhvr>
                                    </p:animRot>
                                    <p:animRot by="240000">
                                      <p:cBhvr>
                                        <p:cTn id="8" dur="1000" fill="hold">
                                          <p:stCondLst>
                                            <p:cond delay="2000"/>
                                          </p:stCondLst>
                                        </p:cTn>
                                        <p:tgtEl>
                                          <p:spTgt spid="8"/>
                                        </p:tgtEl>
                                        <p:attrNameLst>
                                          <p:attrName>r</p:attrName>
                                        </p:attrNameLst>
                                      </p:cBhvr>
                                    </p:animRot>
                                    <p:animRot by="-240000">
                                      <p:cBhvr>
                                        <p:cTn id="9" dur="1000" fill="hold">
                                          <p:stCondLst>
                                            <p:cond delay="3000"/>
                                          </p:stCondLst>
                                        </p:cTn>
                                        <p:tgtEl>
                                          <p:spTgt spid="8"/>
                                        </p:tgtEl>
                                        <p:attrNameLst>
                                          <p:attrName>r</p:attrName>
                                        </p:attrNameLst>
                                      </p:cBhvr>
                                    </p:animRot>
                                    <p:animRot by="120000">
                                      <p:cBhvr>
                                        <p:cTn id="10" dur="1000" fill="hold">
                                          <p:stCondLst>
                                            <p:cond delay="4000"/>
                                          </p:stCondLst>
                                        </p:cTn>
                                        <p:tgtEl>
                                          <p:spTgt spid="8"/>
                                        </p:tgtEl>
                                        <p:attrNameLst>
                                          <p:attrName>r</p:attrName>
                                        </p:attrNameLst>
                                      </p:cBhvr>
                                    </p:animRot>
                                  </p:childTnLst>
                                </p:cTn>
                              </p:par>
                              <p:par>
                                <p:cTn id="11" presetID="32" presetClass="emph" presetSubtype="0" fill="hold" grpId="0" nodeType="withEffect">
                                  <p:stCondLst>
                                    <p:cond delay="12000"/>
                                  </p:stCondLst>
                                  <p:childTnLst>
                                    <p:animRot by="120000">
                                      <p:cBhvr>
                                        <p:cTn id="12" dur="500" fill="hold">
                                          <p:stCondLst>
                                            <p:cond delay="0"/>
                                          </p:stCondLst>
                                        </p:cTn>
                                        <p:tgtEl>
                                          <p:spTgt spid="9"/>
                                        </p:tgtEl>
                                        <p:attrNameLst>
                                          <p:attrName>r</p:attrName>
                                        </p:attrNameLst>
                                      </p:cBhvr>
                                    </p:animRot>
                                    <p:animRot by="-240000">
                                      <p:cBhvr>
                                        <p:cTn id="13" dur="1000" fill="hold">
                                          <p:stCondLst>
                                            <p:cond delay="1000"/>
                                          </p:stCondLst>
                                        </p:cTn>
                                        <p:tgtEl>
                                          <p:spTgt spid="9"/>
                                        </p:tgtEl>
                                        <p:attrNameLst>
                                          <p:attrName>r</p:attrName>
                                        </p:attrNameLst>
                                      </p:cBhvr>
                                    </p:animRot>
                                    <p:animRot by="240000">
                                      <p:cBhvr>
                                        <p:cTn id="14" dur="1000" fill="hold">
                                          <p:stCondLst>
                                            <p:cond delay="2000"/>
                                          </p:stCondLst>
                                        </p:cTn>
                                        <p:tgtEl>
                                          <p:spTgt spid="9"/>
                                        </p:tgtEl>
                                        <p:attrNameLst>
                                          <p:attrName>r</p:attrName>
                                        </p:attrNameLst>
                                      </p:cBhvr>
                                    </p:animRot>
                                    <p:animRot by="-240000">
                                      <p:cBhvr>
                                        <p:cTn id="15" dur="1000" fill="hold">
                                          <p:stCondLst>
                                            <p:cond delay="3000"/>
                                          </p:stCondLst>
                                        </p:cTn>
                                        <p:tgtEl>
                                          <p:spTgt spid="9"/>
                                        </p:tgtEl>
                                        <p:attrNameLst>
                                          <p:attrName>r</p:attrName>
                                        </p:attrNameLst>
                                      </p:cBhvr>
                                    </p:animRot>
                                    <p:animRot by="120000">
                                      <p:cBhvr>
                                        <p:cTn id="16" dur="1000" fill="hold">
                                          <p:stCondLst>
                                            <p:cond delay="4000"/>
                                          </p:stCondLst>
                                        </p:cTn>
                                        <p:tgtEl>
                                          <p:spTgt spid="9"/>
                                        </p:tgtEl>
                                        <p:attrNameLst>
                                          <p:attrName>r</p:attrName>
                                        </p:attrNameLst>
                                      </p:cBhvr>
                                    </p:animRot>
                                  </p:childTnLst>
                                </p:cTn>
                              </p:par>
                              <p:par>
                                <p:cTn id="17" presetID="32" presetClass="emph" presetSubtype="0" fill="hold" grpId="0" nodeType="withEffect">
                                  <p:stCondLst>
                                    <p:cond delay="13000"/>
                                  </p:stCondLst>
                                  <p:childTnLst>
                                    <p:animRot by="120000">
                                      <p:cBhvr>
                                        <p:cTn id="18" dur="500" fill="hold">
                                          <p:stCondLst>
                                            <p:cond delay="0"/>
                                          </p:stCondLst>
                                        </p:cTn>
                                        <p:tgtEl>
                                          <p:spTgt spid="10"/>
                                        </p:tgtEl>
                                        <p:attrNameLst>
                                          <p:attrName>r</p:attrName>
                                        </p:attrNameLst>
                                      </p:cBhvr>
                                    </p:animRot>
                                    <p:animRot by="-240000">
                                      <p:cBhvr>
                                        <p:cTn id="19" dur="1000" fill="hold">
                                          <p:stCondLst>
                                            <p:cond delay="1000"/>
                                          </p:stCondLst>
                                        </p:cTn>
                                        <p:tgtEl>
                                          <p:spTgt spid="10"/>
                                        </p:tgtEl>
                                        <p:attrNameLst>
                                          <p:attrName>r</p:attrName>
                                        </p:attrNameLst>
                                      </p:cBhvr>
                                    </p:animRot>
                                    <p:animRot by="240000">
                                      <p:cBhvr>
                                        <p:cTn id="20" dur="1000" fill="hold">
                                          <p:stCondLst>
                                            <p:cond delay="2000"/>
                                          </p:stCondLst>
                                        </p:cTn>
                                        <p:tgtEl>
                                          <p:spTgt spid="10"/>
                                        </p:tgtEl>
                                        <p:attrNameLst>
                                          <p:attrName>r</p:attrName>
                                        </p:attrNameLst>
                                      </p:cBhvr>
                                    </p:animRot>
                                    <p:animRot by="-240000">
                                      <p:cBhvr>
                                        <p:cTn id="21" dur="1000" fill="hold">
                                          <p:stCondLst>
                                            <p:cond delay="3000"/>
                                          </p:stCondLst>
                                        </p:cTn>
                                        <p:tgtEl>
                                          <p:spTgt spid="10"/>
                                        </p:tgtEl>
                                        <p:attrNameLst>
                                          <p:attrName>r</p:attrName>
                                        </p:attrNameLst>
                                      </p:cBhvr>
                                    </p:animRot>
                                    <p:animRot by="120000">
                                      <p:cBhvr>
                                        <p:cTn id="22" dur="1000" fill="hold">
                                          <p:stCondLst>
                                            <p:cond delay="4000"/>
                                          </p:stCondLst>
                                        </p:cTn>
                                        <p:tgtEl>
                                          <p:spTgt spid="10"/>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1"/>
          <p:cNvSpPr txBox="1">
            <a:spLocks/>
          </p:cNvSpPr>
          <p:nvPr/>
        </p:nvSpPr>
        <p:spPr>
          <a:xfrm>
            <a:off x="407369" y="650532"/>
            <a:ext cx="9793088" cy="808063"/>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just"/>
            <a:r>
              <a:rPr lang="ru-RU" sz="3600" dirty="0">
                <a:latin typeface="Times New Roman" panose="02020603050405020304" pitchFamily="18" charset="0"/>
                <a:cs typeface="Times New Roman" panose="02020603050405020304" pitchFamily="18" charset="0"/>
              </a:rPr>
              <a:t>	</a:t>
            </a:r>
            <a:r>
              <a:rPr lang="ru-RU" sz="3200" dirty="0">
                <a:latin typeface="Times New Roman" panose="02020603050405020304" pitchFamily="18" charset="0"/>
                <a:cs typeface="Times New Roman" panose="02020603050405020304" pitchFamily="18" charset="0"/>
              </a:rPr>
              <a:t> </a:t>
            </a:r>
            <a:r>
              <a:rPr lang="ru-RU" sz="3600" dirty="0">
                <a:latin typeface="Times New Roman" panose="02020603050405020304" pitchFamily="18" charset="0"/>
                <a:cs typeface="Times New Roman" panose="02020603050405020304" pitchFamily="18" charset="0"/>
              </a:rPr>
              <a:t>Продолжительность открытия клапанов, выраженную в углах поворота  коленчатого  вала,  называют фазами  распределения.  Круговая  диаграмма фаз газораспределения приведена на рисунок 3. </a:t>
            </a:r>
          </a:p>
        </p:txBody>
      </p:sp>
      <p:sp>
        <p:nvSpPr>
          <p:cNvPr id="8" name="Скругленный прямоугольник 7"/>
          <p:cNvSpPr/>
          <p:nvPr/>
        </p:nvSpPr>
        <p:spPr>
          <a:xfrm rot="20375024">
            <a:off x="9945616" y="-890389"/>
            <a:ext cx="2834461" cy="1950780"/>
          </a:xfrm>
          <a:prstGeom prst="roundRect">
            <a:avLst>
              <a:gd name="adj" fmla="val 3685"/>
            </a:avLst>
          </a:prstGeom>
          <a:solidFill>
            <a:srgbClr val="002060"/>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9" name="Скругленный прямоугольник 8"/>
          <p:cNvSpPr/>
          <p:nvPr/>
        </p:nvSpPr>
        <p:spPr>
          <a:xfrm rot="20375024">
            <a:off x="10054634" y="-1125879"/>
            <a:ext cx="2834461" cy="1950780"/>
          </a:xfrm>
          <a:prstGeom prst="roundRect">
            <a:avLst>
              <a:gd name="adj" fmla="val 3685"/>
            </a:avLst>
          </a:prstGeom>
          <a:solidFill>
            <a:srgbClr val="002060"/>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0" name="Скругленный прямоугольник 9"/>
          <p:cNvSpPr/>
          <p:nvPr/>
        </p:nvSpPr>
        <p:spPr>
          <a:xfrm rot="20375024">
            <a:off x="10163651" y="-1326460"/>
            <a:ext cx="2834461" cy="1950780"/>
          </a:xfrm>
          <a:prstGeom prst="roundRect">
            <a:avLst>
              <a:gd name="adj" fmla="val 3685"/>
            </a:avLst>
          </a:prstGeom>
          <a:solidFill>
            <a:srgbClr val="002060"/>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11" name="Picture 3" descr="E:\logo\logo_inv.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416480" y="0"/>
            <a:ext cx="1008112" cy="825372"/>
          </a:xfrm>
          <a:prstGeom prst="rect">
            <a:avLst/>
          </a:prstGeom>
          <a:noFill/>
          <a:extLst>
            <a:ext uri="{909E8E84-426E-40DD-AFC4-6F175D3DCCD1}">
              <a14:hiddenFill xmlns:a14="http://schemas.microsoft.com/office/drawing/2010/main">
                <a:solidFill>
                  <a:srgbClr val="FFFFFF"/>
                </a:solidFill>
              </a14:hiddenFill>
            </a:ext>
          </a:extLst>
        </p:spPr>
      </p:pic>
      <p:pic>
        <p:nvPicPr>
          <p:cNvPr id="12" name="Рисунок 11"/>
          <p:cNvPicPr/>
          <p:nvPr/>
        </p:nvPicPr>
        <p:blipFill>
          <a:blip r:embed="rId3"/>
          <a:stretch>
            <a:fillRect/>
          </a:stretch>
        </p:blipFill>
        <p:spPr>
          <a:xfrm>
            <a:off x="6960096" y="3031467"/>
            <a:ext cx="3776345" cy="3381375"/>
          </a:xfrm>
          <a:prstGeom prst="rect">
            <a:avLst/>
          </a:prstGeom>
        </p:spPr>
      </p:pic>
      <p:sp>
        <p:nvSpPr>
          <p:cNvPr id="5" name="Прямоугольник 4"/>
          <p:cNvSpPr/>
          <p:nvPr/>
        </p:nvSpPr>
        <p:spPr>
          <a:xfrm>
            <a:off x="5700194" y="6396335"/>
            <a:ext cx="6296147" cy="461665"/>
          </a:xfrm>
          <a:prstGeom prst="rect">
            <a:avLst/>
          </a:prstGeom>
        </p:spPr>
        <p:txBody>
          <a:bodyPr wrap="none">
            <a:spAutoFit/>
          </a:bodyPr>
          <a:lstStyle/>
          <a:p>
            <a:r>
              <a:rPr lang="ru-RU" sz="2400" dirty="0">
                <a:latin typeface="Times New Roman" panose="02020603050405020304" pitchFamily="18" charset="0"/>
                <a:ea typeface="Calibri" panose="020F0502020204030204" pitchFamily="34" charset="0"/>
              </a:rPr>
              <a:t>Рисунок 3 - Диаграмма фаз газораспределения</a:t>
            </a:r>
            <a:endParaRPr lang="ru-RU" sz="2400" dirty="0"/>
          </a:p>
        </p:txBody>
      </p:sp>
    </p:spTree>
    <p:extLst>
      <p:ext uri="{BB962C8B-B14F-4D97-AF65-F5344CB8AC3E}">
        <p14:creationId xmlns:p14="http://schemas.microsoft.com/office/powerpoint/2010/main" val="7180851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2" presetClass="emph" presetSubtype="0" fill="hold" grpId="0" nodeType="afterEffect">
                                  <p:stCondLst>
                                    <p:cond delay="11000"/>
                                  </p:stCondLst>
                                  <p:childTnLst>
                                    <p:animRot by="120000">
                                      <p:cBhvr>
                                        <p:cTn id="6" dur="500" fill="hold">
                                          <p:stCondLst>
                                            <p:cond delay="0"/>
                                          </p:stCondLst>
                                        </p:cTn>
                                        <p:tgtEl>
                                          <p:spTgt spid="8"/>
                                        </p:tgtEl>
                                        <p:attrNameLst>
                                          <p:attrName>r</p:attrName>
                                        </p:attrNameLst>
                                      </p:cBhvr>
                                    </p:animRot>
                                    <p:animRot by="-240000">
                                      <p:cBhvr>
                                        <p:cTn id="7" dur="1000" fill="hold">
                                          <p:stCondLst>
                                            <p:cond delay="1000"/>
                                          </p:stCondLst>
                                        </p:cTn>
                                        <p:tgtEl>
                                          <p:spTgt spid="8"/>
                                        </p:tgtEl>
                                        <p:attrNameLst>
                                          <p:attrName>r</p:attrName>
                                        </p:attrNameLst>
                                      </p:cBhvr>
                                    </p:animRot>
                                    <p:animRot by="240000">
                                      <p:cBhvr>
                                        <p:cTn id="8" dur="1000" fill="hold">
                                          <p:stCondLst>
                                            <p:cond delay="2000"/>
                                          </p:stCondLst>
                                        </p:cTn>
                                        <p:tgtEl>
                                          <p:spTgt spid="8"/>
                                        </p:tgtEl>
                                        <p:attrNameLst>
                                          <p:attrName>r</p:attrName>
                                        </p:attrNameLst>
                                      </p:cBhvr>
                                    </p:animRot>
                                    <p:animRot by="-240000">
                                      <p:cBhvr>
                                        <p:cTn id="9" dur="1000" fill="hold">
                                          <p:stCondLst>
                                            <p:cond delay="3000"/>
                                          </p:stCondLst>
                                        </p:cTn>
                                        <p:tgtEl>
                                          <p:spTgt spid="8"/>
                                        </p:tgtEl>
                                        <p:attrNameLst>
                                          <p:attrName>r</p:attrName>
                                        </p:attrNameLst>
                                      </p:cBhvr>
                                    </p:animRot>
                                    <p:animRot by="120000">
                                      <p:cBhvr>
                                        <p:cTn id="10" dur="1000" fill="hold">
                                          <p:stCondLst>
                                            <p:cond delay="4000"/>
                                          </p:stCondLst>
                                        </p:cTn>
                                        <p:tgtEl>
                                          <p:spTgt spid="8"/>
                                        </p:tgtEl>
                                        <p:attrNameLst>
                                          <p:attrName>r</p:attrName>
                                        </p:attrNameLst>
                                      </p:cBhvr>
                                    </p:animRot>
                                  </p:childTnLst>
                                </p:cTn>
                              </p:par>
                              <p:par>
                                <p:cTn id="11" presetID="32" presetClass="emph" presetSubtype="0" fill="hold" grpId="0" nodeType="withEffect">
                                  <p:stCondLst>
                                    <p:cond delay="12000"/>
                                  </p:stCondLst>
                                  <p:childTnLst>
                                    <p:animRot by="120000">
                                      <p:cBhvr>
                                        <p:cTn id="12" dur="500" fill="hold">
                                          <p:stCondLst>
                                            <p:cond delay="0"/>
                                          </p:stCondLst>
                                        </p:cTn>
                                        <p:tgtEl>
                                          <p:spTgt spid="9"/>
                                        </p:tgtEl>
                                        <p:attrNameLst>
                                          <p:attrName>r</p:attrName>
                                        </p:attrNameLst>
                                      </p:cBhvr>
                                    </p:animRot>
                                    <p:animRot by="-240000">
                                      <p:cBhvr>
                                        <p:cTn id="13" dur="1000" fill="hold">
                                          <p:stCondLst>
                                            <p:cond delay="1000"/>
                                          </p:stCondLst>
                                        </p:cTn>
                                        <p:tgtEl>
                                          <p:spTgt spid="9"/>
                                        </p:tgtEl>
                                        <p:attrNameLst>
                                          <p:attrName>r</p:attrName>
                                        </p:attrNameLst>
                                      </p:cBhvr>
                                    </p:animRot>
                                    <p:animRot by="240000">
                                      <p:cBhvr>
                                        <p:cTn id="14" dur="1000" fill="hold">
                                          <p:stCondLst>
                                            <p:cond delay="2000"/>
                                          </p:stCondLst>
                                        </p:cTn>
                                        <p:tgtEl>
                                          <p:spTgt spid="9"/>
                                        </p:tgtEl>
                                        <p:attrNameLst>
                                          <p:attrName>r</p:attrName>
                                        </p:attrNameLst>
                                      </p:cBhvr>
                                    </p:animRot>
                                    <p:animRot by="-240000">
                                      <p:cBhvr>
                                        <p:cTn id="15" dur="1000" fill="hold">
                                          <p:stCondLst>
                                            <p:cond delay="3000"/>
                                          </p:stCondLst>
                                        </p:cTn>
                                        <p:tgtEl>
                                          <p:spTgt spid="9"/>
                                        </p:tgtEl>
                                        <p:attrNameLst>
                                          <p:attrName>r</p:attrName>
                                        </p:attrNameLst>
                                      </p:cBhvr>
                                    </p:animRot>
                                    <p:animRot by="120000">
                                      <p:cBhvr>
                                        <p:cTn id="16" dur="1000" fill="hold">
                                          <p:stCondLst>
                                            <p:cond delay="4000"/>
                                          </p:stCondLst>
                                        </p:cTn>
                                        <p:tgtEl>
                                          <p:spTgt spid="9"/>
                                        </p:tgtEl>
                                        <p:attrNameLst>
                                          <p:attrName>r</p:attrName>
                                        </p:attrNameLst>
                                      </p:cBhvr>
                                    </p:animRot>
                                  </p:childTnLst>
                                </p:cTn>
                              </p:par>
                              <p:par>
                                <p:cTn id="17" presetID="32" presetClass="emph" presetSubtype="0" fill="hold" grpId="0" nodeType="withEffect">
                                  <p:stCondLst>
                                    <p:cond delay="13000"/>
                                  </p:stCondLst>
                                  <p:childTnLst>
                                    <p:animRot by="120000">
                                      <p:cBhvr>
                                        <p:cTn id="18" dur="500" fill="hold">
                                          <p:stCondLst>
                                            <p:cond delay="0"/>
                                          </p:stCondLst>
                                        </p:cTn>
                                        <p:tgtEl>
                                          <p:spTgt spid="10"/>
                                        </p:tgtEl>
                                        <p:attrNameLst>
                                          <p:attrName>r</p:attrName>
                                        </p:attrNameLst>
                                      </p:cBhvr>
                                    </p:animRot>
                                    <p:animRot by="-240000">
                                      <p:cBhvr>
                                        <p:cTn id="19" dur="1000" fill="hold">
                                          <p:stCondLst>
                                            <p:cond delay="1000"/>
                                          </p:stCondLst>
                                        </p:cTn>
                                        <p:tgtEl>
                                          <p:spTgt spid="10"/>
                                        </p:tgtEl>
                                        <p:attrNameLst>
                                          <p:attrName>r</p:attrName>
                                        </p:attrNameLst>
                                      </p:cBhvr>
                                    </p:animRot>
                                    <p:animRot by="240000">
                                      <p:cBhvr>
                                        <p:cTn id="20" dur="1000" fill="hold">
                                          <p:stCondLst>
                                            <p:cond delay="2000"/>
                                          </p:stCondLst>
                                        </p:cTn>
                                        <p:tgtEl>
                                          <p:spTgt spid="10"/>
                                        </p:tgtEl>
                                        <p:attrNameLst>
                                          <p:attrName>r</p:attrName>
                                        </p:attrNameLst>
                                      </p:cBhvr>
                                    </p:animRot>
                                    <p:animRot by="-240000">
                                      <p:cBhvr>
                                        <p:cTn id="21" dur="1000" fill="hold">
                                          <p:stCondLst>
                                            <p:cond delay="3000"/>
                                          </p:stCondLst>
                                        </p:cTn>
                                        <p:tgtEl>
                                          <p:spTgt spid="10"/>
                                        </p:tgtEl>
                                        <p:attrNameLst>
                                          <p:attrName>r</p:attrName>
                                        </p:attrNameLst>
                                      </p:cBhvr>
                                    </p:animRot>
                                    <p:animRot by="120000">
                                      <p:cBhvr>
                                        <p:cTn id="22" dur="1000" fill="hold">
                                          <p:stCondLst>
                                            <p:cond delay="4000"/>
                                          </p:stCondLst>
                                        </p:cTn>
                                        <p:tgtEl>
                                          <p:spTgt spid="10"/>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Скругленный прямоугольник 8"/>
          <p:cNvSpPr/>
          <p:nvPr/>
        </p:nvSpPr>
        <p:spPr>
          <a:xfrm rot="20375024">
            <a:off x="10054634" y="-1125879"/>
            <a:ext cx="2834461" cy="1950780"/>
          </a:xfrm>
          <a:prstGeom prst="roundRect">
            <a:avLst>
              <a:gd name="adj" fmla="val 3685"/>
            </a:avLst>
          </a:prstGeom>
          <a:solidFill>
            <a:srgbClr val="002060"/>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0" name="Скругленный прямоугольник 9"/>
          <p:cNvSpPr/>
          <p:nvPr/>
        </p:nvSpPr>
        <p:spPr>
          <a:xfrm rot="20375024">
            <a:off x="10163651" y="-1326460"/>
            <a:ext cx="2834461" cy="1950780"/>
          </a:xfrm>
          <a:prstGeom prst="roundRect">
            <a:avLst>
              <a:gd name="adj" fmla="val 3685"/>
            </a:avLst>
          </a:prstGeom>
          <a:solidFill>
            <a:srgbClr val="002060"/>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11" name="Picture 3" descr="E:\logo\logo_inv.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416480" y="0"/>
            <a:ext cx="1008112" cy="825372"/>
          </a:xfrm>
          <a:prstGeom prst="rect">
            <a:avLst/>
          </a:prstGeom>
          <a:noFill/>
          <a:extLst>
            <a:ext uri="{909E8E84-426E-40DD-AFC4-6F175D3DCCD1}">
              <a14:hiddenFill xmlns:a14="http://schemas.microsoft.com/office/drawing/2010/main">
                <a:solidFill>
                  <a:srgbClr val="FFFFFF"/>
                </a:solidFill>
              </a14:hiddenFill>
            </a:ext>
          </a:extLst>
        </p:spPr>
      </p:pic>
      <p:sp>
        <p:nvSpPr>
          <p:cNvPr id="8" name="Скругленный прямоугольник 7"/>
          <p:cNvSpPr/>
          <p:nvPr/>
        </p:nvSpPr>
        <p:spPr>
          <a:xfrm rot="20375024">
            <a:off x="9945616" y="-890389"/>
            <a:ext cx="2834461" cy="1950780"/>
          </a:xfrm>
          <a:prstGeom prst="roundRect">
            <a:avLst>
              <a:gd name="adj" fmla="val 3685"/>
            </a:avLst>
          </a:prstGeom>
          <a:solidFill>
            <a:srgbClr val="002060"/>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5" name="TextBox 4"/>
          <p:cNvSpPr txBox="1"/>
          <p:nvPr/>
        </p:nvSpPr>
        <p:spPr>
          <a:xfrm>
            <a:off x="93262" y="399249"/>
            <a:ext cx="8868905" cy="4093428"/>
          </a:xfrm>
          <a:prstGeom prst="rect">
            <a:avLst/>
          </a:prstGeom>
          <a:noFill/>
        </p:spPr>
        <p:txBody>
          <a:bodyPr wrap="square" rtlCol="0">
            <a:spAutoFit/>
          </a:bodyPr>
          <a:lstStyle/>
          <a:p>
            <a:pPr lvl="0" algn="just"/>
            <a:r>
              <a:rPr lang="ru-RU" sz="3600" dirty="0">
                <a:latin typeface="Times New Roman" panose="02020603050405020304" pitchFamily="18" charset="0"/>
                <a:cs typeface="Times New Roman" panose="02020603050405020304" pitchFamily="18" charset="0"/>
              </a:rPr>
              <a:t>	</a:t>
            </a:r>
            <a:r>
              <a:rPr lang="ru-RU" sz="2800" dirty="0">
                <a:latin typeface="Times New Roman" panose="02020603050405020304" pitchFamily="18" charset="0"/>
                <a:cs typeface="Times New Roman" panose="02020603050405020304" pitchFamily="18" charset="0"/>
              </a:rPr>
              <a:t> Открытие впускного клапана у большинства двигателей осуществляется с некоторым опережением ( α=10…22° раньше ВМТ). Это вызвано тем, что подъем клапана кулачком происходит постепенно, а для обеспечения значительного открытия впускного клапана к моменту создания в цилиндре разрежения (необходимого  для  интенсивного  поступления  свежего  заряда)  впускной  клапан должен начать открываться раньше ВМТ.</a:t>
            </a:r>
          </a:p>
        </p:txBody>
      </p:sp>
      <p:pic>
        <p:nvPicPr>
          <p:cNvPr id="13" name="Picture 3" descr="E:\logo\logo_inv.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568880" y="152400"/>
            <a:ext cx="1008112" cy="825372"/>
          </a:xfrm>
          <a:prstGeom prst="rect">
            <a:avLst/>
          </a:prstGeom>
          <a:noFill/>
          <a:extLst>
            <a:ext uri="{909E8E84-426E-40DD-AFC4-6F175D3DCCD1}">
              <a14:hiddenFill xmlns:a14="http://schemas.microsoft.com/office/drawing/2010/main">
                <a:solidFill>
                  <a:srgbClr val="FFFFFF"/>
                </a:solidFill>
              </a14:hiddenFill>
            </a:ext>
          </a:extLst>
        </p:spPr>
      </p:pic>
      <p:pic>
        <p:nvPicPr>
          <p:cNvPr id="2" name="Рисунок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976319" y="3619427"/>
            <a:ext cx="3197479" cy="3197479"/>
          </a:xfrm>
          <a:prstGeom prst="rect">
            <a:avLst/>
          </a:prstGeom>
          <a:ln>
            <a:noFill/>
          </a:ln>
          <a:effectLst>
            <a:softEdge rad="112500"/>
          </a:effectLst>
        </p:spPr>
      </p:pic>
    </p:spTree>
    <p:extLst>
      <p:ext uri="{BB962C8B-B14F-4D97-AF65-F5344CB8AC3E}">
        <p14:creationId xmlns:p14="http://schemas.microsoft.com/office/powerpoint/2010/main" val="23981951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2" presetClass="emph" presetSubtype="0" fill="hold" grpId="0" nodeType="afterEffect">
                                  <p:stCondLst>
                                    <p:cond delay="11000"/>
                                  </p:stCondLst>
                                  <p:childTnLst>
                                    <p:animRot by="120000">
                                      <p:cBhvr>
                                        <p:cTn id="6" dur="500" fill="hold">
                                          <p:stCondLst>
                                            <p:cond delay="0"/>
                                          </p:stCondLst>
                                        </p:cTn>
                                        <p:tgtEl>
                                          <p:spTgt spid="8"/>
                                        </p:tgtEl>
                                        <p:attrNameLst>
                                          <p:attrName>r</p:attrName>
                                        </p:attrNameLst>
                                      </p:cBhvr>
                                    </p:animRot>
                                    <p:animRot by="-240000">
                                      <p:cBhvr>
                                        <p:cTn id="7" dur="1000" fill="hold">
                                          <p:stCondLst>
                                            <p:cond delay="1000"/>
                                          </p:stCondLst>
                                        </p:cTn>
                                        <p:tgtEl>
                                          <p:spTgt spid="8"/>
                                        </p:tgtEl>
                                        <p:attrNameLst>
                                          <p:attrName>r</p:attrName>
                                        </p:attrNameLst>
                                      </p:cBhvr>
                                    </p:animRot>
                                    <p:animRot by="240000">
                                      <p:cBhvr>
                                        <p:cTn id="8" dur="1000" fill="hold">
                                          <p:stCondLst>
                                            <p:cond delay="2000"/>
                                          </p:stCondLst>
                                        </p:cTn>
                                        <p:tgtEl>
                                          <p:spTgt spid="8"/>
                                        </p:tgtEl>
                                        <p:attrNameLst>
                                          <p:attrName>r</p:attrName>
                                        </p:attrNameLst>
                                      </p:cBhvr>
                                    </p:animRot>
                                    <p:animRot by="-240000">
                                      <p:cBhvr>
                                        <p:cTn id="9" dur="1000" fill="hold">
                                          <p:stCondLst>
                                            <p:cond delay="3000"/>
                                          </p:stCondLst>
                                        </p:cTn>
                                        <p:tgtEl>
                                          <p:spTgt spid="8"/>
                                        </p:tgtEl>
                                        <p:attrNameLst>
                                          <p:attrName>r</p:attrName>
                                        </p:attrNameLst>
                                      </p:cBhvr>
                                    </p:animRot>
                                    <p:animRot by="120000">
                                      <p:cBhvr>
                                        <p:cTn id="10" dur="1000" fill="hold">
                                          <p:stCondLst>
                                            <p:cond delay="4000"/>
                                          </p:stCondLst>
                                        </p:cTn>
                                        <p:tgtEl>
                                          <p:spTgt spid="8"/>
                                        </p:tgtEl>
                                        <p:attrNameLst>
                                          <p:attrName>r</p:attrName>
                                        </p:attrNameLst>
                                      </p:cBhvr>
                                    </p:animRot>
                                  </p:childTnLst>
                                </p:cTn>
                              </p:par>
                              <p:par>
                                <p:cTn id="11" presetID="32" presetClass="emph" presetSubtype="0" fill="hold" grpId="0" nodeType="withEffect">
                                  <p:stCondLst>
                                    <p:cond delay="12000"/>
                                  </p:stCondLst>
                                  <p:childTnLst>
                                    <p:animRot by="120000">
                                      <p:cBhvr>
                                        <p:cTn id="12" dur="500" fill="hold">
                                          <p:stCondLst>
                                            <p:cond delay="0"/>
                                          </p:stCondLst>
                                        </p:cTn>
                                        <p:tgtEl>
                                          <p:spTgt spid="9"/>
                                        </p:tgtEl>
                                        <p:attrNameLst>
                                          <p:attrName>r</p:attrName>
                                        </p:attrNameLst>
                                      </p:cBhvr>
                                    </p:animRot>
                                    <p:animRot by="-240000">
                                      <p:cBhvr>
                                        <p:cTn id="13" dur="1000" fill="hold">
                                          <p:stCondLst>
                                            <p:cond delay="1000"/>
                                          </p:stCondLst>
                                        </p:cTn>
                                        <p:tgtEl>
                                          <p:spTgt spid="9"/>
                                        </p:tgtEl>
                                        <p:attrNameLst>
                                          <p:attrName>r</p:attrName>
                                        </p:attrNameLst>
                                      </p:cBhvr>
                                    </p:animRot>
                                    <p:animRot by="240000">
                                      <p:cBhvr>
                                        <p:cTn id="14" dur="1000" fill="hold">
                                          <p:stCondLst>
                                            <p:cond delay="2000"/>
                                          </p:stCondLst>
                                        </p:cTn>
                                        <p:tgtEl>
                                          <p:spTgt spid="9"/>
                                        </p:tgtEl>
                                        <p:attrNameLst>
                                          <p:attrName>r</p:attrName>
                                        </p:attrNameLst>
                                      </p:cBhvr>
                                    </p:animRot>
                                    <p:animRot by="-240000">
                                      <p:cBhvr>
                                        <p:cTn id="15" dur="1000" fill="hold">
                                          <p:stCondLst>
                                            <p:cond delay="3000"/>
                                          </p:stCondLst>
                                        </p:cTn>
                                        <p:tgtEl>
                                          <p:spTgt spid="9"/>
                                        </p:tgtEl>
                                        <p:attrNameLst>
                                          <p:attrName>r</p:attrName>
                                        </p:attrNameLst>
                                      </p:cBhvr>
                                    </p:animRot>
                                    <p:animRot by="120000">
                                      <p:cBhvr>
                                        <p:cTn id="16" dur="1000" fill="hold">
                                          <p:stCondLst>
                                            <p:cond delay="4000"/>
                                          </p:stCondLst>
                                        </p:cTn>
                                        <p:tgtEl>
                                          <p:spTgt spid="9"/>
                                        </p:tgtEl>
                                        <p:attrNameLst>
                                          <p:attrName>r</p:attrName>
                                        </p:attrNameLst>
                                      </p:cBhvr>
                                    </p:animRot>
                                  </p:childTnLst>
                                </p:cTn>
                              </p:par>
                              <p:par>
                                <p:cTn id="17" presetID="32" presetClass="emph" presetSubtype="0" fill="hold" grpId="0" nodeType="withEffect">
                                  <p:stCondLst>
                                    <p:cond delay="13000"/>
                                  </p:stCondLst>
                                  <p:childTnLst>
                                    <p:animRot by="120000">
                                      <p:cBhvr>
                                        <p:cTn id="18" dur="500" fill="hold">
                                          <p:stCondLst>
                                            <p:cond delay="0"/>
                                          </p:stCondLst>
                                        </p:cTn>
                                        <p:tgtEl>
                                          <p:spTgt spid="10"/>
                                        </p:tgtEl>
                                        <p:attrNameLst>
                                          <p:attrName>r</p:attrName>
                                        </p:attrNameLst>
                                      </p:cBhvr>
                                    </p:animRot>
                                    <p:animRot by="-240000">
                                      <p:cBhvr>
                                        <p:cTn id="19" dur="1000" fill="hold">
                                          <p:stCondLst>
                                            <p:cond delay="1000"/>
                                          </p:stCondLst>
                                        </p:cTn>
                                        <p:tgtEl>
                                          <p:spTgt spid="10"/>
                                        </p:tgtEl>
                                        <p:attrNameLst>
                                          <p:attrName>r</p:attrName>
                                        </p:attrNameLst>
                                      </p:cBhvr>
                                    </p:animRot>
                                    <p:animRot by="240000">
                                      <p:cBhvr>
                                        <p:cTn id="20" dur="1000" fill="hold">
                                          <p:stCondLst>
                                            <p:cond delay="2000"/>
                                          </p:stCondLst>
                                        </p:cTn>
                                        <p:tgtEl>
                                          <p:spTgt spid="10"/>
                                        </p:tgtEl>
                                        <p:attrNameLst>
                                          <p:attrName>r</p:attrName>
                                        </p:attrNameLst>
                                      </p:cBhvr>
                                    </p:animRot>
                                    <p:animRot by="-240000">
                                      <p:cBhvr>
                                        <p:cTn id="21" dur="1000" fill="hold">
                                          <p:stCondLst>
                                            <p:cond delay="3000"/>
                                          </p:stCondLst>
                                        </p:cTn>
                                        <p:tgtEl>
                                          <p:spTgt spid="10"/>
                                        </p:tgtEl>
                                        <p:attrNameLst>
                                          <p:attrName>r</p:attrName>
                                        </p:attrNameLst>
                                      </p:cBhvr>
                                    </p:animRot>
                                    <p:animRot by="120000">
                                      <p:cBhvr>
                                        <p:cTn id="22" dur="1000" fill="hold">
                                          <p:stCondLst>
                                            <p:cond delay="4000"/>
                                          </p:stCondLst>
                                        </p:cTn>
                                        <p:tgtEl>
                                          <p:spTgt spid="10"/>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8"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1"/>
          <p:cNvSpPr txBox="1">
            <a:spLocks/>
          </p:cNvSpPr>
          <p:nvPr/>
        </p:nvSpPr>
        <p:spPr>
          <a:xfrm>
            <a:off x="459021" y="93750"/>
            <a:ext cx="9235367" cy="808063"/>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just"/>
            <a:r>
              <a:rPr lang="ru-RU" sz="3600" dirty="0">
                <a:latin typeface="Times New Roman" panose="02020603050405020304" pitchFamily="18" charset="0"/>
                <a:cs typeface="Times New Roman" panose="02020603050405020304" pitchFamily="18" charset="0"/>
              </a:rPr>
              <a:t>	Закрытие впускного клапана у всех двигателей происходит со значительным опозданием – β=40…75° позже НМТ. Связано это с тем, что во время впуска,  когда  поршень  достиг  НМТ,  давление  в  цилиндре  все  еще  меньше  атмосферного.  Поэтому  заряд  будет  продолжать  поступать  в  цилиндр  до  тех  пор, пока  давление  в  цилиндре  не  превысит  давления  во  впускном  коллекторе.  </a:t>
            </a:r>
          </a:p>
        </p:txBody>
      </p:sp>
      <p:sp>
        <p:nvSpPr>
          <p:cNvPr id="8" name="Скругленный прямоугольник 7"/>
          <p:cNvSpPr/>
          <p:nvPr/>
        </p:nvSpPr>
        <p:spPr>
          <a:xfrm rot="20375024">
            <a:off x="9945616" y="-890389"/>
            <a:ext cx="2834461" cy="1950780"/>
          </a:xfrm>
          <a:prstGeom prst="roundRect">
            <a:avLst>
              <a:gd name="adj" fmla="val 3685"/>
            </a:avLst>
          </a:prstGeom>
          <a:solidFill>
            <a:srgbClr val="002060"/>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9" name="Скругленный прямоугольник 8"/>
          <p:cNvSpPr/>
          <p:nvPr/>
        </p:nvSpPr>
        <p:spPr>
          <a:xfrm rot="20375024">
            <a:off x="10054634" y="-1125879"/>
            <a:ext cx="2834461" cy="1950780"/>
          </a:xfrm>
          <a:prstGeom prst="roundRect">
            <a:avLst>
              <a:gd name="adj" fmla="val 3685"/>
            </a:avLst>
          </a:prstGeom>
          <a:solidFill>
            <a:srgbClr val="002060"/>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0" name="Скругленный прямоугольник 9"/>
          <p:cNvSpPr/>
          <p:nvPr/>
        </p:nvSpPr>
        <p:spPr>
          <a:xfrm rot="20375024">
            <a:off x="10163651" y="-1326460"/>
            <a:ext cx="2834461" cy="1950780"/>
          </a:xfrm>
          <a:prstGeom prst="roundRect">
            <a:avLst>
              <a:gd name="adj" fmla="val 3685"/>
            </a:avLst>
          </a:prstGeom>
          <a:solidFill>
            <a:srgbClr val="002060"/>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11" name="Picture 3" descr="E:\logo\logo_inv.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416480" y="0"/>
            <a:ext cx="1008112" cy="825372"/>
          </a:xfrm>
          <a:prstGeom prst="rect">
            <a:avLst/>
          </a:prstGeom>
          <a:noFill/>
          <a:extLst>
            <a:ext uri="{909E8E84-426E-40DD-AFC4-6F175D3DCCD1}">
              <a14:hiddenFill xmlns:a14="http://schemas.microsoft.com/office/drawing/2010/main">
                <a:solidFill>
                  <a:srgbClr val="FFFFFF"/>
                </a:solidFill>
              </a14:hiddenFill>
            </a:ext>
          </a:extLst>
        </p:spPr>
      </p:pic>
      <p:pic>
        <p:nvPicPr>
          <p:cNvPr id="2" name="Рисунок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551059" y="4221089"/>
            <a:ext cx="2636912" cy="2636912"/>
          </a:xfrm>
          <a:prstGeom prst="rect">
            <a:avLst/>
          </a:prstGeom>
          <a:ln>
            <a:noFill/>
          </a:ln>
          <a:effectLst>
            <a:softEdge rad="112500"/>
          </a:effectLst>
        </p:spPr>
      </p:pic>
    </p:spTree>
    <p:extLst>
      <p:ext uri="{BB962C8B-B14F-4D97-AF65-F5344CB8AC3E}">
        <p14:creationId xmlns:p14="http://schemas.microsoft.com/office/powerpoint/2010/main" val="30863650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2" presetClass="emph" presetSubtype="0" fill="hold" grpId="0" nodeType="afterEffect">
                                  <p:stCondLst>
                                    <p:cond delay="11000"/>
                                  </p:stCondLst>
                                  <p:childTnLst>
                                    <p:animRot by="120000">
                                      <p:cBhvr>
                                        <p:cTn id="6" dur="500" fill="hold">
                                          <p:stCondLst>
                                            <p:cond delay="0"/>
                                          </p:stCondLst>
                                        </p:cTn>
                                        <p:tgtEl>
                                          <p:spTgt spid="8"/>
                                        </p:tgtEl>
                                        <p:attrNameLst>
                                          <p:attrName>r</p:attrName>
                                        </p:attrNameLst>
                                      </p:cBhvr>
                                    </p:animRot>
                                    <p:animRot by="-240000">
                                      <p:cBhvr>
                                        <p:cTn id="7" dur="1000" fill="hold">
                                          <p:stCondLst>
                                            <p:cond delay="1000"/>
                                          </p:stCondLst>
                                        </p:cTn>
                                        <p:tgtEl>
                                          <p:spTgt spid="8"/>
                                        </p:tgtEl>
                                        <p:attrNameLst>
                                          <p:attrName>r</p:attrName>
                                        </p:attrNameLst>
                                      </p:cBhvr>
                                    </p:animRot>
                                    <p:animRot by="240000">
                                      <p:cBhvr>
                                        <p:cTn id="8" dur="1000" fill="hold">
                                          <p:stCondLst>
                                            <p:cond delay="2000"/>
                                          </p:stCondLst>
                                        </p:cTn>
                                        <p:tgtEl>
                                          <p:spTgt spid="8"/>
                                        </p:tgtEl>
                                        <p:attrNameLst>
                                          <p:attrName>r</p:attrName>
                                        </p:attrNameLst>
                                      </p:cBhvr>
                                    </p:animRot>
                                    <p:animRot by="-240000">
                                      <p:cBhvr>
                                        <p:cTn id="9" dur="1000" fill="hold">
                                          <p:stCondLst>
                                            <p:cond delay="3000"/>
                                          </p:stCondLst>
                                        </p:cTn>
                                        <p:tgtEl>
                                          <p:spTgt spid="8"/>
                                        </p:tgtEl>
                                        <p:attrNameLst>
                                          <p:attrName>r</p:attrName>
                                        </p:attrNameLst>
                                      </p:cBhvr>
                                    </p:animRot>
                                    <p:animRot by="120000">
                                      <p:cBhvr>
                                        <p:cTn id="10" dur="1000" fill="hold">
                                          <p:stCondLst>
                                            <p:cond delay="4000"/>
                                          </p:stCondLst>
                                        </p:cTn>
                                        <p:tgtEl>
                                          <p:spTgt spid="8"/>
                                        </p:tgtEl>
                                        <p:attrNameLst>
                                          <p:attrName>r</p:attrName>
                                        </p:attrNameLst>
                                      </p:cBhvr>
                                    </p:animRot>
                                  </p:childTnLst>
                                </p:cTn>
                              </p:par>
                              <p:par>
                                <p:cTn id="11" presetID="32" presetClass="emph" presetSubtype="0" fill="hold" grpId="0" nodeType="withEffect">
                                  <p:stCondLst>
                                    <p:cond delay="12000"/>
                                  </p:stCondLst>
                                  <p:childTnLst>
                                    <p:animRot by="120000">
                                      <p:cBhvr>
                                        <p:cTn id="12" dur="500" fill="hold">
                                          <p:stCondLst>
                                            <p:cond delay="0"/>
                                          </p:stCondLst>
                                        </p:cTn>
                                        <p:tgtEl>
                                          <p:spTgt spid="9"/>
                                        </p:tgtEl>
                                        <p:attrNameLst>
                                          <p:attrName>r</p:attrName>
                                        </p:attrNameLst>
                                      </p:cBhvr>
                                    </p:animRot>
                                    <p:animRot by="-240000">
                                      <p:cBhvr>
                                        <p:cTn id="13" dur="1000" fill="hold">
                                          <p:stCondLst>
                                            <p:cond delay="1000"/>
                                          </p:stCondLst>
                                        </p:cTn>
                                        <p:tgtEl>
                                          <p:spTgt spid="9"/>
                                        </p:tgtEl>
                                        <p:attrNameLst>
                                          <p:attrName>r</p:attrName>
                                        </p:attrNameLst>
                                      </p:cBhvr>
                                    </p:animRot>
                                    <p:animRot by="240000">
                                      <p:cBhvr>
                                        <p:cTn id="14" dur="1000" fill="hold">
                                          <p:stCondLst>
                                            <p:cond delay="2000"/>
                                          </p:stCondLst>
                                        </p:cTn>
                                        <p:tgtEl>
                                          <p:spTgt spid="9"/>
                                        </p:tgtEl>
                                        <p:attrNameLst>
                                          <p:attrName>r</p:attrName>
                                        </p:attrNameLst>
                                      </p:cBhvr>
                                    </p:animRot>
                                    <p:animRot by="-240000">
                                      <p:cBhvr>
                                        <p:cTn id="15" dur="1000" fill="hold">
                                          <p:stCondLst>
                                            <p:cond delay="3000"/>
                                          </p:stCondLst>
                                        </p:cTn>
                                        <p:tgtEl>
                                          <p:spTgt spid="9"/>
                                        </p:tgtEl>
                                        <p:attrNameLst>
                                          <p:attrName>r</p:attrName>
                                        </p:attrNameLst>
                                      </p:cBhvr>
                                    </p:animRot>
                                    <p:animRot by="120000">
                                      <p:cBhvr>
                                        <p:cTn id="16" dur="1000" fill="hold">
                                          <p:stCondLst>
                                            <p:cond delay="4000"/>
                                          </p:stCondLst>
                                        </p:cTn>
                                        <p:tgtEl>
                                          <p:spTgt spid="9"/>
                                        </p:tgtEl>
                                        <p:attrNameLst>
                                          <p:attrName>r</p:attrName>
                                        </p:attrNameLst>
                                      </p:cBhvr>
                                    </p:animRot>
                                  </p:childTnLst>
                                </p:cTn>
                              </p:par>
                              <p:par>
                                <p:cTn id="17" presetID="32" presetClass="emph" presetSubtype="0" fill="hold" grpId="0" nodeType="withEffect">
                                  <p:stCondLst>
                                    <p:cond delay="13000"/>
                                  </p:stCondLst>
                                  <p:childTnLst>
                                    <p:animRot by="120000">
                                      <p:cBhvr>
                                        <p:cTn id="18" dur="500" fill="hold">
                                          <p:stCondLst>
                                            <p:cond delay="0"/>
                                          </p:stCondLst>
                                        </p:cTn>
                                        <p:tgtEl>
                                          <p:spTgt spid="10"/>
                                        </p:tgtEl>
                                        <p:attrNameLst>
                                          <p:attrName>r</p:attrName>
                                        </p:attrNameLst>
                                      </p:cBhvr>
                                    </p:animRot>
                                    <p:animRot by="-240000">
                                      <p:cBhvr>
                                        <p:cTn id="19" dur="1000" fill="hold">
                                          <p:stCondLst>
                                            <p:cond delay="1000"/>
                                          </p:stCondLst>
                                        </p:cTn>
                                        <p:tgtEl>
                                          <p:spTgt spid="10"/>
                                        </p:tgtEl>
                                        <p:attrNameLst>
                                          <p:attrName>r</p:attrName>
                                        </p:attrNameLst>
                                      </p:cBhvr>
                                    </p:animRot>
                                    <p:animRot by="240000">
                                      <p:cBhvr>
                                        <p:cTn id="20" dur="1000" fill="hold">
                                          <p:stCondLst>
                                            <p:cond delay="2000"/>
                                          </p:stCondLst>
                                        </p:cTn>
                                        <p:tgtEl>
                                          <p:spTgt spid="10"/>
                                        </p:tgtEl>
                                        <p:attrNameLst>
                                          <p:attrName>r</p:attrName>
                                        </p:attrNameLst>
                                      </p:cBhvr>
                                    </p:animRot>
                                    <p:animRot by="-240000">
                                      <p:cBhvr>
                                        <p:cTn id="21" dur="1000" fill="hold">
                                          <p:stCondLst>
                                            <p:cond delay="3000"/>
                                          </p:stCondLst>
                                        </p:cTn>
                                        <p:tgtEl>
                                          <p:spTgt spid="10"/>
                                        </p:tgtEl>
                                        <p:attrNameLst>
                                          <p:attrName>r</p:attrName>
                                        </p:attrNameLst>
                                      </p:cBhvr>
                                    </p:animRot>
                                    <p:animRot by="120000">
                                      <p:cBhvr>
                                        <p:cTn id="22" dur="1000" fill="hold">
                                          <p:stCondLst>
                                            <p:cond delay="4000"/>
                                          </p:stCondLst>
                                        </p:cTn>
                                        <p:tgtEl>
                                          <p:spTgt spid="10"/>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Скругленный прямоугольник 7"/>
          <p:cNvSpPr/>
          <p:nvPr/>
        </p:nvSpPr>
        <p:spPr>
          <a:xfrm rot="20375024">
            <a:off x="9945616" y="-890389"/>
            <a:ext cx="2834461" cy="1950780"/>
          </a:xfrm>
          <a:prstGeom prst="roundRect">
            <a:avLst>
              <a:gd name="adj" fmla="val 3685"/>
            </a:avLst>
          </a:prstGeom>
          <a:solidFill>
            <a:srgbClr val="002060"/>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9" name="Скругленный прямоугольник 8"/>
          <p:cNvSpPr/>
          <p:nvPr/>
        </p:nvSpPr>
        <p:spPr>
          <a:xfrm rot="20375024">
            <a:off x="10054634" y="-1125879"/>
            <a:ext cx="2834461" cy="1950780"/>
          </a:xfrm>
          <a:prstGeom prst="roundRect">
            <a:avLst>
              <a:gd name="adj" fmla="val 3685"/>
            </a:avLst>
          </a:prstGeom>
          <a:solidFill>
            <a:srgbClr val="002060"/>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0" name="Скругленный прямоугольник 9"/>
          <p:cNvSpPr/>
          <p:nvPr/>
        </p:nvSpPr>
        <p:spPr>
          <a:xfrm rot="20375024">
            <a:off x="10163651" y="-1326460"/>
            <a:ext cx="2834461" cy="1950780"/>
          </a:xfrm>
          <a:prstGeom prst="roundRect">
            <a:avLst>
              <a:gd name="adj" fmla="val 3685"/>
            </a:avLst>
          </a:prstGeom>
          <a:solidFill>
            <a:srgbClr val="002060"/>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11" name="Picture 3" descr="E:\logo\logo_inv.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416480" y="0"/>
            <a:ext cx="1008112" cy="825372"/>
          </a:xfrm>
          <a:prstGeom prst="rect">
            <a:avLst/>
          </a:prstGeom>
          <a:noFill/>
          <a:extLst>
            <a:ext uri="{909E8E84-426E-40DD-AFC4-6F175D3DCCD1}">
              <a14:hiddenFill xmlns:a14="http://schemas.microsoft.com/office/drawing/2010/main">
                <a:solidFill>
                  <a:srgbClr val="FFFFFF"/>
                </a:solidFill>
              </a14:hiddenFill>
            </a:ext>
          </a:extLst>
        </p:spPr>
      </p:pic>
      <p:sp>
        <p:nvSpPr>
          <p:cNvPr id="12" name="Заголовок 1"/>
          <p:cNvSpPr txBox="1">
            <a:spLocks/>
          </p:cNvSpPr>
          <p:nvPr/>
        </p:nvSpPr>
        <p:spPr>
          <a:xfrm>
            <a:off x="263352" y="163055"/>
            <a:ext cx="9756078" cy="808063"/>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just"/>
            <a:r>
              <a:rPr lang="ru-RU" sz="3600" b="1" i="1" dirty="0">
                <a:latin typeface="Times New Roman" panose="02020603050405020304" pitchFamily="18" charset="0"/>
                <a:cs typeface="Times New Roman" panose="02020603050405020304" pitchFamily="18" charset="0"/>
              </a:rPr>
              <a:t>	</a:t>
            </a:r>
            <a:r>
              <a:rPr lang="ru-RU" sz="3600" dirty="0">
                <a:latin typeface="Times New Roman" panose="02020603050405020304" pitchFamily="18" charset="0"/>
                <a:cs typeface="Times New Roman" panose="02020603050405020304" pitchFamily="18" charset="0"/>
              </a:rPr>
              <a:t>При сборке газораспределительного механизма двигателя в кинематической цепи привода клапанов необходимо оставлять зазор для компенсации теплового удлинения и обеспечения надежной посадки клапана в седло. Размер зазоров указывается в заводской инструкции по эксплуатации двигателя и обычно составляет 0,15…0,45 мм. Большие зазоры всегда у выпускных клапанов.</a:t>
            </a:r>
          </a:p>
        </p:txBody>
      </p:sp>
      <p:pic>
        <p:nvPicPr>
          <p:cNvPr id="3" name="Рисунок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586473" y="5019288"/>
            <a:ext cx="4583832" cy="1838712"/>
          </a:xfrm>
          <a:prstGeom prst="rect">
            <a:avLst/>
          </a:prstGeom>
          <a:ln>
            <a:noFill/>
          </a:ln>
          <a:effectLst>
            <a:softEdge rad="112500"/>
          </a:effectLst>
        </p:spPr>
      </p:pic>
    </p:spTree>
    <p:extLst>
      <p:ext uri="{BB962C8B-B14F-4D97-AF65-F5344CB8AC3E}">
        <p14:creationId xmlns:p14="http://schemas.microsoft.com/office/powerpoint/2010/main" val="2558046885"/>
      </p:ext>
    </p:extLst>
  </p:cSld>
  <p:clrMapOvr>
    <a:masterClrMapping/>
  </p:clrMapOvr>
  <mc:AlternateContent xmlns:mc="http://schemas.openxmlformats.org/markup-compatibility/2006" xmlns:p14="http://schemas.microsoft.com/office/powerpoint/2010/main">
    <mc:Choice Requires="p14">
      <p:transition spd="slow" p14:dur="2000" advTm="15700"/>
    </mc:Choice>
    <mc:Fallback xmlns="">
      <p:transition spd="slow" advTm="157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2" presetClass="emph" presetSubtype="0" fill="hold" grpId="0" nodeType="afterEffect">
                                  <p:stCondLst>
                                    <p:cond delay="11000"/>
                                  </p:stCondLst>
                                  <p:childTnLst>
                                    <p:animRot by="120000">
                                      <p:cBhvr>
                                        <p:cTn id="6" dur="500" fill="hold">
                                          <p:stCondLst>
                                            <p:cond delay="0"/>
                                          </p:stCondLst>
                                        </p:cTn>
                                        <p:tgtEl>
                                          <p:spTgt spid="8"/>
                                        </p:tgtEl>
                                        <p:attrNameLst>
                                          <p:attrName>r</p:attrName>
                                        </p:attrNameLst>
                                      </p:cBhvr>
                                    </p:animRot>
                                    <p:animRot by="-240000">
                                      <p:cBhvr>
                                        <p:cTn id="7" dur="1000" fill="hold">
                                          <p:stCondLst>
                                            <p:cond delay="1000"/>
                                          </p:stCondLst>
                                        </p:cTn>
                                        <p:tgtEl>
                                          <p:spTgt spid="8"/>
                                        </p:tgtEl>
                                        <p:attrNameLst>
                                          <p:attrName>r</p:attrName>
                                        </p:attrNameLst>
                                      </p:cBhvr>
                                    </p:animRot>
                                    <p:animRot by="240000">
                                      <p:cBhvr>
                                        <p:cTn id="8" dur="1000" fill="hold">
                                          <p:stCondLst>
                                            <p:cond delay="2000"/>
                                          </p:stCondLst>
                                        </p:cTn>
                                        <p:tgtEl>
                                          <p:spTgt spid="8"/>
                                        </p:tgtEl>
                                        <p:attrNameLst>
                                          <p:attrName>r</p:attrName>
                                        </p:attrNameLst>
                                      </p:cBhvr>
                                    </p:animRot>
                                    <p:animRot by="-240000">
                                      <p:cBhvr>
                                        <p:cTn id="9" dur="1000" fill="hold">
                                          <p:stCondLst>
                                            <p:cond delay="3000"/>
                                          </p:stCondLst>
                                        </p:cTn>
                                        <p:tgtEl>
                                          <p:spTgt spid="8"/>
                                        </p:tgtEl>
                                        <p:attrNameLst>
                                          <p:attrName>r</p:attrName>
                                        </p:attrNameLst>
                                      </p:cBhvr>
                                    </p:animRot>
                                    <p:animRot by="120000">
                                      <p:cBhvr>
                                        <p:cTn id="10" dur="1000" fill="hold">
                                          <p:stCondLst>
                                            <p:cond delay="4000"/>
                                          </p:stCondLst>
                                        </p:cTn>
                                        <p:tgtEl>
                                          <p:spTgt spid="8"/>
                                        </p:tgtEl>
                                        <p:attrNameLst>
                                          <p:attrName>r</p:attrName>
                                        </p:attrNameLst>
                                      </p:cBhvr>
                                    </p:animRot>
                                  </p:childTnLst>
                                </p:cTn>
                              </p:par>
                              <p:par>
                                <p:cTn id="11" presetID="32" presetClass="emph" presetSubtype="0" fill="hold" grpId="0" nodeType="withEffect">
                                  <p:stCondLst>
                                    <p:cond delay="12000"/>
                                  </p:stCondLst>
                                  <p:childTnLst>
                                    <p:animRot by="120000">
                                      <p:cBhvr>
                                        <p:cTn id="12" dur="500" fill="hold">
                                          <p:stCondLst>
                                            <p:cond delay="0"/>
                                          </p:stCondLst>
                                        </p:cTn>
                                        <p:tgtEl>
                                          <p:spTgt spid="9"/>
                                        </p:tgtEl>
                                        <p:attrNameLst>
                                          <p:attrName>r</p:attrName>
                                        </p:attrNameLst>
                                      </p:cBhvr>
                                    </p:animRot>
                                    <p:animRot by="-240000">
                                      <p:cBhvr>
                                        <p:cTn id="13" dur="1000" fill="hold">
                                          <p:stCondLst>
                                            <p:cond delay="1000"/>
                                          </p:stCondLst>
                                        </p:cTn>
                                        <p:tgtEl>
                                          <p:spTgt spid="9"/>
                                        </p:tgtEl>
                                        <p:attrNameLst>
                                          <p:attrName>r</p:attrName>
                                        </p:attrNameLst>
                                      </p:cBhvr>
                                    </p:animRot>
                                    <p:animRot by="240000">
                                      <p:cBhvr>
                                        <p:cTn id="14" dur="1000" fill="hold">
                                          <p:stCondLst>
                                            <p:cond delay="2000"/>
                                          </p:stCondLst>
                                        </p:cTn>
                                        <p:tgtEl>
                                          <p:spTgt spid="9"/>
                                        </p:tgtEl>
                                        <p:attrNameLst>
                                          <p:attrName>r</p:attrName>
                                        </p:attrNameLst>
                                      </p:cBhvr>
                                    </p:animRot>
                                    <p:animRot by="-240000">
                                      <p:cBhvr>
                                        <p:cTn id="15" dur="1000" fill="hold">
                                          <p:stCondLst>
                                            <p:cond delay="3000"/>
                                          </p:stCondLst>
                                        </p:cTn>
                                        <p:tgtEl>
                                          <p:spTgt spid="9"/>
                                        </p:tgtEl>
                                        <p:attrNameLst>
                                          <p:attrName>r</p:attrName>
                                        </p:attrNameLst>
                                      </p:cBhvr>
                                    </p:animRot>
                                    <p:animRot by="120000">
                                      <p:cBhvr>
                                        <p:cTn id="16" dur="1000" fill="hold">
                                          <p:stCondLst>
                                            <p:cond delay="4000"/>
                                          </p:stCondLst>
                                        </p:cTn>
                                        <p:tgtEl>
                                          <p:spTgt spid="9"/>
                                        </p:tgtEl>
                                        <p:attrNameLst>
                                          <p:attrName>r</p:attrName>
                                        </p:attrNameLst>
                                      </p:cBhvr>
                                    </p:animRot>
                                  </p:childTnLst>
                                </p:cTn>
                              </p:par>
                              <p:par>
                                <p:cTn id="17" presetID="32" presetClass="emph" presetSubtype="0" fill="hold" grpId="0" nodeType="withEffect">
                                  <p:stCondLst>
                                    <p:cond delay="13000"/>
                                  </p:stCondLst>
                                  <p:childTnLst>
                                    <p:animRot by="120000">
                                      <p:cBhvr>
                                        <p:cTn id="18" dur="500" fill="hold">
                                          <p:stCondLst>
                                            <p:cond delay="0"/>
                                          </p:stCondLst>
                                        </p:cTn>
                                        <p:tgtEl>
                                          <p:spTgt spid="10"/>
                                        </p:tgtEl>
                                        <p:attrNameLst>
                                          <p:attrName>r</p:attrName>
                                        </p:attrNameLst>
                                      </p:cBhvr>
                                    </p:animRot>
                                    <p:animRot by="-240000">
                                      <p:cBhvr>
                                        <p:cTn id="19" dur="1000" fill="hold">
                                          <p:stCondLst>
                                            <p:cond delay="1000"/>
                                          </p:stCondLst>
                                        </p:cTn>
                                        <p:tgtEl>
                                          <p:spTgt spid="10"/>
                                        </p:tgtEl>
                                        <p:attrNameLst>
                                          <p:attrName>r</p:attrName>
                                        </p:attrNameLst>
                                      </p:cBhvr>
                                    </p:animRot>
                                    <p:animRot by="240000">
                                      <p:cBhvr>
                                        <p:cTn id="20" dur="1000" fill="hold">
                                          <p:stCondLst>
                                            <p:cond delay="2000"/>
                                          </p:stCondLst>
                                        </p:cTn>
                                        <p:tgtEl>
                                          <p:spTgt spid="10"/>
                                        </p:tgtEl>
                                        <p:attrNameLst>
                                          <p:attrName>r</p:attrName>
                                        </p:attrNameLst>
                                      </p:cBhvr>
                                    </p:animRot>
                                    <p:animRot by="-240000">
                                      <p:cBhvr>
                                        <p:cTn id="21" dur="1000" fill="hold">
                                          <p:stCondLst>
                                            <p:cond delay="3000"/>
                                          </p:stCondLst>
                                        </p:cTn>
                                        <p:tgtEl>
                                          <p:spTgt spid="10"/>
                                        </p:tgtEl>
                                        <p:attrNameLst>
                                          <p:attrName>r</p:attrName>
                                        </p:attrNameLst>
                                      </p:cBhvr>
                                    </p:animRot>
                                    <p:animRot by="120000">
                                      <p:cBhvr>
                                        <p:cTn id="22" dur="1000" fill="hold">
                                          <p:stCondLst>
                                            <p:cond delay="4000"/>
                                          </p:stCondLst>
                                        </p:cTn>
                                        <p:tgtEl>
                                          <p:spTgt spid="10"/>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animBg="1"/>
    </p:bldLst>
  </p:timing>
  <p:extLst>
    <p:ext uri="{E180D4A7-C9FB-4DFB-919C-405C955672EB}">
      <p14:showEvtLst xmlns:p14="http://schemas.microsoft.com/office/powerpoint/2010/main">
        <p14:playEvt time="0" objId="6"/>
        <p14:stopEvt time="60515" objId="6"/>
        <p14:playEvt time="63757" objId="6"/>
        <p14:stopEvt time="66709" objId="6"/>
      </p14:showEvtLst>
    </p:ext>
  </p:extLs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Скругленный прямоугольник 8"/>
          <p:cNvSpPr/>
          <p:nvPr/>
        </p:nvSpPr>
        <p:spPr>
          <a:xfrm rot="20375024">
            <a:off x="10054634" y="-1125879"/>
            <a:ext cx="2834461" cy="1950780"/>
          </a:xfrm>
          <a:prstGeom prst="roundRect">
            <a:avLst>
              <a:gd name="adj" fmla="val 3685"/>
            </a:avLst>
          </a:prstGeom>
          <a:solidFill>
            <a:srgbClr val="002060"/>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0" name="Скругленный прямоугольник 9"/>
          <p:cNvSpPr/>
          <p:nvPr/>
        </p:nvSpPr>
        <p:spPr>
          <a:xfrm rot="20375024">
            <a:off x="10163651" y="-1326460"/>
            <a:ext cx="2834461" cy="1950780"/>
          </a:xfrm>
          <a:prstGeom prst="roundRect">
            <a:avLst>
              <a:gd name="adj" fmla="val 3685"/>
            </a:avLst>
          </a:prstGeom>
          <a:solidFill>
            <a:srgbClr val="002060"/>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11" name="Picture 3" descr="E:\logo\logo_inv.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416480" y="0"/>
            <a:ext cx="1008112" cy="825372"/>
          </a:xfrm>
          <a:prstGeom prst="rect">
            <a:avLst/>
          </a:prstGeom>
          <a:noFill/>
          <a:extLst>
            <a:ext uri="{909E8E84-426E-40DD-AFC4-6F175D3DCCD1}">
              <a14:hiddenFill xmlns:a14="http://schemas.microsoft.com/office/drawing/2010/main">
                <a:solidFill>
                  <a:srgbClr val="FFFFFF"/>
                </a:solidFill>
              </a14:hiddenFill>
            </a:ext>
          </a:extLst>
        </p:spPr>
      </p:pic>
      <p:sp>
        <p:nvSpPr>
          <p:cNvPr id="8" name="Скругленный прямоугольник 7"/>
          <p:cNvSpPr/>
          <p:nvPr/>
        </p:nvSpPr>
        <p:spPr>
          <a:xfrm rot="20375024">
            <a:off x="9945616" y="-890389"/>
            <a:ext cx="2834461" cy="1950780"/>
          </a:xfrm>
          <a:prstGeom prst="roundRect">
            <a:avLst>
              <a:gd name="adj" fmla="val 3685"/>
            </a:avLst>
          </a:prstGeom>
          <a:solidFill>
            <a:srgbClr val="002060"/>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5" name="TextBox 4"/>
          <p:cNvSpPr txBox="1"/>
          <p:nvPr/>
        </p:nvSpPr>
        <p:spPr>
          <a:xfrm>
            <a:off x="412750" y="582543"/>
            <a:ext cx="7892960" cy="4585871"/>
          </a:xfrm>
          <a:prstGeom prst="rect">
            <a:avLst/>
          </a:prstGeom>
          <a:noFill/>
        </p:spPr>
        <p:txBody>
          <a:bodyPr wrap="square" rtlCol="0">
            <a:spAutoFit/>
          </a:bodyPr>
          <a:lstStyle/>
          <a:p>
            <a:pPr algn="just"/>
            <a:r>
              <a:rPr lang="ru-RU" sz="3600" dirty="0">
                <a:latin typeface="Times New Roman" panose="02020603050405020304" pitchFamily="18" charset="0"/>
                <a:cs typeface="Times New Roman" panose="02020603050405020304" pitchFamily="18" charset="0"/>
              </a:rPr>
              <a:t>	</a:t>
            </a:r>
            <a:r>
              <a:rPr lang="ru-RU" sz="3200" dirty="0">
                <a:latin typeface="Times New Roman" panose="02020603050405020304" pitchFamily="18" charset="0"/>
                <a:cs typeface="Times New Roman" panose="02020603050405020304" pitchFamily="18" charset="0"/>
              </a:rPr>
              <a:t> Инерционный напор заряда будет способствовать поступлению тем активней, чем большее  число  оборотов  совершает  коленчатый  вал. Значительное  запаздывание закрытия впускного клапана дает возможность повысить коэффициент наполнения, так как продолжительность открытия впускного клапана составляет 220…270°.</a:t>
            </a:r>
          </a:p>
        </p:txBody>
      </p:sp>
      <p:pic>
        <p:nvPicPr>
          <p:cNvPr id="13" name="Picture 3" descr="E:\logo\logo_inv.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568880" y="152400"/>
            <a:ext cx="1008112" cy="825372"/>
          </a:xfrm>
          <a:prstGeom prst="rect">
            <a:avLst/>
          </a:prstGeom>
          <a:noFill/>
          <a:extLst>
            <a:ext uri="{909E8E84-426E-40DD-AFC4-6F175D3DCCD1}">
              <a14:hiddenFill xmlns:a14="http://schemas.microsoft.com/office/drawing/2010/main">
                <a:solidFill>
                  <a:srgbClr val="FFFFFF"/>
                </a:solidFill>
              </a14:hiddenFill>
            </a:ext>
          </a:extLst>
        </p:spPr>
      </p:pic>
      <p:pic>
        <p:nvPicPr>
          <p:cNvPr id="3" name="Рисунок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544272" y="3193923"/>
            <a:ext cx="3647728" cy="3647728"/>
          </a:xfrm>
          <a:prstGeom prst="rect">
            <a:avLst/>
          </a:prstGeom>
        </p:spPr>
      </p:pic>
    </p:spTree>
    <p:extLst>
      <p:ext uri="{BB962C8B-B14F-4D97-AF65-F5344CB8AC3E}">
        <p14:creationId xmlns:p14="http://schemas.microsoft.com/office/powerpoint/2010/main" val="5368017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2" presetClass="emph" presetSubtype="0" fill="hold" grpId="0" nodeType="afterEffect">
                                  <p:stCondLst>
                                    <p:cond delay="11000"/>
                                  </p:stCondLst>
                                  <p:childTnLst>
                                    <p:animRot by="120000">
                                      <p:cBhvr>
                                        <p:cTn id="6" dur="500" fill="hold">
                                          <p:stCondLst>
                                            <p:cond delay="0"/>
                                          </p:stCondLst>
                                        </p:cTn>
                                        <p:tgtEl>
                                          <p:spTgt spid="8"/>
                                        </p:tgtEl>
                                        <p:attrNameLst>
                                          <p:attrName>r</p:attrName>
                                        </p:attrNameLst>
                                      </p:cBhvr>
                                    </p:animRot>
                                    <p:animRot by="-240000">
                                      <p:cBhvr>
                                        <p:cTn id="7" dur="1000" fill="hold">
                                          <p:stCondLst>
                                            <p:cond delay="1000"/>
                                          </p:stCondLst>
                                        </p:cTn>
                                        <p:tgtEl>
                                          <p:spTgt spid="8"/>
                                        </p:tgtEl>
                                        <p:attrNameLst>
                                          <p:attrName>r</p:attrName>
                                        </p:attrNameLst>
                                      </p:cBhvr>
                                    </p:animRot>
                                    <p:animRot by="240000">
                                      <p:cBhvr>
                                        <p:cTn id="8" dur="1000" fill="hold">
                                          <p:stCondLst>
                                            <p:cond delay="2000"/>
                                          </p:stCondLst>
                                        </p:cTn>
                                        <p:tgtEl>
                                          <p:spTgt spid="8"/>
                                        </p:tgtEl>
                                        <p:attrNameLst>
                                          <p:attrName>r</p:attrName>
                                        </p:attrNameLst>
                                      </p:cBhvr>
                                    </p:animRot>
                                    <p:animRot by="-240000">
                                      <p:cBhvr>
                                        <p:cTn id="9" dur="1000" fill="hold">
                                          <p:stCondLst>
                                            <p:cond delay="3000"/>
                                          </p:stCondLst>
                                        </p:cTn>
                                        <p:tgtEl>
                                          <p:spTgt spid="8"/>
                                        </p:tgtEl>
                                        <p:attrNameLst>
                                          <p:attrName>r</p:attrName>
                                        </p:attrNameLst>
                                      </p:cBhvr>
                                    </p:animRot>
                                    <p:animRot by="120000">
                                      <p:cBhvr>
                                        <p:cTn id="10" dur="1000" fill="hold">
                                          <p:stCondLst>
                                            <p:cond delay="4000"/>
                                          </p:stCondLst>
                                        </p:cTn>
                                        <p:tgtEl>
                                          <p:spTgt spid="8"/>
                                        </p:tgtEl>
                                        <p:attrNameLst>
                                          <p:attrName>r</p:attrName>
                                        </p:attrNameLst>
                                      </p:cBhvr>
                                    </p:animRot>
                                  </p:childTnLst>
                                </p:cTn>
                              </p:par>
                              <p:par>
                                <p:cTn id="11" presetID="32" presetClass="emph" presetSubtype="0" fill="hold" grpId="0" nodeType="withEffect">
                                  <p:stCondLst>
                                    <p:cond delay="12000"/>
                                  </p:stCondLst>
                                  <p:childTnLst>
                                    <p:animRot by="120000">
                                      <p:cBhvr>
                                        <p:cTn id="12" dur="500" fill="hold">
                                          <p:stCondLst>
                                            <p:cond delay="0"/>
                                          </p:stCondLst>
                                        </p:cTn>
                                        <p:tgtEl>
                                          <p:spTgt spid="9"/>
                                        </p:tgtEl>
                                        <p:attrNameLst>
                                          <p:attrName>r</p:attrName>
                                        </p:attrNameLst>
                                      </p:cBhvr>
                                    </p:animRot>
                                    <p:animRot by="-240000">
                                      <p:cBhvr>
                                        <p:cTn id="13" dur="1000" fill="hold">
                                          <p:stCondLst>
                                            <p:cond delay="1000"/>
                                          </p:stCondLst>
                                        </p:cTn>
                                        <p:tgtEl>
                                          <p:spTgt spid="9"/>
                                        </p:tgtEl>
                                        <p:attrNameLst>
                                          <p:attrName>r</p:attrName>
                                        </p:attrNameLst>
                                      </p:cBhvr>
                                    </p:animRot>
                                    <p:animRot by="240000">
                                      <p:cBhvr>
                                        <p:cTn id="14" dur="1000" fill="hold">
                                          <p:stCondLst>
                                            <p:cond delay="2000"/>
                                          </p:stCondLst>
                                        </p:cTn>
                                        <p:tgtEl>
                                          <p:spTgt spid="9"/>
                                        </p:tgtEl>
                                        <p:attrNameLst>
                                          <p:attrName>r</p:attrName>
                                        </p:attrNameLst>
                                      </p:cBhvr>
                                    </p:animRot>
                                    <p:animRot by="-240000">
                                      <p:cBhvr>
                                        <p:cTn id="15" dur="1000" fill="hold">
                                          <p:stCondLst>
                                            <p:cond delay="3000"/>
                                          </p:stCondLst>
                                        </p:cTn>
                                        <p:tgtEl>
                                          <p:spTgt spid="9"/>
                                        </p:tgtEl>
                                        <p:attrNameLst>
                                          <p:attrName>r</p:attrName>
                                        </p:attrNameLst>
                                      </p:cBhvr>
                                    </p:animRot>
                                    <p:animRot by="120000">
                                      <p:cBhvr>
                                        <p:cTn id="16" dur="1000" fill="hold">
                                          <p:stCondLst>
                                            <p:cond delay="4000"/>
                                          </p:stCondLst>
                                        </p:cTn>
                                        <p:tgtEl>
                                          <p:spTgt spid="9"/>
                                        </p:tgtEl>
                                        <p:attrNameLst>
                                          <p:attrName>r</p:attrName>
                                        </p:attrNameLst>
                                      </p:cBhvr>
                                    </p:animRot>
                                  </p:childTnLst>
                                </p:cTn>
                              </p:par>
                              <p:par>
                                <p:cTn id="17" presetID="32" presetClass="emph" presetSubtype="0" fill="hold" grpId="0" nodeType="withEffect">
                                  <p:stCondLst>
                                    <p:cond delay="13000"/>
                                  </p:stCondLst>
                                  <p:childTnLst>
                                    <p:animRot by="120000">
                                      <p:cBhvr>
                                        <p:cTn id="18" dur="500" fill="hold">
                                          <p:stCondLst>
                                            <p:cond delay="0"/>
                                          </p:stCondLst>
                                        </p:cTn>
                                        <p:tgtEl>
                                          <p:spTgt spid="10"/>
                                        </p:tgtEl>
                                        <p:attrNameLst>
                                          <p:attrName>r</p:attrName>
                                        </p:attrNameLst>
                                      </p:cBhvr>
                                    </p:animRot>
                                    <p:animRot by="-240000">
                                      <p:cBhvr>
                                        <p:cTn id="19" dur="1000" fill="hold">
                                          <p:stCondLst>
                                            <p:cond delay="1000"/>
                                          </p:stCondLst>
                                        </p:cTn>
                                        <p:tgtEl>
                                          <p:spTgt spid="10"/>
                                        </p:tgtEl>
                                        <p:attrNameLst>
                                          <p:attrName>r</p:attrName>
                                        </p:attrNameLst>
                                      </p:cBhvr>
                                    </p:animRot>
                                    <p:animRot by="240000">
                                      <p:cBhvr>
                                        <p:cTn id="20" dur="1000" fill="hold">
                                          <p:stCondLst>
                                            <p:cond delay="2000"/>
                                          </p:stCondLst>
                                        </p:cTn>
                                        <p:tgtEl>
                                          <p:spTgt spid="10"/>
                                        </p:tgtEl>
                                        <p:attrNameLst>
                                          <p:attrName>r</p:attrName>
                                        </p:attrNameLst>
                                      </p:cBhvr>
                                    </p:animRot>
                                    <p:animRot by="-240000">
                                      <p:cBhvr>
                                        <p:cTn id="21" dur="1000" fill="hold">
                                          <p:stCondLst>
                                            <p:cond delay="3000"/>
                                          </p:stCondLst>
                                        </p:cTn>
                                        <p:tgtEl>
                                          <p:spTgt spid="10"/>
                                        </p:tgtEl>
                                        <p:attrNameLst>
                                          <p:attrName>r</p:attrName>
                                        </p:attrNameLst>
                                      </p:cBhvr>
                                    </p:animRot>
                                    <p:animRot by="120000">
                                      <p:cBhvr>
                                        <p:cTn id="22" dur="1000" fill="hold">
                                          <p:stCondLst>
                                            <p:cond delay="4000"/>
                                          </p:stCondLst>
                                        </p:cTn>
                                        <p:tgtEl>
                                          <p:spTgt spid="10"/>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8"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Скругленный прямоугольник 8"/>
          <p:cNvSpPr/>
          <p:nvPr/>
        </p:nvSpPr>
        <p:spPr>
          <a:xfrm rot="20375024">
            <a:off x="10054634" y="-1125879"/>
            <a:ext cx="2834461" cy="1950780"/>
          </a:xfrm>
          <a:prstGeom prst="roundRect">
            <a:avLst>
              <a:gd name="adj" fmla="val 3685"/>
            </a:avLst>
          </a:prstGeom>
          <a:solidFill>
            <a:srgbClr val="002060"/>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0" name="Скругленный прямоугольник 9"/>
          <p:cNvSpPr/>
          <p:nvPr/>
        </p:nvSpPr>
        <p:spPr>
          <a:xfrm rot="20375024">
            <a:off x="10163651" y="-1326460"/>
            <a:ext cx="2834461" cy="1950780"/>
          </a:xfrm>
          <a:prstGeom prst="roundRect">
            <a:avLst>
              <a:gd name="adj" fmla="val 3685"/>
            </a:avLst>
          </a:prstGeom>
          <a:solidFill>
            <a:srgbClr val="002060"/>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11" name="Picture 3" descr="E:\logo\logo_inv.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416480" y="0"/>
            <a:ext cx="1008112" cy="825372"/>
          </a:xfrm>
          <a:prstGeom prst="rect">
            <a:avLst/>
          </a:prstGeom>
          <a:noFill/>
          <a:extLst>
            <a:ext uri="{909E8E84-426E-40DD-AFC4-6F175D3DCCD1}">
              <a14:hiddenFill xmlns:a14="http://schemas.microsoft.com/office/drawing/2010/main">
                <a:solidFill>
                  <a:srgbClr val="FFFFFF"/>
                </a:solidFill>
              </a14:hiddenFill>
            </a:ext>
          </a:extLst>
        </p:spPr>
      </p:pic>
      <p:sp>
        <p:nvSpPr>
          <p:cNvPr id="8" name="Скругленный прямоугольник 7"/>
          <p:cNvSpPr/>
          <p:nvPr/>
        </p:nvSpPr>
        <p:spPr>
          <a:xfrm rot="20375024">
            <a:off x="9945616" y="-890389"/>
            <a:ext cx="2834461" cy="1950780"/>
          </a:xfrm>
          <a:prstGeom prst="roundRect">
            <a:avLst>
              <a:gd name="adj" fmla="val 3685"/>
            </a:avLst>
          </a:prstGeom>
          <a:solidFill>
            <a:srgbClr val="002060"/>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5" name="TextBox 4"/>
          <p:cNvSpPr txBox="1"/>
          <p:nvPr/>
        </p:nvSpPr>
        <p:spPr>
          <a:xfrm>
            <a:off x="335360" y="786183"/>
            <a:ext cx="5870606" cy="5016758"/>
          </a:xfrm>
          <a:prstGeom prst="rect">
            <a:avLst/>
          </a:prstGeom>
          <a:noFill/>
        </p:spPr>
        <p:txBody>
          <a:bodyPr wrap="square" rtlCol="0">
            <a:spAutoFit/>
          </a:bodyPr>
          <a:lstStyle/>
          <a:p>
            <a:pPr algn="just"/>
            <a:r>
              <a:rPr lang="ru-RU" dirty="0">
                <a:latin typeface="Times New Roman" panose="02020603050405020304" pitchFamily="18" charset="0"/>
                <a:cs typeface="Times New Roman" panose="02020603050405020304" pitchFamily="18" charset="0"/>
              </a:rPr>
              <a:t>	</a:t>
            </a:r>
            <a:r>
              <a:rPr lang="ru-RU" sz="3200" dirty="0"/>
              <a:t> </a:t>
            </a:r>
            <a:r>
              <a:rPr lang="ru-RU" sz="3200" dirty="0">
                <a:latin typeface="Times New Roman" panose="02020603050405020304" pitchFamily="18" charset="0"/>
                <a:cs typeface="Times New Roman" panose="02020603050405020304" pitchFamily="18" charset="0"/>
              </a:rPr>
              <a:t>Выпускной клапан открывается у всех двигателей со значительным опережением:  γ=30…70° до того, как поршень достигает НМТ. В момент открытия выпускного  клапана  отработавшие  газы  в  цилиндре  имеют  давление 0,3…0,4 МПа. Поэтому основная часть газов удаляется из цилиндра до НМТ.</a:t>
            </a:r>
          </a:p>
        </p:txBody>
      </p:sp>
      <p:pic>
        <p:nvPicPr>
          <p:cNvPr id="13" name="Picture 3" descr="E:\logo\logo_inv.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568880" y="152400"/>
            <a:ext cx="1008112" cy="825372"/>
          </a:xfrm>
          <a:prstGeom prst="rect">
            <a:avLst/>
          </a:prstGeom>
          <a:noFill/>
          <a:extLst>
            <a:ext uri="{909E8E84-426E-40DD-AFC4-6F175D3DCCD1}">
              <a14:hiddenFill xmlns:a14="http://schemas.microsoft.com/office/drawing/2010/main">
                <a:solidFill>
                  <a:srgbClr val="FFFFFF"/>
                </a:solidFill>
              </a14:hiddenFill>
            </a:ext>
          </a:extLst>
        </p:spPr>
      </p:pic>
      <p:pic>
        <p:nvPicPr>
          <p:cNvPr id="2" name="Рисунок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528048" y="2060848"/>
            <a:ext cx="5663952" cy="3702444"/>
          </a:xfrm>
          <a:prstGeom prst="rect">
            <a:avLst/>
          </a:prstGeom>
        </p:spPr>
      </p:pic>
    </p:spTree>
    <p:extLst>
      <p:ext uri="{BB962C8B-B14F-4D97-AF65-F5344CB8AC3E}">
        <p14:creationId xmlns:p14="http://schemas.microsoft.com/office/powerpoint/2010/main" val="35375189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2" presetClass="emph" presetSubtype="0" fill="hold" grpId="0" nodeType="afterEffect">
                                  <p:stCondLst>
                                    <p:cond delay="11000"/>
                                  </p:stCondLst>
                                  <p:childTnLst>
                                    <p:animRot by="120000">
                                      <p:cBhvr>
                                        <p:cTn id="6" dur="500" fill="hold">
                                          <p:stCondLst>
                                            <p:cond delay="0"/>
                                          </p:stCondLst>
                                        </p:cTn>
                                        <p:tgtEl>
                                          <p:spTgt spid="8"/>
                                        </p:tgtEl>
                                        <p:attrNameLst>
                                          <p:attrName>r</p:attrName>
                                        </p:attrNameLst>
                                      </p:cBhvr>
                                    </p:animRot>
                                    <p:animRot by="-240000">
                                      <p:cBhvr>
                                        <p:cTn id="7" dur="1000" fill="hold">
                                          <p:stCondLst>
                                            <p:cond delay="1000"/>
                                          </p:stCondLst>
                                        </p:cTn>
                                        <p:tgtEl>
                                          <p:spTgt spid="8"/>
                                        </p:tgtEl>
                                        <p:attrNameLst>
                                          <p:attrName>r</p:attrName>
                                        </p:attrNameLst>
                                      </p:cBhvr>
                                    </p:animRot>
                                    <p:animRot by="240000">
                                      <p:cBhvr>
                                        <p:cTn id="8" dur="1000" fill="hold">
                                          <p:stCondLst>
                                            <p:cond delay="2000"/>
                                          </p:stCondLst>
                                        </p:cTn>
                                        <p:tgtEl>
                                          <p:spTgt spid="8"/>
                                        </p:tgtEl>
                                        <p:attrNameLst>
                                          <p:attrName>r</p:attrName>
                                        </p:attrNameLst>
                                      </p:cBhvr>
                                    </p:animRot>
                                    <p:animRot by="-240000">
                                      <p:cBhvr>
                                        <p:cTn id="9" dur="1000" fill="hold">
                                          <p:stCondLst>
                                            <p:cond delay="3000"/>
                                          </p:stCondLst>
                                        </p:cTn>
                                        <p:tgtEl>
                                          <p:spTgt spid="8"/>
                                        </p:tgtEl>
                                        <p:attrNameLst>
                                          <p:attrName>r</p:attrName>
                                        </p:attrNameLst>
                                      </p:cBhvr>
                                    </p:animRot>
                                    <p:animRot by="120000">
                                      <p:cBhvr>
                                        <p:cTn id="10" dur="1000" fill="hold">
                                          <p:stCondLst>
                                            <p:cond delay="4000"/>
                                          </p:stCondLst>
                                        </p:cTn>
                                        <p:tgtEl>
                                          <p:spTgt spid="8"/>
                                        </p:tgtEl>
                                        <p:attrNameLst>
                                          <p:attrName>r</p:attrName>
                                        </p:attrNameLst>
                                      </p:cBhvr>
                                    </p:animRot>
                                  </p:childTnLst>
                                </p:cTn>
                              </p:par>
                              <p:par>
                                <p:cTn id="11" presetID="32" presetClass="emph" presetSubtype="0" fill="hold" grpId="0" nodeType="withEffect">
                                  <p:stCondLst>
                                    <p:cond delay="12000"/>
                                  </p:stCondLst>
                                  <p:childTnLst>
                                    <p:animRot by="120000">
                                      <p:cBhvr>
                                        <p:cTn id="12" dur="500" fill="hold">
                                          <p:stCondLst>
                                            <p:cond delay="0"/>
                                          </p:stCondLst>
                                        </p:cTn>
                                        <p:tgtEl>
                                          <p:spTgt spid="9"/>
                                        </p:tgtEl>
                                        <p:attrNameLst>
                                          <p:attrName>r</p:attrName>
                                        </p:attrNameLst>
                                      </p:cBhvr>
                                    </p:animRot>
                                    <p:animRot by="-240000">
                                      <p:cBhvr>
                                        <p:cTn id="13" dur="1000" fill="hold">
                                          <p:stCondLst>
                                            <p:cond delay="1000"/>
                                          </p:stCondLst>
                                        </p:cTn>
                                        <p:tgtEl>
                                          <p:spTgt spid="9"/>
                                        </p:tgtEl>
                                        <p:attrNameLst>
                                          <p:attrName>r</p:attrName>
                                        </p:attrNameLst>
                                      </p:cBhvr>
                                    </p:animRot>
                                    <p:animRot by="240000">
                                      <p:cBhvr>
                                        <p:cTn id="14" dur="1000" fill="hold">
                                          <p:stCondLst>
                                            <p:cond delay="2000"/>
                                          </p:stCondLst>
                                        </p:cTn>
                                        <p:tgtEl>
                                          <p:spTgt spid="9"/>
                                        </p:tgtEl>
                                        <p:attrNameLst>
                                          <p:attrName>r</p:attrName>
                                        </p:attrNameLst>
                                      </p:cBhvr>
                                    </p:animRot>
                                    <p:animRot by="-240000">
                                      <p:cBhvr>
                                        <p:cTn id="15" dur="1000" fill="hold">
                                          <p:stCondLst>
                                            <p:cond delay="3000"/>
                                          </p:stCondLst>
                                        </p:cTn>
                                        <p:tgtEl>
                                          <p:spTgt spid="9"/>
                                        </p:tgtEl>
                                        <p:attrNameLst>
                                          <p:attrName>r</p:attrName>
                                        </p:attrNameLst>
                                      </p:cBhvr>
                                    </p:animRot>
                                    <p:animRot by="120000">
                                      <p:cBhvr>
                                        <p:cTn id="16" dur="1000" fill="hold">
                                          <p:stCondLst>
                                            <p:cond delay="4000"/>
                                          </p:stCondLst>
                                        </p:cTn>
                                        <p:tgtEl>
                                          <p:spTgt spid="9"/>
                                        </p:tgtEl>
                                        <p:attrNameLst>
                                          <p:attrName>r</p:attrName>
                                        </p:attrNameLst>
                                      </p:cBhvr>
                                    </p:animRot>
                                  </p:childTnLst>
                                </p:cTn>
                              </p:par>
                              <p:par>
                                <p:cTn id="17" presetID="32" presetClass="emph" presetSubtype="0" fill="hold" grpId="0" nodeType="withEffect">
                                  <p:stCondLst>
                                    <p:cond delay="13000"/>
                                  </p:stCondLst>
                                  <p:childTnLst>
                                    <p:animRot by="120000">
                                      <p:cBhvr>
                                        <p:cTn id="18" dur="500" fill="hold">
                                          <p:stCondLst>
                                            <p:cond delay="0"/>
                                          </p:stCondLst>
                                        </p:cTn>
                                        <p:tgtEl>
                                          <p:spTgt spid="10"/>
                                        </p:tgtEl>
                                        <p:attrNameLst>
                                          <p:attrName>r</p:attrName>
                                        </p:attrNameLst>
                                      </p:cBhvr>
                                    </p:animRot>
                                    <p:animRot by="-240000">
                                      <p:cBhvr>
                                        <p:cTn id="19" dur="1000" fill="hold">
                                          <p:stCondLst>
                                            <p:cond delay="1000"/>
                                          </p:stCondLst>
                                        </p:cTn>
                                        <p:tgtEl>
                                          <p:spTgt spid="10"/>
                                        </p:tgtEl>
                                        <p:attrNameLst>
                                          <p:attrName>r</p:attrName>
                                        </p:attrNameLst>
                                      </p:cBhvr>
                                    </p:animRot>
                                    <p:animRot by="240000">
                                      <p:cBhvr>
                                        <p:cTn id="20" dur="1000" fill="hold">
                                          <p:stCondLst>
                                            <p:cond delay="2000"/>
                                          </p:stCondLst>
                                        </p:cTn>
                                        <p:tgtEl>
                                          <p:spTgt spid="10"/>
                                        </p:tgtEl>
                                        <p:attrNameLst>
                                          <p:attrName>r</p:attrName>
                                        </p:attrNameLst>
                                      </p:cBhvr>
                                    </p:animRot>
                                    <p:animRot by="-240000">
                                      <p:cBhvr>
                                        <p:cTn id="21" dur="1000" fill="hold">
                                          <p:stCondLst>
                                            <p:cond delay="3000"/>
                                          </p:stCondLst>
                                        </p:cTn>
                                        <p:tgtEl>
                                          <p:spTgt spid="10"/>
                                        </p:tgtEl>
                                        <p:attrNameLst>
                                          <p:attrName>r</p:attrName>
                                        </p:attrNameLst>
                                      </p:cBhvr>
                                    </p:animRot>
                                    <p:animRot by="120000">
                                      <p:cBhvr>
                                        <p:cTn id="22" dur="1000" fill="hold">
                                          <p:stCondLst>
                                            <p:cond delay="4000"/>
                                          </p:stCondLst>
                                        </p:cTn>
                                        <p:tgtEl>
                                          <p:spTgt spid="10"/>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8"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1"/>
          <p:cNvSpPr txBox="1">
            <a:spLocks/>
          </p:cNvSpPr>
          <p:nvPr/>
        </p:nvSpPr>
        <p:spPr>
          <a:xfrm>
            <a:off x="119336" y="85001"/>
            <a:ext cx="7291899" cy="808063"/>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just"/>
            <a:r>
              <a:rPr lang="ru-RU" sz="3600" dirty="0">
                <a:latin typeface="Times New Roman" panose="02020603050405020304" pitchFamily="18" charset="0"/>
                <a:cs typeface="Times New Roman" panose="02020603050405020304" pitchFamily="18" charset="0"/>
              </a:rPr>
              <a:t>	</a:t>
            </a:r>
            <a:r>
              <a:rPr lang="ru-RU" sz="3600" dirty="0"/>
              <a:t> </a:t>
            </a:r>
            <a:r>
              <a:rPr lang="ru-RU" sz="3600" dirty="0">
                <a:latin typeface="Times New Roman" panose="02020603050405020304" pitchFamily="18" charset="0"/>
                <a:cs typeface="Times New Roman" panose="02020603050405020304" pitchFamily="18" charset="0"/>
              </a:rPr>
              <a:t>Дальнейшее удаление отработавших газов происходит при движении поршня от НМТ к ВМТ, при давлении 0,105…0,115 МПа. На удаление газов затрачивается минимальная работа. Опережение открытия выпускного клапана создает условия для улучшения  очистки  цилиндра,  а  следовательно,  способствует  и  лучшему  наполнению цилиндра свежим зарядом.</a:t>
            </a:r>
          </a:p>
        </p:txBody>
      </p:sp>
      <p:sp>
        <p:nvSpPr>
          <p:cNvPr id="8" name="Скругленный прямоугольник 7"/>
          <p:cNvSpPr/>
          <p:nvPr/>
        </p:nvSpPr>
        <p:spPr>
          <a:xfrm rot="20375024">
            <a:off x="9945616" y="-890389"/>
            <a:ext cx="2834461" cy="1950780"/>
          </a:xfrm>
          <a:prstGeom prst="roundRect">
            <a:avLst>
              <a:gd name="adj" fmla="val 3685"/>
            </a:avLst>
          </a:prstGeom>
          <a:solidFill>
            <a:srgbClr val="002060"/>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9" name="Скругленный прямоугольник 8"/>
          <p:cNvSpPr/>
          <p:nvPr/>
        </p:nvSpPr>
        <p:spPr>
          <a:xfrm rot="20375024">
            <a:off x="10054634" y="-1125879"/>
            <a:ext cx="2834461" cy="1950780"/>
          </a:xfrm>
          <a:prstGeom prst="roundRect">
            <a:avLst>
              <a:gd name="adj" fmla="val 3685"/>
            </a:avLst>
          </a:prstGeom>
          <a:solidFill>
            <a:srgbClr val="002060"/>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0" name="Скругленный прямоугольник 9"/>
          <p:cNvSpPr/>
          <p:nvPr/>
        </p:nvSpPr>
        <p:spPr>
          <a:xfrm rot="20375024">
            <a:off x="10163651" y="-1326460"/>
            <a:ext cx="2834461" cy="1950780"/>
          </a:xfrm>
          <a:prstGeom prst="roundRect">
            <a:avLst>
              <a:gd name="adj" fmla="val 3685"/>
            </a:avLst>
          </a:prstGeom>
          <a:solidFill>
            <a:srgbClr val="002060"/>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11" name="Picture 3" descr="E:\logo\logo_inv.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416480" y="0"/>
            <a:ext cx="1008112" cy="825372"/>
          </a:xfrm>
          <a:prstGeom prst="rect">
            <a:avLst/>
          </a:prstGeom>
          <a:noFill/>
          <a:extLst>
            <a:ext uri="{909E8E84-426E-40DD-AFC4-6F175D3DCCD1}">
              <a14:hiddenFill xmlns:a14="http://schemas.microsoft.com/office/drawing/2010/main">
                <a:solidFill>
                  <a:srgbClr val="FFFFFF"/>
                </a:solidFill>
              </a14:hiddenFill>
            </a:ext>
          </a:extLst>
        </p:spPr>
      </p:pic>
      <p:pic>
        <p:nvPicPr>
          <p:cNvPr id="4" name="Рисунок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24258" y="1988840"/>
            <a:ext cx="4176330" cy="4729694"/>
          </a:xfrm>
          <a:prstGeom prst="rect">
            <a:avLst/>
          </a:prstGeom>
          <a:ln>
            <a:noFill/>
          </a:ln>
          <a:effectLst>
            <a:softEdge rad="112500"/>
          </a:effectLst>
        </p:spPr>
      </p:pic>
    </p:spTree>
    <p:extLst>
      <p:ext uri="{BB962C8B-B14F-4D97-AF65-F5344CB8AC3E}">
        <p14:creationId xmlns:p14="http://schemas.microsoft.com/office/powerpoint/2010/main" val="10216411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2" presetClass="emph" presetSubtype="0" fill="hold" grpId="0" nodeType="afterEffect">
                                  <p:stCondLst>
                                    <p:cond delay="11000"/>
                                  </p:stCondLst>
                                  <p:childTnLst>
                                    <p:animRot by="120000">
                                      <p:cBhvr>
                                        <p:cTn id="6" dur="500" fill="hold">
                                          <p:stCondLst>
                                            <p:cond delay="0"/>
                                          </p:stCondLst>
                                        </p:cTn>
                                        <p:tgtEl>
                                          <p:spTgt spid="8"/>
                                        </p:tgtEl>
                                        <p:attrNameLst>
                                          <p:attrName>r</p:attrName>
                                        </p:attrNameLst>
                                      </p:cBhvr>
                                    </p:animRot>
                                    <p:animRot by="-240000">
                                      <p:cBhvr>
                                        <p:cTn id="7" dur="1000" fill="hold">
                                          <p:stCondLst>
                                            <p:cond delay="1000"/>
                                          </p:stCondLst>
                                        </p:cTn>
                                        <p:tgtEl>
                                          <p:spTgt spid="8"/>
                                        </p:tgtEl>
                                        <p:attrNameLst>
                                          <p:attrName>r</p:attrName>
                                        </p:attrNameLst>
                                      </p:cBhvr>
                                    </p:animRot>
                                    <p:animRot by="240000">
                                      <p:cBhvr>
                                        <p:cTn id="8" dur="1000" fill="hold">
                                          <p:stCondLst>
                                            <p:cond delay="2000"/>
                                          </p:stCondLst>
                                        </p:cTn>
                                        <p:tgtEl>
                                          <p:spTgt spid="8"/>
                                        </p:tgtEl>
                                        <p:attrNameLst>
                                          <p:attrName>r</p:attrName>
                                        </p:attrNameLst>
                                      </p:cBhvr>
                                    </p:animRot>
                                    <p:animRot by="-240000">
                                      <p:cBhvr>
                                        <p:cTn id="9" dur="1000" fill="hold">
                                          <p:stCondLst>
                                            <p:cond delay="3000"/>
                                          </p:stCondLst>
                                        </p:cTn>
                                        <p:tgtEl>
                                          <p:spTgt spid="8"/>
                                        </p:tgtEl>
                                        <p:attrNameLst>
                                          <p:attrName>r</p:attrName>
                                        </p:attrNameLst>
                                      </p:cBhvr>
                                    </p:animRot>
                                    <p:animRot by="120000">
                                      <p:cBhvr>
                                        <p:cTn id="10" dur="1000" fill="hold">
                                          <p:stCondLst>
                                            <p:cond delay="4000"/>
                                          </p:stCondLst>
                                        </p:cTn>
                                        <p:tgtEl>
                                          <p:spTgt spid="8"/>
                                        </p:tgtEl>
                                        <p:attrNameLst>
                                          <p:attrName>r</p:attrName>
                                        </p:attrNameLst>
                                      </p:cBhvr>
                                    </p:animRot>
                                  </p:childTnLst>
                                </p:cTn>
                              </p:par>
                              <p:par>
                                <p:cTn id="11" presetID="32" presetClass="emph" presetSubtype="0" fill="hold" grpId="0" nodeType="withEffect">
                                  <p:stCondLst>
                                    <p:cond delay="12000"/>
                                  </p:stCondLst>
                                  <p:childTnLst>
                                    <p:animRot by="120000">
                                      <p:cBhvr>
                                        <p:cTn id="12" dur="500" fill="hold">
                                          <p:stCondLst>
                                            <p:cond delay="0"/>
                                          </p:stCondLst>
                                        </p:cTn>
                                        <p:tgtEl>
                                          <p:spTgt spid="9"/>
                                        </p:tgtEl>
                                        <p:attrNameLst>
                                          <p:attrName>r</p:attrName>
                                        </p:attrNameLst>
                                      </p:cBhvr>
                                    </p:animRot>
                                    <p:animRot by="-240000">
                                      <p:cBhvr>
                                        <p:cTn id="13" dur="1000" fill="hold">
                                          <p:stCondLst>
                                            <p:cond delay="1000"/>
                                          </p:stCondLst>
                                        </p:cTn>
                                        <p:tgtEl>
                                          <p:spTgt spid="9"/>
                                        </p:tgtEl>
                                        <p:attrNameLst>
                                          <p:attrName>r</p:attrName>
                                        </p:attrNameLst>
                                      </p:cBhvr>
                                    </p:animRot>
                                    <p:animRot by="240000">
                                      <p:cBhvr>
                                        <p:cTn id="14" dur="1000" fill="hold">
                                          <p:stCondLst>
                                            <p:cond delay="2000"/>
                                          </p:stCondLst>
                                        </p:cTn>
                                        <p:tgtEl>
                                          <p:spTgt spid="9"/>
                                        </p:tgtEl>
                                        <p:attrNameLst>
                                          <p:attrName>r</p:attrName>
                                        </p:attrNameLst>
                                      </p:cBhvr>
                                    </p:animRot>
                                    <p:animRot by="-240000">
                                      <p:cBhvr>
                                        <p:cTn id="15" dur="1000" fill="hold">
                                          <p:stCondLst>
                                            <p:cond delay="3000"/>
                                          </p:stCondLst>
                                        </p:cTn>
                                        <p:tgtEl>
                                          <p:spTgt spid="9"/>
                                        </p:tgtEl>
                                        <p:attrNameLst>
                                          <p:attrName>r</p:attrName>
                                        </p:attrNameLst>
                                      </p:cBhvr>
                                    </p:animRot>
                                    <p:animRot by="120000">
                                      <p:cBhvr>
                                        <p:cTn id="16" dur="1000" fill="hold">
                                          <p:stCondLst>
                                            <p:cond delay="4000"/>
                                          </p:stCondLst>
                                        </p:cTn>
                                        <p:tgtEl>
                                          <p:spTgt spid="9"/>
                                        </p:tgtEl>
                                        <p:attrNameLst>
                                          <p:attrName>r</p:attrName>
                                        </p:attrNameLst>
                                      </p:cBhvr>
                                    </p:animRot>
                                  </p:childTnLst>
                                </p:cTn>
                              </p:par>
                              <p:par>
                                <p:cTn id="17" presetID="32" presetClass="emph" presetSubtype="0" fill="hold" grpId="0" nodeType="withEffect">
                                  <p:stCondLst>
                                    <p:cond delay="13000"/>
                                  </p:stCondLst>
                                  <p:childTnLst>
                                    <p:animRot by="120000">
                                      <p:cBhvr>
                                        <p:cTn id="18" dur="500" fill="hold">
                                          <p:stCondLst>
                                            <p:cond delay="0"/>
                                          </p:stCondLst>
                                        </p:cTn>
                                        <p:tgtEl>
                                          <p:spTgt spid="10"/>
                                        </p:tgtEl>
                                        <p:attrNameLst>
                                          <p:attrName>r</p:attrName>
                                        </p:attrNameLst>
                                      </p:cBhvr>
                                    </p:animRot>
                                    <p:animRot by="-240000">
                                      <p:cBhvr>
                                        <p:cTn id="19" dur="1000" fill="hold">
                                          <p:stCondLst>
                                            <p:cond delay="1000"/>
                                          </p:stCondLst>
                                        </p:cTn>
                                        <p:tgtEl>
                                          <p:spTgt spid="10"/>
                                        </p:tgtEl>
                                        <p:attrNameLst>
                                          <p:attrName>r</p:attrName>
                                        </p:attrNameLst>
                                      </p:cBhvr>
                                    </p:animRot>
                                    <p:animRot by="240000">
                                      <p:cBhvr>
                                        <p:cTn id="20" dur="1000" fill="hold">
                                          <p:stCondLst>
                                            <p:cond delay="2000"/>
                                          </p:stCondLst>
                                        </p:cTn>
                                        <p:tgtEl>
                                          <p:spTgt spid="10"/>
                                        </p:tgtEl>
                                        <p:attrNameLst>
                                          <p:attrName>r</p:attrName>
                                        </p:attrNameLst>
                                      </p:cBhvr>
                                    </p:animRot>
                                    <p:animRot by="-240000">
                                      <p:cBhvr>
                                        <p:cTn id="21" dur="1000" fill="hold">
                                          <p:stCondLst>
                                            <p:cond delay="3000"/>
                                          </p:stCondLst>
                                        </p:cTn>
                                        <p:tgtEl>
                                          <p:spTgt spid="10"/>
                                        </p:tgtEl>
                                        <p:attrNameLst>
                                          <p:attrName>r</p:attrName>
                                        </p:attrNameLst>
                                      </p:cBhvr>
                                    </p:animRot>
                                    <p:animRot by="120000">
                                      <p:cBhvr>
                                        <p:cTn id="22" dur="1000" fill="hold">
                                          <p:stCondLst>
                                            <p:cond delay="4000"/>
                                          </p:stCondLst>
                                        </p:cTn>
                                        <p:tgtEl>
                                          <p:spTgt spid="10"/>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1"/>
          <p:cNvSpPr txBox="1">
            <a:spLocks/>
          </p:cNvSpPr>
          <p:nvPr/>
        </p:nvSpPr>
        <p:spPr>
          <a:xfrm>
            <a:off x="83332" y="289054"/>
            <a:ext cx="9611056" cy="808063"/>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just"/>
            <a:r>
              <a:rPr lang="ru-RU" sz="3600" dirty="0">
                <a:latin typeface="Times New Roman" panose="02020603050405020304" pitchFamily="18" charset="0"/>
                <a:cs typeface="Times New Roman" panose="02020603050405020304" pitchFamily="18" charset="0"/>
              </a:rPr>
              <a:t>	 </a:t>
            </a:r>
            <a:r>
              <a:rPr lang="ru-RU" sz="3200" dirty="0">
                <a:latin typeface="Times New Roman" panose="02020603050405020304" pitchFamily="18" charset="0"/>
                <a:cs typeface="Times New Roman" panose="02020603050405020304" pitchFamily="18" charset="0"/>
              </a:rPr>
              <a:t>Закрытие выпускного клапана происходит обычно с некоторым запаздыванием:  δ=2…30° после ВМТ. Это дает возможность улучшить очистку цилиндра, так как в момент – прихода поршня в ВМТ давление газов в цилиндре еще превышает атмосферное. У некоторых двигателей выпускной клапан закрывается в ВМТ. Общая, продолжительность открытия выпускного клапана составляет 220…270°.</a:t>
            </a:r>
          </a:p>
        </p:txBody>
      </p:sp>
      <p:sp>
        <p:nvSpPr>
          <p:cNvPr id="8" name="Скругленный прямоугольник 7"/>
          <p:cNvSpPr/>
          <p:nvPr/>
        </p:nvSpPr>
        <p:spPr>
          <a:xfrm rot="20375024">
            <a:off x="9945616" y="-890389"/>
            <a:ext cx="2834461" cy="1950780"/>
          </a:xfrm>
          <a:prstGeom prst="roundRect">
            <a:avLst>
              <a:gd name="adj" fmla="val 3685"/>
            </a:avLst>
          </a:prstGeom>
          <a:solidFill>
            <a:srgbClr val="002060"/>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9" name="Скругленный прямоугольник 8"/>
          <p:cNvSpPr/>
          <p:nvPr/>
        </p:nvSpPr>
        <p:spPr>
          <a:xfrm rot="20375024">
            <a:off x="10054634" y="-1125879"/>
            <a:ext cx="2834461" cy="1950780"/>
          </a:xfrm>
          <a:prstGeom prst="roundRect">
            <a:avLst>
              <a:gd name="adj" fmla="val 3685"/>
            </a:avLst>
          </a:prstGeom>
          <a:solidFill>
            <a:srgbClr val="002060"/>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0" name="Скругленный прямоугольник 9"/>
          <p:cNvSpPr/>
          <p:nvPr/>
        </p:nvSpPr>
        <p:spPr>
          <a:xfrm rot="20375024">
            <a:off x="10163651" y="-1326460"/>
            <a:ext cx="2834461" cy="1950780"/>
          </a:xfrm>
          <a:prstGeom prst="roundRect">
            <a:avLst>
              <a:gd name="adj" fmla="val 3685"/>
            </a:avLst>
          </a:prstGeom>
          <a:solidFill>
            <a:srgbClr val="002060"/>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11" name="Picture 3" descr="E:\logo\logo_inv.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416480" y="0"/>
            <a:ext cx="1008112" cy="825372"/>
          </a:xfrm>
          <a:prstGeom prst="rect">
            <a:avLst/>
          </a:prstGeom>
          <a:noFill/>
          <a:extLst>
            <a:ext uri="{909E8E84-426E-40DD-AFC4-6F175D3DCCD1}">
              <a14:hiddenFill xmlns:a14="http://schemas.microsoft.com/office/drawing/2010/main">
                <a:solidFill>
                  <a:srgbClr val="FFFFFF"/>
                </a:solidFill>
              </a14:hiddenFill>
            </a:ext>
          </a:extLst>
        </p:spPr>
      </p:pic>
      <p:pic>
        <p:nvPicPr>
          <p:cNvPr id="2" name="Рисунок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40016" y="4290192"/>
            <a:ext cx="4572000" cy="2533650"/>
          </a:xfrm>
          <a:prstGeom prst="rect">
            <a:avLst/>
          </a:prstGeom>
        </p:spPr>
      </p:pic>
    </p:spTree>
    <p:extLst>
      <p:ext uri="{BB962C8B-B14F-4D97-AF65-F5344CB8AC3E}">
        <p14:creationId xmlns:p14="http://schemas.microsoft.com/office/powerpoint/2010/main" val="6644289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2" presetClass="emph" presetSubtype="0" fill="hold" grpId="0" nodeType="afterEffect">
                                  <p:stCondLst>
                                    <p:cond delay="11000"/>
                                  </p:stCondLst>
                                  <p:childTnLst>
                                    <p:animRot by="120000">
                                      <p:cBhvr>
                                        <p:cTn id="6" dur="500" fill="hold">
                                          <p:stCondLst>
                                            <p:cond delay="0"/>
                                          </p:stCondLst>
                                        </p:cTn>
                                        <p:tgtEl>
                                          <p:spTgt spid="8"/>
                                        </p:tgtEl>
                                        <p:attrNameLst>
                                          <p:attrName>r</p:attrName>
                                        </p:attrNameLst>
                                      </p:cBhvr>
                                    </p:animRot>
                                    <p:animRot by="-240000">
                                      <p:cBhvr>
                                        <p:cTn id="7" dur="1000" fill="hold">
                                          <p:stCondLst>
                                            <p:cond delay="1000"/>
                                          </p:stCondLst>
                                        </p:cTn>
                                        <p:tgtEl>
                                          <p:spTgt spid="8"/>
                                        </p:tgtEl>
                                        <p:attrNameLst>
                                          <p:attrName>r</p:attrName>
                                        </p:attrNameLst>
                                      </p:cBhvr>
                                    </p:animRot>
                                    <p:animRot by="240000">
                                      <p:cBhvr>
                                        <p:cTn id="8" dur="1000" fill="hold">
                                          <p:stCondLst>
                                            <p:cond delay="2000"/>
                                          </p:stCondLst>
                                        </p:cTn>
                                        <p:tgtEl>
                                          <p:spTgt spid="8"/>
                                        </p:tgtEl>
                                        <p:attrNameLst>
                                          <p:attrName>r</p:attrName>
                                        </p:attrNameLst>
                                      </p:cBhvr>
                                    </p:animRot>
                                    <p:animRot by="-240000">
                                      <p:cBhvr>
                                        <p:cTn id="9" dur="1000" fill="hold">
                                          <p:stCondLst>
                                            <p:cond delay="3000"/>
                                          </p:stCondLst>
                                        </p:cTn>
                                        <p:tgtEl>
                                          <p:spTgt spid="8"/>
                                        </p:tgtEl>
                                        <p:attrNameLst>
                                          <p:attrName>r</p:attrName>
                                        </p:attrNameLst>
                                      </p:cBhvr>
                                    </p:animRot>
                                    <p:animRot by="120000">
                                      <p:cBhvr>
                                        <p:cTn id="10" dur="1000" fill="hold">
                                          <p:stCondLst>
                                            <p:cond delay="4000"/>
                                          </p:stCondLst>
                                        </p:cTn>
                                        <p:tgtEl>
                                          <p:spTgt spid="8"/>
                                        </p:tgtEl>
                                        <p:attrNameLst>
                                          <p:attrName>r</p:attrName>
                                        </p:attrNameLst>
                                      </p:cBhvr>
                                    </p:animRot>
                                  </p:childTnLst>
                                </p:cTn>
                              </p:par>
                              <p:par>
                                <p:cTn id="11" presetID="32" presetClass="emph" presetSubtype="0" fill="hold" grpId="0" nodeType="withEffect">
                                  <p:stCondLst>
                                    <p:cond delay="12000"/>
                                  </p:stCondLst>
                                  <p:childTnLst>
                                    <p:animRot by="120000">
                                      <p:cBhvr>
                                        <p:cTn id="12" dur="500" fill="hold">
                                          <p:stCondLst>
                                            <p:cond delay="0"/>
                                          </p:stCondLst>
                                        </p:cTn>
                                        <p:tgtEl>
                                          <p:spTgt spid="9"/>
                                        </p:tgtEl>
                                        <p:attrNameLst>
                                          <p:attrName>r</p:attrName>
                                        </p:attrNameLst>
                                      </p:cBhvr>
                                    </p:animRot>
                                    <p:animRot by="-240000">
                                      <p:cBhvr>
                                        <p:cTn id="13" dur="1000" fill="hold">
                                          <p:stCondLst>
                                            <p:cond delay="1000"/>
                                          </p:stCondLst>
                                        </p:cTn>
                                        <p:tgtEl>
                                          <p:spTgt spid="9"/>
                                        </p:tgtEl>
                                        <p:attrNameLst>
                                          <p:attrName>r</p:attrName>
                                        </p:attrNameLst>
                                      </p:cBhvr>
                                    </p:animRot>
                                    <p:animRot by="240000">
                                      <p:cBhvr>
                                        <p:cTn id="14" dur="1000" fill="hold">
                                          <p:stCondLst>
                                            <p:cond delay="2000"/>
                                          </p:stCondLst>
                                        </p:cTn>
                                        <p:tgtEl>
                                          <p:spTgt spid="9"/>
                                        </p:tgtEl>
                                        <p:attrNameLst>
                                          <p:attrName>r</p:attrName>
                                        </p:attrNameLst>
                                      </p:cBhvr>
                                    </p:animRot>
                                    <p:animRot by="-240000">
                                      <p:cBhvr>
                                        <p:cTn id="15" dur="1000" fill="hold">
                                          <p:stCondLst>
                                            <p:cond delay="3000"/>
                                          </p:stCondLst>
                                        </p:cTn>
                                        <p:tgtEl>
                                          <p:spTgt spid="9"/>
                                        </p:tgtEl>
                                        <p:attrNameLst>
                                          <p:attrName>r</p:attrName>
                                        </p:attrNameLst>
                                      </p:cBhvr>
                                    </p:animRot>
                                    <p:animRot by="120000">
                                      <p:cBhvr>
                                        <p:cTn id="16" dur="1000" fill="hold">
                                          <p:stCondLst>
                                            <p:cond delay="4000"/>
                                          </p:stCondLst>
                                        </p:cTn>
                                        <p:tgtEl>
                                          <p:spTgt spid="9"/>
                                        </p:tgtEl>
                                        <p:attrNameLst>
                                          <p:attrName>r</p:attrName>
                                        </p:attrNameLst>
                                      </p:cBhvr>
                                    </p:animRot>
                                  </p:childTnLst>
                                </p:cTn>
                              </p:par>
                              <p:par>
                                <p:cTn id="17" presetID="32" presetClass="emph" presetSubtype="0" fill="hold" grpId="0" nodeType="withEffect">
                                  <p:stCondLst>
                                    <p:cond delay="13000"/>
                                  </p:stCondLst>
                                  <p:childTnLst>
                                    <p:animRot by="120000">
                                      <p:cBhvr>
                                        <p:cTn id="18" dur="500" fill="hold">
                                          <p:stCondLst>
                                            <p:cond delay="0"/>
                                          </p:stCondLst>
                                        </p:cTn>
                                        <p:tgtEl>
                                          <p:spTgt spid="10"/>
                                        </p:tgtEl>
                                        <p:attrNameLst>
                                          <p:attrName>r</p:attrName>
                                        </p:attrNameLst>
                                      </p:cBhvr>
                                    </p:animRot>
                                    <p:animRot by="-240000">
                                      <p:cBhvr>
                                        <p:cTn id="19" dur="1000" fill="hold">
                                          <p:stCondLst>
                                            <p:cond delay="1000"/>
                                          </p:stCondLst>
                                        </p:cTn>
                                        <p:tgtEl>
                                          <p:spTgt spid="10"/>
                                        </p:tgtEl>
                                        <p:attrNameLst>
                                          <p:attrName>r</p:attrName>
                                        </p:attrNameLst>
                                      </p:cBhvr>
                                    </p:animRot>
                                    <p:animRot by="240000">
                                      <p:cBhvr>
                                        <p:cTn id="20" dur="1000" fill="hold">
                                          <p:stCondLst>
                                            <p:cond delay="2000"/>
                                          </p:stCondLst>
                                        </p:cTn>
                                        <p:tgtEl>
                                          <p:spTgt spid="10"/>
                                        </p:tgtEl>
                                        <p:attrNameLst>
                                          <p:attrName>r</p:attrName>
                                        </p:attrNameLst>
                                      </p:cBhvr>
                                    </p:animRot>
                                    <p:animRot by="-240000">
                                      <p:cBhvr>
                                        <p:cTn id="21" dur="1000" fill="hold">
                                          <p:stCondLst>
                                            <p:cond delay="3000"/>
                                          </p:stCondLst>
                                        </p:cTn>
                                        <p:tgtEl>
                                          <p:spTgt spid="10"/>
                                        </p:tgtEl>
                                        <p:attrNameLst>
                                          <p:attrName>r</p:attrName>
                                        </p:attrNameLst>
                                      </p:cBhvr>
                                    </p:animRot>
                                    <p:animRot by="120000">
                                      <p:cBhvr>
                                        <p:cTn id="22" dur="1000" fill="hold">
                                          <p:stCondLst>
                                            <p:cond delay="4000"/>
                                          </p:stCondLst>
                                        </p:cTn>
                                        <p:tgtEl>
                                          <p:spTgt spid="10"/>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1"/>
          <p:cNvSpPr txBox="1">
            <a:spLocks/>
          </p:cNvSpPr>
          <p:nvPr/>
        </p:nvSpPr>
        <p:spPr>
          <a:xfrm>
            <a:off x="83332" y="389283"/>
            <a:ext cx="7164796" cy="808063"/>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just"/>
            <a:r>
              <a:rPr lang="ru-RU" sz="3600" dirty="0">
                <a:latin typeface="Times New Roman" panose="02020603050405020304" pitchFamily="18" charset="0"/>
                <a:cs typeface="Times New Roman" panose="02020603050405020304" pitchFamily="18" charset="0"/>
              </a:rPr>
              <a:t>	 </a:t>
            </a:r>
            <a:r>
              <a:rPr lang="ru-RU" sz="3200" dirty="0">
                <a:latin typeface="Times New Roman" panose="02020603050405020304" pitchFamily="18" charset="0"/>
                <a:cs typeface="Times New Roman" panose="02020603050405020304" pitchFamily="18" charset="0"/>
              </a:rPr>
              <a:t>Перекрытием клапанов называют некоторый промежуток времени, в течение  которого  открыты  одновременно  впускной  и  выпускной  клапаны α+β. При перекрытии клапанов потоки не перемешиваются и не происходит утечки свежего заряда с отработавшими газами из-за крайне небольшого времени перекрытия и незначительных проходных сечений клапанов: впускного в начале открытия и выпускного в конце закрытия.</a:t>
            </a:r>
          </a:p>
        </p:txBody>
      </p:sp>
      <p:sp>
        <p:nvSpPr>
          <p:cNvPr id="8" name="Скругленный прямоугольник 7"/>
          <p:cNvSpPr/>
          <p:nvPr/>
        </p:nvSpPr>
        <p:spPr>
          <a:xfrm rot="20375024">
            <a:off x="9945616" y="-890389"/>
            <a:ext cx="2834461" cy="1950780"/>
          </a:xfrm>
          <a:prstGeom prst="roundRect">
            <a:avLst>
              <a:gd name="adj" fmla="val 3685"/>
            </a:avLst>
          </a:prstGeom>
          <a:solidFill>
            <a:srgbClr val="002060"/>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9" name="Скругленный прямоугольник 8"/>
          <p:cNvSpPr/>
          <p:nvPr/>
        </p:nvSpPr>
        <p:spPr>
          <a:xfrm rot="20375024">
            <a:off x="10054634" y="-1125879"/>
            <a:ext cx="2834461" cy="1950780"/>
          </a:xfrm>
          <a:prstGeom prst="roundRect">
            <a:avLst>
              <a:gd name="adj" fmla="val 3685"/>
            </a:avLst>
          </a:prstGeom>
          <a:solidFill>
            <a:srgbClr val="002060"/>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0" name="Скругленный прямоугольник 9"/>
          <p:cNvSpPr/>
          <p:nvPr/>
        </p:nvSpPr>
        <p:spPr>
          <a:xfrm rot="20375024">
            <a:off x="10163651" y="-1326460"/>
            <a:ext cx="2834461" cy="1950780"/>
          </a:xfrm>
          <a:prstGeom prst="roundRect">
            <a:avLst>
              <a:gd name="adj" fmla="val 3685"/>
            </a:avLst>
          </a:prstGeom>
          <a:solidFill>
            <a:srgbClr val="002060"/>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11" name="Picture 3" descr="E:\logo\logo_inv.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416480" y="0"/>
            <a:ext cx="1008112" cy="825372"/>
          </a:xfrm>
          <a:prstGeom prst="rect">
            <a:avLst/>
          </a:prstGeom>
          <a:noFill/>
          <a:extLst>
            <a:ext uri="{909E8E84-426E-40DD-AFC4-6F175D3DCCD1}">
              <a14:hiddenFill xmlns:a14="http://schemas.microsoft.com/office/drawing/2010/main">
                <a:solidFill>
                  <a:srgbClr val="FFFFFF"/>
                </a:solidFill>
              </a14:hiddenFill>
            </a:ext>
          </a:extLst>
        </p:spPr>
      </p:pic>
      <p:pic>
        <p:nvPicPr>
          <p:cNvPr id="4" name="Рисунок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48128" y="2276872"/>
            <a:ext cx="4876800" cy="2933700"/>
          </a:xfrm>
          <a:prstGeom prst="rect">
            <a:avLst/>
          </a:prstGeom>
        </p:spPr>
      </p:pic>
    </p:spTree>
    <p:extLst>
      <p:ext uri="{BB962C8B-B14F-4D97-AF65-F5344CB8AC3E}">
        <p14:creationId xmlns:p14="http://schemas.microsoft.com/office/powerpoint/2010/main" val="2152831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2" presetClass="emph" presetSubtype="0" fill="hold" grpId="0" nodeType="afterEffect">
                                  <p:stCondLst>
                                    <p:cond delay="11000"/>
                                  </p:stCondLst>
                                  <p:childTnLst>
                                    <p:animRot by="120000">
                                      <p:cBhvr>
                                        <p:cTn id="6" dur="500" fill="hold">
                                          <p:stCondLst>
                                            <p:cond delay="0"/>
                                          </p:stCondLst>
                                        </p:cTn>
                                        <p:tgtEl>
                                          <p:spTgt spid="8"/>
                                        </p:tgtEl>
                                        <p:attrNameLst>
                                          <p:attrName>r</p:attrName>
                                        </p:attrNameLst>
                                      </p:cBhvr>
                                    </p:animRot>
                                    <p:animRot by="-240000">
                                      <p:cBhvr>
                                        <p:cTn id="7" dur="1000" fill="hold">
                                          <p:stCondLst>
                                            <p:cond delay="1000"/>
                                          </p:stCondLst>
                                        </p:cTn>
                                        <p:tgtEl>
                                          <p:spTgt spid="8"/>
                                        </p:tgtEl>
                                        <p:attrNameLst>
                                          <p:attrName>r</p:attrName>
                                        </p:attrNameLst>
                                      </p:cBhvr>
                                    </p:animRot>
                                    <p:animRot by="240000">
                                      <p:cBhvr>
                                        <p:cTn id="8" dur="1000" fill="hold">
                                          <p:stCondLst>
                                            <p:cond delay="2000"/>
                                          </p:stCondLst>
                                        </p:cTn>
                                        <p:tgtEl>
                                          <p:spTgt spid="8"/>
                                        </p:tgtEl>
                                        <p:attrNameLst>
                                          <p:attrName>r</p:attrName>
                                        </p:attrNameLst>
                                      </p:cBhvr>
                                    </p:animRot>
                                    <p:animRot by="-240000">
                                      <p:cBhvr>
                                        <p:cTn id="9" dur="1000" fill="hold">
                                          <p:stCondLst>
                                            <p:cond delay="3000"/>
                                          </p:stCondLst>
                                        </p:cTn>
                                        <p:tgtEl>
                                          <p:spTgt spid="8"/>
                                        </p:tgtEl>
                                        <p:attrNameLst>
                                          <p:attrName>r</p:attrName>
                                        </p:attrNameLst>
                                      </p:cBhvr>
                                    </p:animRot>
                                    <p:animRot by="120000">
                                      <p:cBhvr>
                                        <p:cTn id="10" dur="1000" fill="hold">
                                          <p:stCondLst>
                                            <p:cond delay="4000"/>
                                          </p:stCondLst>
                                        </p:cTn>
                                        <p:tgtEl>
                                          <p:spTgt spid="8"/>
                                        </p:tgtEl>
                                        <p:attrNameLst>
                                          <p:attrName>r</p:attrName>
                                        </p:attrNameLst>
                                      </p:cBhvr>
                                    </p:animRot>
                                  </p:childTnLst>
                                </p:cTn>
                              </p:par>
                              <p:par>
                                <p:cTn id="11" presetID="32" presetClass="emph" presetSubtype="0" fill="hold" grpId="0" nodeType="withEffect">
                                  <p:stCondLst>
                                    <p:cond delay="12000"/>
                                  </p:stCondLst>
                                  <p:childTnLst>
                                    <p:animRot by="120000">
                                      <p:cBhvr>
                                        <p:cTn id="12" dur="500" fill="hold">
                                          <p:stCondLst>
                                            <p:cond delay="0"/>
                                          </p:stCondLst>
                                        </p:cTn>
                                        <p:tgtEl>
                                          <p:spTgt spid="9"/>
                                        </p:tgtEl>
                                        <p:attrNameLst>
                                          <p:attrName>r</p:attrName>
                                        </p:attrNameLst>
                                      </p:cBhvr>
                                    </p:animRot>
                                    <p:animRot by="-240000">
                                      <p:cBhvr>
                                        <p:cTn id="13" dur="1000" fill="hold">
                                          <p:stCondLst>
                                            <p:cond delay="1000"/>
                                          </p:stCondLst>
                                        </p:cTn>
                                        <p:tgtEl>
                                          <p:spTgt spid="9"/>
                                        </p:tgtEl>
                                        <p:attrNameLst>
                                          <p:attrName>r</p:attrName>
                                        </p:attrNameLst>
                                      </p:cBhvr>
                                    </p:animRot>
                                    <p:animRot by="240000">
                                      <p:cBhvr>
                                        <p:cTn id="14" dur="1000" fill="hold">
                                          <p:stCondLst>
                                            <p:cond delay="2000"/>
                                          </p:stCondLst>
                                        </p:cTn>
                                        <p:tgtEl>
                                          <p:spTgt spid="9"/>
                                        </p:tgtEl>
                                        <p:attrNameLst>
                                          <p:attrName>r</p:attrName>
                                        </p:attrNameLst>
                                      </p:cBhvr>
                                    </p:animRot>
                                    <p:animRot by="-240000">
                                      <p:cBhvr>
                                        <p:cTn id="15" dur="1000" fill="hold">
                                          <p:stCondLst>
                                            <p:cond delay="3000"/>
                                          </p:stCondLst>
                                        </p:cTn>
                                        <p:tgtEl>
                                          <p:spTgt spid="9"/>
                                        </p:tgtEl>
                                        <p:attrNameLst>
                                          <p:attrName>r</p:attrName>
                                        </p:attrNameLst>
                                      </p:cBhvr>
                                    </p:animRot>
                                    <p:animRot by="120000">
                                      <p:cBhvr>
                                        <p:cTn id="16" dur="1000" fill="hold">
                                          <p:stCondLst>
                                            <p:cond delay="4000"/>
                                          </p:stCondLst>
                                        </p:cTn>
                                        <p:tgtEl>
                                          <p:spTgt spid="9"/>
                                        </p:tgtEl>
                                        <p:attrNameLst>
                                          <p:attrName>r</p:attrName>
                                        </p:attrNameLst>
                                      </p:cBhvr>
                                    </p:animRot>
                                  </p:childTnLst>
                                </p:cTn>
                              </p:par>
                              <p:par>
                                <p:cTn id="17" presetID="32" presetClass="emph" presetSubtype="0" fill="hold" grpId="0" nodeType="withEffect">
                                  <p:stCondLst>
                                    <p:cond delay="13000"/>
                                  </p:stCondLst>
                                  <p:childTnLst>
                                    <p:animRot by="120000">
                                      <p:cBhvr>
                                        <p:cTn id="18" dur="500" fill="hold">
                                          <p:stCondLst>
                                            <p:cond delay="0"/>
                                          </p:stCondLst>
                                        </p:cTn>
                                        <p:tgtEl>
                                          <p:spTgt spid="10"/>
                                        </p:tgtEl>
                                        <p:attrNameLst>
                                          <p:attrName>r</p:attrName>
                                        </p:attrNameLst>
                                      </p:cBhvr>
                                    </p:animRot>
                                    <p:animRot by="-240000">
                                      <p:cBhvr>
                                        <p:cTn id="19" dur="1000" fill="hold">
                                          <p:stCondLst>
                                            <p:cond delay="1000"/>
                                          </p:stCondLst>
                                        </p:cTn>
                                        <p:tgtEl>
                                          <p:spTgt spid="10"/>
                                        </p:tgtEl>
                                        <p:attrNameLst>
                                          <p:attrName>r</p:attrName>
                                        </p:attrNameLst>
                                      </p:cBhvr>
                                    </p:animRot>
                                    <p:animRot by="240000">
                                      <p:cBhvr>
                                        <p:cTn id="20" dur="1000" fill="hold">
                                          <p:stCondLst>
                                            <p:cond delay="2000"/>
                                          </p:stCondLst>
                                        </p:cTn>
                                        <p:tgtEl>
                                          <p:spTgt spid="10"/>
                                        </p:tgtEl>
                                        <p:attrNameLst>
                                          <p:attrName>r</p:attrName>
                                        </p:attrNameLst>
                                      </p:cBhvr>
                                    </p:animRot>
                                    <p:animRot by="-240000">
                                      <p:cBhvr>
                                        <p:cTn id="21" dur="1000" fill="hold">
                                          <p:stCondLst>
                                            <p:cond delay="3000"/>
                                          </p:stCondLst>
                                        </p:cTn>
                                        <p:tgtEl>
                                          <p:spTgt spid="10"/>
                                        </p:tgtEl>
                                        <p:attrNameLst>
                                          <p:attrName>r</p:attrName>
                                        </p:attrNameLst>
                                      </p:cBhvr>
                                    </p:animRot>
                                    <p:animRot by="120000">
                                      <p:cBhvr>
                                        <p:cTn id="22" dur="1000" fill="hold">
                                          <p:stCondLst>
                                            <p:cond delay="4000"/>
                                          </p:stCondLst>
                                        </p:cTn>
                                        <p:tgtEl>
                                          <p:spTgt spid="10"/>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1"/>
          <p:cNvSpPr txBox="1">
            <a:spLocks/>
          </p:cNvSpPr>
          <p:nvPr/>
        </p:nvSpPr>
        <p:spPr>
          <a:xfrm>
            <a:off x="335359" y="116632"/>
            <a:ext cx="9577063" cy="808063"/>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just"/>
            <a:r>
              <a:rPr lang="ru-RU" sz="3600" dirty="0">
                <a:latin typeface="Times New Roman" panose="02020603050405020304" pitchFamily="18" charset="0"/>
                <a:cs typeface="Times New Roman" panose="02020603050405020304" pitchFamily="18" charset="0"/>
              </a:rPr>
              <a:t>	 Фазы газораспределения зависят от конструкции ГРМ, устанавливаются на заводе изготовителе при сборке двигателя и на классических двигателях не могут изменяться в зависимости от режима работы двигателя. Для достижения оптимальных мощностных показателей двигателя на всех режимах его работы, снижения токсичность отработавших газов и расхода топлива на современных быстроходных двигателях используют специальные механизмы изменения фаз газораспределения. </a:t>
            </a:r>
          </a:p>
        </p:txBody>
      </p:sp>
      <p:sp>
        <p:nvSpPr>
          <p:cNvPr id="8" name="Скругленный прямоугольник 7"/>
          <p:cNvSpPr/>
          <p:nvPr/>
        </p:nvSpPr>
        <p:spPr>
          <a:xfrm rot="20375024">
            <a:off x="9945616" y="-890389"/>
            <a:ext cx="2834461" cy="1950780"/>
          </a:xfrm>
          <a:prstGeom prst="roundRect">
            <a:avLst>
              <a:gd name="adj" fmla="val 3685"/>
            </a:avLst>
          </a:prstGeom>
          <a:solidFill>
            <a:srgbClr val="002060"/>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9" name="Скругленный прямоугольник 8"/>
          <p:cNvSpPr/>
          <p:nvPr/>
        </p:nvSpPr>
        <p:spPr>
          <a:xfrm rot="20375024">
            <a:off x="10054634" y="-1125879"/>
            <a:ext cx="2834461" cy="1950780"/>
          </a:xfrm>
          <a:prstGeom prst="roundRect">
            <a:avLst>
              <a:gd name="adj" fmla="val 3685"/>
            </a:avLst>
          </a:prstGeom>
          <a:solidFill>
            <a:srgbClr val="002060"/>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0" name="Скругленный прямоугольник 9"/>
          <p:cNvSpPr/>
          <p:nvPr/>
        </p:nvSpPr>
        <p:spPr>
          <a:xfrm rot="20375024">
            <a:off x="10163651" y="-1326460"/>
            <a:ext cx="2834461" cy="1950780"/>
          </a:xfrm>
          <a:prstGeom prst="roundRect">
            <a:avLst>
              <a:gd name="adj" fmla="val 3685"/>
            </a:avLst>
          </a:prstGeom>
          <a:solidFill>
            <a:srgbClr val="002060"/>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11" name="Picture 3" descr="E:\logo\logo_inv.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416480" y="0"/>
            <a:ext cx="1008112" cy="825372"/>
          </a:xfrm>
          <a:prstGeom prst="rect">
            <a:avLst/>
          </a:prstGeom>
          <a:noFill/>
          <a:extLst>
            <a:ext uri="{909E8E84-426E-40DD-AFC4-6F175D3DCCD1}">
              <a14:hiddenFill xmlns:a14="http://schemas.microsoft.com/office/drawing/2010/main">
                <a:solidFill>
                  <a:srgbClr val="FFFFFF"/>
                </a:solidFill>
              </a14:hiddenFill>
            </a:ext>
          </a:extLst>
        </p:spPr>
      </p:pic>
      <p:pic>
        <p:nvPicPr>
          <p:cNvPr id="2" name="Рисунок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12422" y="5358024"/>
            <a:ext cx="2407804" cy="1533797"/>
          </a:xfrm>
          <a:prstGeom prst="rect">
            <a:avLst/>
          </a:prstGeom>
          <a:ln>
            <a:noFill/>
          </a:ln>
          <a:effectLst>
            <a:softEdge rad="112500"/>
          </a:effectLst>
        </p:spPr>
      </p:pic>
    </p:spTree>
    <p:extLst>
      <p:ext uri="{BB962C8B-B14F-4D97-AF65-F5344CB8AC3E}">
        <p14:creationId xmlns:p14="http://schemas.microsoft.com/office/powerpoint/2010/main" val="24650662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2" presetClass="emph" presetSubtype="0" fill="hold" grpId="0" nodeType="afterEffect">
                                  <p:stCondLst>
                                    <p:cond delay="11000"/>
                                  </p:stCondLst>
                                  <p:childTnLst>
                                    <p:animRot by="120000">
                                      <p:cBhvr>
                                        <p:cTn id="6" dur="500" fill="hold">
                                          <p:stCondLst>
                                            <p:cond delay="0"/>
                                          </p:stCondLst>
                                        </p:cTn>
                                        <p:tgtEl>
                                          <p:spTgt spid="8"/>
                                        </p:tgtEl>
                                        <p:attrNameLst>
                                          <p:attrName>r</p:attrName>
                                        </p:attrNameLst>
                                      </p:cBhvr>
                                    </p:animRot>
                                    <p:animRot by="-240000">
                                      <p:cBhvr>
                                        <p:cTn id="7" dur="1000" fill="hold">
                                          <p:stCondLst>
                                            <p:cond delay="1000"/>
                                          </p:stCondLst>
                                        </p:cTn>
                                        <p:tgtEl>
                                          <p:spTgt spid="8"/>
                                        </p:tgtEl>
                                        <p:attrNameLst>
                                          <p:attrName>r</p:attrName>
                                        </p:attrNameLst>
                                      </p:cBhvr>
                                    </p:animRot>
                                    <p:animRot by="240000">
                                      <p:cBhvr>
                                        <p:cTn id="8" dur="1000" fill="hold">
                                          <p:stCondLst>
                                            <p:cond delay="2000"/>
                                          </p:stCondLst>
                                        </p:cTn>
                                        <p:tgtEl>
                                          <p:spTgt spid="8"/>
                                        </p:tgtEl>
                                        <p:attrNameLst>
                                          <p:attrName>r</p:attrName>
                                        </p:attrNameLst>
                                      </p:cBhvr>
                                    </p:animRot>
                                    <p:animRot by="-240000">
                                      <p:cBhvr>
                                        <p:cTn id="9" dur="1000" fill="hold">
                                          <p:stCondLst>
                                            <p:cond delay="3000"/>
                                          </p:stCondLst>
                                        </p:cTn>
                                        <p:tgtEl>
                                          <p:spTgt spid="8"/>
                                        </p:tgtEl>
                                        <p:attrNameLst>
                                          <p:attrName>r</p:attrName>
                                        </p:attrNameLst>
                                      </p:cBhvr>
                                    </p:animRot>
                                    <p:animRot by="120000">
                                      <p:cBhvr>
                                        <p:cTn id="10" dur="1000" fill="hold">
                                          <p:stCondLst>
                                            <p:cond delay="4000"/>
                                          </p:stCondLst>
                                        </p:cTn>
                                        <p:tgtEl>
                                          <p:spTgt spid="8"/>
                                        </p:tgtEl>
                                        <p:attrNameLst>
                                          <p:attrName>r</p:attrName>
                                        </p:attrNameLst>
                                      </p:cBhvr>
                                    </p:animRot>
                                  </p:childTnLst>
                                </p:cTn>
                              </p:par>
                              <p:par>
                                <p:cTn id="11" presetID="32" presetClass="emph" presetSubtype="0" fill="hold" grpId="0" nodeType="withEffect">
                                  <p:stCondLst>
                                    <p:cond delay="12000"/>
                                  </p:stCondLst>
                                  <p:childTnLst>
                                    <p:animRot by="120000">
                                      <p:cBhvr>
                                        <p:cTn id="12" dur="500" fill="hold">
                                          <p:stCondLst>
                                            <p:cond delay="0"/>
                                          </p:stCondLst>
                                        </p:cTn>
                                        <p:tgtEl>
                                          <p:spTgt spid="9"/>
                                        </p:tgtEl>
                                        <p:attrNameLst>
                                          <p:attrName>r</p:attrName>
                                        </p:attrNameLst>
                                      </p:cBhvr>
                                    </p:animRot>
                                    <p:animRot by="-240000">
                                      <p:cBhvr>
                                        <p:cTn id="13" dur="1000" fill="hold">
                                          <p:stCondLst>
                                            <p:cond delay="1000"/>
                                          </p:stCondLst>
                                        </p:cTn>
                                        <p:tgtEl>
                                          <p:spTgt spid="9"/>
                                        </p:tgtEl>
                                        <p:attrNameLst>
                                          <p:attrName>r</p:attrName>
                                        </p:attrNameLst>
                                      </p:cBhvr>
                                    </p:animRot>
                                    <p:animRot by="240000">
                                      <p:cBhvr>
                                        <p:cTn id="14" dur="1000" fill="hold">
                                          <p:stCondLst>
                                            <p:cond delay="2000"/>
                                          </p:stCondLst>
                                        </p:cTn>
                                        <p:tgtEl>
                                          <p:spTgt spid="9"/>
                                        </p:tgtEl>
                                        <p:attrNameLst>
                                          <p:attrName>r</p:attrName>
                                        </p:attrNameLst>
                                      </p:cBhvr>
                                    </p:animRot>
                                    <p:animRot by="-240000">
                                      <p:cBhvr>
                                        <p:cTn id="15" dur="1000" fill="hold">
                                          <p:stCondLst>
                                            <p:cond delay="3000"/>
                                          </p:stCondLst>
                                        </p:cTn>
                                        <p:tgtEl>
                                          <p:spTgt spid="9"/>
                                        </p:tgtEl>
                                        <p:attrNameLst>
                                          <p:attrName>r</p:attrName>
                                        </p:attrNameLst>
                                      </p:cBhvr>
                                    </p:animRot>
                                    <p:animRot by="120000">
                                      <p:cBhvr>
                                        <p:cTn id="16" dur="1000" fill="hold">
                                          <p:stCondLst>
                                            <p:cond delay="4000"/>
                                          </p:stCondLst>
                                        </p:cTn>
                                        <p:tgtEl>
                                          <p:spTgt spid="9"/>
                                        </p:tgtEl>
                                        <p:attrNameLst>
                                          <p:attrName>r</p:attrName>
                                        </p:attrNameLst>
                                      </p:cBhvr>
                                    </p:animRot>
                                  </p:childTnLst>
                                </p:cTn>
                              </p:par>
                              <p:par>
                                <p:cTn id="17" presetID="32" presetClass="emph" presetSubtype="0" fill="hold" grpId="0" nodeType="withEffect">
                                  <p:stCondLst>
                                    <p:cond delay="13000"/>
                                  </p:stCondLst>
                                  <p:childTnLst>
                                    <p:animRot by="120000">
                                      <p:cBhvr>
                                        <p:cTn id="18" dur="500" fill="hold">
                                          <p:stCondLst>
                                            <p:cond delay="0"/>
                                          </p:stCondLst>
                                        </p:cTn>
                                        <p:tgtEl>
                                          <p:spTgt spid="10"/>
                                        </p:tgtEl>
                                        <p:attrNameLst>
                                          <p:attrName>r</p:attrName>
                                        </p:attrNameLst>
                                      </p:cBhvr>
                                    </p:animRot>
                                    <p:animRot by="-240000">
                                      <p:cBhvr>
                                        <p:cTn id="19" dur="1000" fill="hold">
                                          <p:stCondLst>
                                            <p:cond delay="1000"/>
                                          </p:stCondLst>
                                        </p:cTn>
                                        <p:tgtEl>
                                          <p:spTgt spid="10"/>
                                        </p:tgtEl>
                                        <p:attrNameLst>
                                          <p:attrName>r</p:attrName>
                                        </p:attrNameLst>
                                      </p:cBhvr>
                                    </p:animRot>
                                    <p:animRot by="240000">
                                      <p:cBhvr>
                                        <p:cTn id="20" dur="1000" fill="hold">
                                          <p:stCondLst>
                                            <p:cond delay="2000"/>
                                          </p:stCondLst>
                                        </p:cTn>
                                        <p:tgtEl>
                                          <p:spTgt spid="10"/>
                                        </p:tgtEl>
                                        <p:attrNameLst>
                                          <p:attrName>r</p:attrName>
                                        </p:attrNameLst>
                                      </p:cBhvr>
                                    </p:animRot>
                                    <p:animRot by="-240000">
                                      <p:cBhvr>
                                        <p:cTn id="21" dur="1000" fill="hold">
                                          <p:stCondLst>
                                            <p:cond delay="3000"/>
                                          </p:stCondLst>
                                        </p:cTn>
                                        <p:tgtEl>
                                          <p:spTgt spid="10"/>
                                        </p:tgtEl>
                                        <p:attrNameLst>
                                          <p:attrName>r</p:attrName>
                                        </p:attrNameLst>
                                      </p:cBhvr>
                                    </p:animRot>
                                    <p:animRot by="120000">
                                      <p:cBhvr>
                                        <p:cTn id="22" dur="1000" fill="hold">
                                          <p:stCondLst>
                                            <p:cond delay="4000"/>
                                          </p:stCondLst>
                                        </p:cTn>
                                        <p:tgtEl>
                                          <p:spTgt spid="10"/>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1"/>
          <p:cNvSpPr txBox="1">
            <a:spLocks/>
          </p:cNvSpPr>
          <p:nvPr/>
        </p:nvSpPr>
        <p:spPr>
          <a:xfrm>
            <a:off x="201598" y="85001"/>
            <a:ext cx="8662156" cy="808063"/>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just"/>
            <a:r>
              <a:rPr lang="ru-RU" sz="3600" dirty="0">
                <a:latin typeface="Times New Roman" panose="02020603050405020304" pitchFamily="18" charset="0"/>
                <a:cs typeface="Times New Roman" panose="02020603050405020304" pitchFamily="18" charset="0"/>
              </a:rPr>
              <a:t>	</a:t>
            </a:r>
            <a:r>
              <a:rPr lang="ru-RU" sz="3600" dirty="0"/>
              <a:t> </a:t>
            </a:r>
            <a:r>
              <a:rPr lang="ru-RU" sz="3600" dirty="0">
                <a:latin typeface="Times New Roman" panose="02020603050405020304" pitchFamily="18" charset="0"/>
                <a:cs typeface="Times New Roman" panose="02020603050405020304" pitchFamily="18" charset="0"/>
              </a:rPr>
              <a:t>Система  изменения  фаз  газораспределения  позволяет  плавно  изменять фазы  газораспределения  в  соответствии  с  условиями  работы  двигателя.  Это достигается путем поворота распределительного вала впускных клапанов относительно вала выпускных в диапазоне 40…60° (по углу поворота коленчатого вала). В результате изменяется момент начала открытия впускных клапанов и величина времени перекрытия клапанов.</a:t>
            </a:r>
          </a:p>
        </p:txBody>
      </p:sp>
      <p:sp>
        <p:nvSpPr>
          <p:cNvPr id="8" name="Скругленный прямоугольник 7"/>
          <p:cNvSpPr/>
          <p:nvPr/>
        </p:nvSpPr>
        <p:spPr>
          <a:xfrm rot="20375024">
            <a:off x="9945616" y="-890389"/>
            <a:ext cx="2834461" cy="1950780"/>
          </a:xfrm>
          <a:prstGeom prst="roundRect">
            <a:avLst>
              <a:gd name="adj" fmla="val 3685"/>
            </a:avLst>
          </a:prstGeom>
          <a:solidFill>
            <a:srgbClr val="002060"/>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9" name="Скругленный прямоугольник 8"/>
          <p:cNvSpPr/>
          <p:nvPr/>
        </p:nvSpPr>
        <p:spPr>
          <a:xfrm rot="20375024">
            <a:off x="10054634" y="-1125879"/>
            <a:ext cx="2834461" cy="1950780"/>
          </a:xfrm>
          <a:prstGeom prst="roundRect">
            <a:avLst>
              <a:gd name="adj" fmla="val 3685"/>
            </a:avLst>
          </a:prstGeom>
          <a:solidFill>
            <a:srgbClr val="002060"/>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0" name="Скругленный прямоугольник 9"/>
          <p:cNvSpPr/>
          <p:nvPr/>
        </p:nvSpPr>
        <p:spPr>
          <a:xfrm rot="20375024">
            <a:off x="10163651" y="-1326460"/>
            <a:ext cx="2834461" cy="1950780"/>
          </a:xfrm>
          <a:prstGeom prst="roundRect">
            <a:avLst>
              <a:gd name="adj" fmla="val 3685"/>
            </a:avLst>
          </a:prstGeom>
          <a:solidFill>
            <a:srgbClr val="002060"/>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11" name="Picture 3" descr="E:\logo\logo_inv.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416480" y="0"/>
            <a:ext cx="1008112" cy="825372"/>
          </a:xfrm>
          <a:prstGeom prst="rect">
            <a:avLst/>
          </a:prstGeom>
          <a:noFill/>
          <a:extLst>
            <a:ext uri="{909E8E84-426E-40DD-AFC4-6F175D3DCCD1}">
              <a14:hiddenFill xmlns:a14="http://schemas.microsoft.com/office/drawing/2010/main">
                <a:solidFill>
                  <a:srgbClr val="FFFFFF"/>
                </a:solidFill>
              </a14:hiddenFill>
            </a:ext>
          </a:extLst>
        </p:spPr>
      </p:pic>
      <p:pic>
        <p:nvPicPr>
          <p:cNvPr id="4" name="Рисунок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961512" y="3501008"/>
            <a:ext cx="3230488" cy="3230488"/>
          </a:xfrm>
          <a:prstGeom prst="rect">
            <a:avLst/>
          </a:prstGeom>
          <a:ln>
            <a:noFill/>
          </a:ln>
          <a:effectLst>
            <a:softEdge rad="112500"/>
          </a:effectLst>
        </p:spPr>
      </p:pic>
    </p:spTree>
    <p:extLst>
      <p:ext uri="{BB962C8B-B14F-4D97-AF65-F5344CB8AC3E}">
        <p14:creationId xmlns:p14="http://schemas.microsoft.com/office/powerpoint/2010/main" val="8893593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2" presetClass="emph" presetSubtype="0" fill="hold" grpId="0" nodeType="afterEffect">
                                  <p:stCondLst>
                                    <p:cond delay="11000"/>
                                  </p:stCondLst>
                                  <p:childTnLst>
                                    <p:animRot by="120000">
                                      <p:cBhvr>
                                        <p:cTn id="6" dur="500" fill="hold">
                                          <p:stCondLst>
                                            <p:cond delay="0"/>
                                          </p:stCondLst>
                                        </p:cTn>
                                        <p:tgtEl>
                                          <p:spTgt spid="8"/>
                                        </p:tgtEl>
                                        <p:attrNameLst>
                                          <p:attrName>r</p:attrName>
                                        </p:attrNameLst>
                                      </p:cBhvr>
                                    </p:animRot>
                                    <p:animRot by="-240000">
                                      <p:cBhvr>
                                        <p:cTn id="7" dur="1000" fill="hold">
                                          <p:stCondLst>
                                            <p:cond delay="1000"/>
                                          </p:stCondLst>
                                        </p:cTn>
                                        <p:tgtEl>
                                          <p:spTgt spid="8"/>
                                        </p:tgtEl>
                                        <p:attrNameLst>
                                          <p:attrName>r</p:attrName>
                                        </p:attrNameLst>
                                      </p:cBhvr>
                                    </p:animRot>
                                    <p:animRot by="240000">
                                      <p:cBhvr>
                                        <p:cTn id="8" dur="1000" fill="hold">
                                          <p:stCondLst>
                                            <p:cond delay="2000"/>
                                          </p:stCondLst>
                                        </p:cTn>
                                        <p:tgtEl>
                                          <p:spTgt spid="8"/>
                                        </p:tgtEl>
                                        <p:attrNameLst>
                                          <p:attrName>r</p:attrName>
                                        </p:attrNameLst>
                                      </p:cBhvr>
                                    </p:animRot>
                                    <p:animRot by="-240000">
                                      <p:cBhvr>
                                        <p:cTn id="9" dur="1000" fill="hold">
                                          <p:stCondLst>
                                            <p:cond delay="3000"/>
                                          </p:stCondLst>
                                        </p:cTn>
                                        <p:tgtEl>
                                          <p:spTgt spid="8"/>
                                        </p:tgtEl>
                                        <p:attrNameLst>
                                          <p:attrName>r</p:attrName>
                                        </p:attrNameLst>
                                      </p:cBhvr>
                                    </p:animRot>
                                    <p:animRot by="120000">
                                      <p:cBhvr>
                                        <p:cTn id="10" dur="1000" fill="hold">
                                          <p:stCondLst>
                                            <p:cond delay="4000"/>
                                          </p:stCondLst>
                                        </p:cTn>
                                        <p:tgtEl>
                                          <p:spTgt spid="8"/>
                                        </p:tgtEl>
                                        <p:attrNameLst>
                                          <p:attrName>r</p:attrName>
                                        </p:attrNameLst>
                                      </p:cBhvr>
                                    </p:animRot>
                                  </p:childTnLst>
                                </p:cTn>
                              </p:par>
                              <p:par>
                                <p:cTn id="11" presetID="32" presetClass="emph" presetSubtype="0" fill="hold" grpId="0" nodeType="withEffect">
                                  <p:stCondLst>
                                    <p:cond delay="12000"/>
                                  </p:stCondLst>
                                  <p:childTnLst>
                                    <p:animRot by="120000">
                                      <p:cBhvr>
                                        <p:cTn id="12" dur="500" fill="hold">
                                          <p:stCondLst>
                                            <p:cond delay="0"/>
                                          </p:stCondLst>
                                        </p:cTn>
                                        <p:tgtEl>
                                          <p:spTgt spid="9"/>
                                        </p:tgtEl>
                                        <p:attrNameLst>
                                          <p:attrName>r</p:attrName>
                                        </p:attrNameLst>
                                      </p:cBhvr>
                                    </p:animRot>
                                    <p:animRot by="-240000">
                                      <p:cBhvr>
                                        <p:cTn id="13" dur="1000" fill="hold">
                                          <p:stCondLst>
                                            <p:cond delay="1000"/>
                                          </p:stCondLst>
                                        </p:cTn>
                                        <p:tgtEl>
                                          <p:spTgt spid="9"/>
                                        </p:tgtEl>
                                        <p:attrNameLst>
                                          <p:attrName>r</p:attrName>
                                        </p:attrNameLst>
                                      </p:cBhvr>
                                    </p:animRot>
                                    <p:animRot by="240000">
                                      <p:cBhvr>
                                        <p:cTn id="14" dur="1000" fill="hold">
                                          <p:stCondLst>
                                            <p:cond delay="2000"/>
                                          </p:stCondLst>
                                        </p:cTn>
                                        <p:tgtEl>
                                          <p:spTgt spid="9"/>
                                        </p:tgtEl>
                                        <p:attrNameLst>
                                          <p:attrName>r</p:attrName>
                                        </p:attrNameLst>
                                      </p:cBhvr>
                                    </p:animRot>
                                    <p:animRot by="-240000">
                                      <p:cBhvr>
                                        <p:cTn id="15" dur="1000" fill="hold">
                                          <p:stCondLst>
                                            <p:cond delay="3000"/>
                                          </p:stCondLst>
                                        </p:cTn>
                                        <p:tgtEl>
                                          <p:spTgt spid="9"/>
                                        </p:tgtEl>
                                        <p:attrNameLst>
                                          <p:attrName>r</p:attrName>
                                        </p:attrNameLst>
                                      </p:cBhvr>
                                    </p:animRot>
                                    <p:animRot by="120000">
                                      <p:cBhvr>
                                        <p:cTn id="16" dur="1000" fill="hold">
                                          <p:stCondLst>
                                            <p:cond delay="4000"/>
                                          </p:stCondLst>
                                        </p:cTn>
                                        <p:tgtEl>
                                          <p:spTgt spid="9"/>
                                        </p:tgtEl>
                                        <p:attrNameLst>
                                          <p:attrName>r</p:attrName>
                                        </p:attrNameLst>
                                      </p:cBhvr>
                                    </p:animRot>
                                  </p:childTnLst>
                                </p:cTn>
                              </p:par>
                              <p:par>
                                <p:cTn id="17" presetID="32" presetClass="emph" presetSubtype="0" fill="hold" grpId="0" nodeType="withEffect">
                                  <p:stCondLst>
                                    <p:cond delay="13000"/>
                                  </p:stCondLst>
                                  <p:childTnLst>
                                    <p:animRot by="120000">
                                      <p:cBhvr>
                                        <p:cTn id="18" dur="500" fill="hold">
                                          <p:stCondLst>
                                            <p:cond delay="0"/>
                                          </p:stCondLst>
                                        </p:cTn>
                                        <p:tgtEl>
                                          <p:spTgt spid="10"/>
                                        </p:tgtEl>
                                        <p:attrNameLst>
                                          <p:attrName>r</p:attrName>
                                        </p:attrNameLst>
                                      </p:cBhvr>
                                    </p:animRot>
                                    <p:animRot by="-240000">
                                      <p:cBhvr>
                                        <p:cTn id="19" dur="1000" fill="hold">
                                          <p:stCondLst>
                                            <p:cond delay="1000"/>
                                          </p:stCondLst>
                                        </p:cTn>
                                        <p:tgtEl>
                                          <p:spTgt spid="10"/>
                                        </p:tgtEl>
                                        <p:attrNameLst>
                                          <p:attrName>r</p:attrName>
                                        </p:attrNameLst>
                                      </p:cBhvr>
                                    </p:animRot>
                                    <p:animRot by="240000">
                                      <p:cBhvr>
                                        <p:cTn id="20" dur="1000" fill="hold">
                                          <p:stCondLst>
                                            <p:cond delay="2000"/>
                                          </p:stCondLst>
                                        </p:cTn>
                                        <p:tgtEl>
                                          <p:spTgt spid="10"/>
                                        </p:tgtEl>
                                        <p:attrNameLst>
                                          <p:attrName>r</p:attrName>
                                        </p:attrNameLst>
                                      </p:cBhvr>
                                    </p:animRot>
                                    <p:animRot by="-240000">
                                      <p:cBhvr>
                                        <p:cTn id="21" dur="1000" fill="hold">
                                          <p:stCondLst>
                                            <p:cond delay="3000"/>
                                          </p:stCondLst>
                                        </p:cTn>
                                        <p:tgtEl>
                                          <p:spTgt spid="10"/>
                                        </p:tgtEl>
                                        <p:attrNameLst>
                                          <p:attrName>r</p:attrName>
                                        </p:attrNameLst>
                                      </p:cBhvr>
                                    </p:animRot>
                                    <p:animRot by="120000">
                                      <p:cBhvr>
                                        <p:cTn id="22" dur="1000" fill="hold">
                                          <p:stCondLst>
                                            <p:cond delay="4000"/>
                                          </p:stCondLst>
                                        </p:cTn>
                                        <p:tgtEl>
                                          <p:spTgt spid="10"/>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1"/>
          <p:cNvSpPr txBox="1">
            <a:spLocks/>
          </p:cNvSpPr>
          <p:nvPr/>
        </p:nvSpPr>
        <p:spPr>
          <a:xfrm>
            <a:off x="1559496" y="2996952"/>
            <a:ext cx="10153128" cy="808063"/>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just"/>
            <a:r>
              <a:rPr lang="ru-RU" sz="3600" dirty="0">
                <a:latin typeface="Times New Roman" panose="02020603050405020304" pitchFamily="18" charset="0"/>
                <a:cs typeface="Times New Roman" panose="02020603050405020304" pitchFamily="18" charset="0"/>
              </a:rPr>
              <a:t>	</a:t>
            </a:r>
            <a:r>
              <a:rPr lang="ru-RU" sz="5400" dirty="0">
                <a:latin typeface="Times New Roman" panose="02020603050405020304" pitchFamily="18" charset="0"/>
                <a:cs typeface="Times New Roman" panose="02020603050405020304" pitchFamily="18" charset="0"/>
              </a:rPr>
              <a:t>Спасибо за внимание</a:t>
            </a:r>
          </a:p>
        </p:txBody>
      </p:sp>
      <p:sp>
        <p:nvSpPr>
          <p:cNvPr id="8" name="Скругленный прямоугольник 7"/>
          <p:cNvSpPr/>
          <p:nvPr/>
        </p:nvSpPr>
        <p:spPr>
          <a:xfrm rot="20375024">
            <a:off x="9945616" y="-890389"/>
            <a:ext cx="2834461" cy="1950780"/>
          </a:xfrm>
          <a:prstGeom prst="roundRect">
            <a:avLst>
              <a:gd name="adj" fmla="val 3685"/>
            </a:avLst>
          </a:prstGeom>
          <a:solidFill>
            <a:srgbClr val="002060"/>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9" name="Скругленный прямоугольник 8"/>
          <p:cNvSpPr/>
          <p:nvPr/>
        </p:nvSpPr>
        <p:spPr>
          <a:xfrm rot="20375024">
            <a:off x="10054634" y="-1125879"/>
            <a:ext cx="2834461" cy="1950780"/>
          </a:xfrm>
          <a:prstGeom prst="roundRect">
            <a:avLst>
              <a:gd name="adj" fmla="val 3685"/>
            </a:avLst>
          </a:prstGeom>
          <a:solidFill>
            <a:srgbClr val="002060"/>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0" name="Скругленный прямоугольник 9"/>
          <p:cNvSpPr/>
          <p:nvPr/>
        </p:nvSpPr>
        <p:spPr>
          <a:xfrm rot="20375024">
            <a:off x="10163651" y="-1326460"/>
            <a:ext cx="2834461" cy="1950780"/>
          </a:xfrm>
          <a:prstGeom prst="roundRect">
            <a:avLst>
              <a:gd name="adj" fmla="val 3685"/>
            </a:avLst>
          </a:prstGeom>
          <a:solidFill>
            <a:srgbClr val="002060"/>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11" name="Picture 3" descr="E:\logo\logo_inv.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416480" y="0"/>
            <a:ext cx="1008112" cy="8253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937323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2" presetClass="emph" presetSubtype="0" fill="hold" grpId="0" nodeType="afterEffect">
                                  <p:stCondLst>
                                    <p:cond delay="11000"/>
                                  </p:stCondLst>
                                  <p:childTnLst>
                                    <p:animRot by="120000">
                                      <p:cBhvr>
                                        <p:cTn id="6" dur="500" fill="hold">
                                          <p:stCondLst>
                                            <p:cond delay="0"/>
                                          </p:stCondLst>
                                        </p:cTn>
                                        <p:tgtEl>
                                          <p:spTgt spid="8"/>
                                        </p:tgtEl>
                                        <p:attrNameLst>
                                          <p:attrName>r</p:attrName>
                                        </p:attrNameLst>
                                      </p:cBhvr>
                                    </p:animRot>
                                    <p:animRot by="-240000">
                                      <p:cBhvr>
                                        <p:cTn id="7" dur="1000" fill="hold">
                                          <p:stCondLst>
                                            <p:cond delay="1000"/>
                                          </p:stCondLst>
                                        </p:cTn>
                                        <p:tgtEl>
                                          <p:spTgt spid="8"/>
                                        </p:tgtEl>
                                        <p:attrNameLst>
                                          <p:attrName>r</p:attrName>
                                        </p:attrNameLst>
                                      </p:cBhvr>
                                    </p:animRot>
                                    <p:animRot by="240000">
                                      <p:cBhvr>
                                        <p:cTn id="8" dur="1000" fill="hold">
                                          <p:stCondLst>
                                            <p:cond delay="2000"/>
                                          </p:stCondLst>
                                        </p:cTn>
                                        <p:tgtEl>
                                          <p:spTgt spid="8"/>
                                        </p:tgtEl>
                                        <p:attrNameLst>
                                          <p:attrName>r</p:attrName>
                                        </p:attrNameLst>
                                      </p:cBhvr>
                                    </p:animRot>
                                    <p:animRot by="-240000">
                                      <p:cBhvr>
                                        <p:cTn id="9" dur="1000" fill="hold">
                                          <p:stCondLst>
                                            <p:cond delay="3000"/>
                                          </p:stCondLst>
                                        </p:cTn>
                                        <p:tgtEl>
                                          <p:spTgt spid="8"/>
                                        </p:tgtEl>
                                        <p:attrNameLst>
                                          <p:attrName>r</p:attrName>
                                        </p:attrNameLst>
                                      </p:cBhvr>
                                    </p:animRot>
                                    <p:animRot by="120000">
                                      <p:cBhvr>
                                        <p:cTn id="10" dur="1000" fill="hold">
                                          <p:stCondLst>
                                            <p:cond delay="4000"/>
                                          </p:stCondLst>
                                        </p:cTn>
                                        <p:tgtEl>
                                          <p:spTgt spid="8"/>
                                        </p:tgtEl>
                                        <p:attrNameLst>
                                          <p:attrName>r</p:attrName>
                                        </p:attrNameLst>
                                      </p:cBhvr>
                                    </p:animRot>
                                  </p:childTnLst>
                                </p:cTn>
                              </p:par>
                              <p:par>
                                <p:cTn id="11" presetID="32" presetClass="emph" presetSubtype="0" fill="hold" grpId="0" nodeType="withEffect">
                                  <p:stCondLst>
                                    <p:cond delay="12000"/>
                                  </p:stCondLst>
                                  <p:childTnLst>
                                    <p:animRot by="120000">
                                      <p:cBhvr>
                                        <p:cTn id="12" dur="500" fill="hold">
                                          <p:stCondLst>
                                            <p:cond delay="0"/>
                                          </p:stCondLst>
                                        </p:cTn>
                                        <p:tgtEl>
                                          <p:spTgt spid="9"/>
                                        </p:tgtEl>
                                        <p:attrNameLst>
                                          <p:attrName>r</p:attrName>
                                        </p:attrNameLst>
                                      </p:cBhvr>
                                    </p:animRot>
                                    <p:animRot by="-240000">
                                      <p:cBhvr>
                                        <p:cTn id="13" dur="1000" fill="hold">
                                          <p:stCondLst>
                                            <p:cond delay="1000"/>
                                          </p:stCondLst>
                                        </p:cTn>
                                        <p:tgtEl>
                                          <p:spTgt spid="9"/>
                                        </p:tgtEl>
                                        <p:attrNameLst>
                                          <p:attrName>r</p:attrName>
                                        </p:attrNameLst>
                                      </p:cBhvr>
                                    </p:animRot>
                                    <p:animRot by="240000">
                                      <p:cBhvr>
                                        <p:cTn id="14" dur="1000" fill="hold">
                                          <p:stCondLst>
                                            <p:cond delay="2000"/>
                                          </p:stCondLst>
                                        </p:cTn>
                                        <p:tgtEl>
                                          <p:spTgt spid="9"/>
                                        </p:tgtEl>
                                        <p:attrNameLst>
                                          <p:attrName>r</p:attrName>
                                        </p:attrNameLst>
                                      </p:cBhvr>
                                    </p:animRot>
                                    <p:animRot by="-240000">
                                      <p:cBhvr>
                                        <p:cTn id="15" dur="1000" fill="hold">
                                          <p:stCondLst>
                                            <p:cond delay="3000"/>
                                          </p:stCondLst>
                                        </p:cTn>
                                        <p:tgtEl>
                                          <p:spTgt spid="9"/>
                                        </p:tgtEl>
                                        <p:attrNameLst>
                                          <p:attrName>r</p:attrName>
                                        </p:attrNameLst>
                                      </p:cBhvr>
                                    </p:animRot>
                                    <p:animRot by="120000">
                                      <p:cBhvr>
                                        <p:cTn id="16" dur="1000" fill="hold">
                                          <p:stCondLst>
                                            <p:cond delay="4000"/>
                                          </p:stCondLst>
                                        </p:cTn>
                                        <p:tgtEl>
                                          <p:spTgt spid="9"/>
                                        </p:tgtEl>
                                        <p:attrNameLst>
                                          <p:attrName>r</p:attrName>
                                        </p:attrNameLst>
                                      </p:cBhvr>
                                    </p:animRot>
                                  </p:childTnLst>
                                </p:cTn>
                              </p:par>
                              <p:par>
                                <p:cTn id="17" presetID="32" presetClass="emph" presetSubtype="0" fill="hold" grpId="0" nodeType="withEffect">
                                  <p:stCondLst>
                                    <p:cond delay="13000"/>
                                  </p:stCondLst>
                                  <p:childTnLst>
                                    <p:animRot by="120000">
                                      <p:cBhvr>
                                        <p:cTn id="18" dur="500" fill="hold">
                                          <p:stCondLst>
                                            <p:cond delay="0"/>
                                          </p:stCondLst>
                                        </p:cTn>
                                        <p:tgtEl>
                                          <p:spTgt spid="10"/>
                                        </p:tgtEl>
                                        <p:attrNameLst>
                                          <p:attrName>r</p:attrName>
                                        </p:attrNameLst>
                                      </p:cBhvr>
                                    </p:animRot>
                                    <p:animRot by="-240000">
                                      <p:cBhvr>
                                        <p:cTn id="19" dur="1000" fill="hold">
                                          <p:stCondLst>
                                            <p:cond delay="1000"/>
                                          </p:stCondLst>
                                        </p:cTn>
                                        <p:tgtEl>
                                          <p:spTgt spid="10"/>
                                        </p:tgtEl>
                                        <p:attrNameLst>
                                          <p:attrName>r</p:attrName>
                                        </p:attrNameLst>
                                      </p:cBhvr>
                                    </p:animRot>
                                    <p:animRot by="240000">
                                      <p:cBhvr>
                                        <p:cTn id="20" dur="1000" fill="hold">
                                          <p:stCondLst>
                                            <p:cond delay="2000"/>
                                          </p:stCondLst>
                                        </p:cTn>
                                        <p:tgtEl>
                                          <p:spTgt spid="10"/>
                                        </p:tgtEl>
                                        <p:attrNameLst>
                                          <p:attrName>r</p:attrName>
                                        </p:attrNameLst>
                                      </p:cBhvr>
                                    </p:animRot>
                                    <p:animRot by="-240000">
                                      <p:cBhvr>
                                        <p:cTn id="21" dur="1000" fill="hold">
                                          <p:stCondLst>
                                            <p:cond delay="3000"/>
                                          </p:stCondLst>
                                        </p:cTn>
                                        <p:tgtEl>
                                          <p:spTgt spid="10"/>
                                        </p:tgtEl>
                                        <p:attrNameLst>
                                          <p:attrName>r</p:attrName>
                                        </p:attrNameLst>
                                      </p:cBhvr>
                                    </p:animRot>
                                    <p:animRot by="120000">
                                      <p:cBhvr>
                                        <p:cTn id="22" dur="1000" fill="hold">
                                          <p:stCondLst>
                                            <p:cond delay="4000"/>
                                          </p:stCondLst>
                                        </p:cTn>
                                        <p:tgtEl>
                                          <p:spTgt spid="10"/>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1"/>
          <p:cNvSpPr txBox="1">
            <a:spLocks/>
          </p:cNvSpPr>
          <p:nvPr/>
        </p:nvSpPr>
        <p:spPr>
          <a:xfrm>
            <a:off x="534096" y="249370"/>
            <a:ext cx="9522343" cy="808063"/>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just"/>
            <a:r>
              <a:rPr lang="ru-RU" dirty="0">
                <a:latin typeface="Times New Roman" panose="02020603050405020304" pitchFamily="18" charset="0"/>
                <a:cs typeface="Times New Roman" panose="02020603050405020304" pitchFamily="18" charset="0"/>
              </a:rPr>
              <a:t>	 </a:t>
            </a:r>
            <a:r>
              <a:rPr lang="ru-RU" sz="4000" dirty="0">
                <a:latin typeface="Times New Roman" panose="02020603050405020304" pitchFamily="18" charset="0"/>
                <a:cs typeface="Times New Roman" panose="02020603050405020304" pitchFamily="18" charset="0"/>
              </a:rPr>
              <a:t>Нормальный зазор, устанавливаемый между стержнем клапана и бойком коромысла, в процессе работы двигателя вследствие износа деталей может измениться. Поэтому тепловые зазоры необходимо периодически проверять и регулировать.</a:t>
            </a:r>
          </a:p>
        </p:txBody>
      </p:sp>
      <p:sp>
        <p:nvSpPr>
          <p:cNvPr id="8" name="Скругленный прямоугольник 7"/>
          <p:cNvSpPr/>
          <p:nvPr/>
        </p:nvSpPr>
        <p:spPr>
          <a:xfrm rot="20375024">
            <a:off x="9945616" y="-890389"/>
            <a:ext cx="2834461" cy="1950780"/>
          </a:xfrm>
          <a:prstGeom prst="roundRect">
            <a:avLst>
              <a:gd name="adj" fmla="val 3685"/>
            </a:avLst>
          </a:prstGeom>
          <a:solidFill>
            <a:srgbClr val="002060"/>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9" name="Скругленный прямоугольник 8"/>
          <p:cNvSpPr/>
          <p:nvPr/>
        </p:nvSpPr>
        <p:spPr>
          <a:xfrm rot="20375024">
            <a:off x="10054634" y="-1125879"/>
            <a:ext cx="2834461" cy="1950780"/>
          </a:xfrm>
          <a:prstGeom prst="roundRect">
            <a:avLst>
              <a:gd name="adj" fmla="val 3685"/>
            </a:avLst>
          </a:prstGeom>
          <a:solidFill>
            <a:srgbClr val="002060"/>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0" name="Скругленный прямоугольник 9"/>
          <p:cNvSpPr/>
          <p:nvPr/>
        </p:nvSpPr>
        <p:spPr>
          <a:xfrm rot="20375024">
            <a:off x="10163651" y="-1326460"/>
            <a:ext cx="2834461" cy="1950780"/>
          </a:xfrm>
          <a:prstGeom prst="roundRect">
            <a:avLst>
              <a:gd name="adj" fmla="val 3685"/>
            </a:avLst>
          </a:prstGeom>
          <a:solidFill>
            <a:srgbClr val="002060"/>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11" name="Picture 3" descr="E:\logo\logo_inv.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416480" y="0"/>
            <a:ext cx="1008112" cy="825372"/>
          </a:xfrm>
          <a:prstGeom prst="rect">
            <a:avLst/>
          </a:prstGeom>
          <a:noFill/>
          <a:extLst>
            <a:ext uri="{909E8E84-426E-40DD-AFC4-6F175D3DCCD1}">
              <a14:hiddenFill xmlns:a14="http://schemas.microsoft.com/office/drawing/2010/main">
                <a:solidFill>
                  <a:srgbClr val="FFFFFF"/>
                </a:solidFill>
              </a14:hiddenFill>
            </a:ext>
          </a:extLst>
        </p:spPr>
      </p:pic>
      <p:pic>
        <p:nvPicPr>
          <p:cNvPr id="5" name="Рисунок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968208" y="4145330"/>
            <a:ext cx="4203077" cy="2726727"/>
          </a:xfrm>
          <a:prstGeom prst="rect">
            <a:avLst/>
          </a:prstGeom>
          <a:ln>
            <a:noFill/>
          </a:ln>
          <a:effectLst>
            <a:softEdge rad="112500"/>
          </a:effectLst>
        </p:spPr>
      </p:pic>
    </p:spTree>
    <p:extLst>
      <p:ext uri="{BB962C8B-B14F-4D97-AF65-F5344CB8AC3E}">
        <p14:creationId xmlns:p14="http://schemas.microsoft.com/office/powerpoint/2010/main" val="12558996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2" presetClass="emph" presetSubtype="0" fill="hold" grpId="0" nodeType="afterEffect">
                                  <p:stCondLst>
                                    <p:cond delay="11000"/>
                                  </p:stCondLst>
                                  <p:childTnLst>
                                    <p:animRot by="120000">
                                      <p:cBhvr>
                                        <p:cTn id="6" dur="500" fill="hold">
                                          <p:stCondLst>
                                            <p:cond delay="0"/>
                                          </p:stCondLst>
                                        </p:cTn>
                                        <p:tgtEl>
                                          <p:spTgt spid="8"/>
                                        </p:tgtEl>
                                        <p:attrNameLst>
                                          <p:attrName>r</p:attrName>
                                        </p:attrNameLst>
                                      </p:cBhvr>
                                    </p:animRot>
                                    <p:animRot by="-240000">
                                      <p:cBhvr>
                                        <p:cTn id="7" dur="1000" fill="hold">
                                          <p:stCondLst>
                                            <p:cond delay="1000"/>
                                          </p:stCondLst>
                                        </p:cTn>
                                        <p:tgtEl>
                                          <p:spTgt spid="8"/>
                                        </p:tgtEl>
                                        <p:attrNameLst>
                                          <p:attrName>r</p:attrName>
                                        </p:attrNameLst>
                                      </p:cBhvr>
                                    </p:animRot>
                                    <p:animRot by="240000">
                                      <p:cBhvr>
                                        <p:cTn id="8" dur="1000" fill="hold">
                                          <p:stCondLst>
                                            <p:cond delay="2000"/>
                                          </p:stCondLst>
                                        </p:cTn>
                                        <p:tgtEl>
                                          <p:spTgt spid="8"/>
                                        </p:tgtEl>
                                        <p:attrNameLst>
                                          <p:attrName>r</p:attrName>
                                        </p:attrNameLst>
                                      </p:cBhvr>
                                    </p:animRot>
                                    <p:animRot by="-240000">
                                      <p:cBhvr>
                                        <p:cTn id="9" dur="1000" fill="hold">
                                          <p:stCondLst>
                                            <p:cond delay="3000"/>
                                          </p:stCondLst>
                                        </p:cTn>
                                        <p:tgtEl>
                                          <p:spTgt spid="8"/>
                                        </p:tgtEl>
                                        <p:attrNameLst>
                                          <p:attrName>r</p:attrName>
                                        </p:attrNameLst>
                                      </p:cBhvr>
                                    </p:animRot>
                                    <p:animRot by="120000">
                                      <p:cBhvr>
                                        <p:cTn id="10" dur="1000" fill="hold">
                                          <p:stCondLst>
                                            <p:cond delay="4000"/>
                                          </p:stCondLst>
                                        </p:cTn>
                                        <p:tgtEl>
                                          <p:spTgt spid="8"/>
                                        </p:tgtEl>
                                        <p:attrNameLst>
                                          <p:attrName>r</p:attrName>
                                        </p:attrNameLst>
                                      </p:cBhvr>
                                    </p:animRot>
                                  </p:childTnLst>
                                </p:cTn>
                              </p:par>
                              <p:par>
                                <p:cTn id="11" presetID="32" presetClass="emph" presetSubtype="0" fill="hold" grpId="0" nodeType="withEffect">
                                  <p:stCondLst>
                                    <p:cond delay="12000"/>
                                  </p:stCondLst>
                                  <p:childTnLst>
                                    <p:animRot by="120000">
                                      <p:cBhvr>
                                        <p:cTn id="12" dur="500" fill="hold">
                                          <p:stCondLst>
                                            <p:cond delay="0"/>
                                          </p:stCondLst>
                                        </p:cTn>
                                        <p:tgtEl>
                                          <p:spTgt spid="9"/>
                                        </p:tgtEl>
                                        <p:attrNameLst>
                                          <p:attrName>r</p:attrName>
                                        </p:attrNameLst>
                                      </p:cBhvr>
                                    </p:animRot>
                                    <p:animRot by="-240000">
                                      <p:cBhvr>
                                        <p:cTn id="13" dur="1000" fill="hold">
                                          <p:stCondLst>
                                            <p:cond delay="1000"/>
                                          </p:stCondLst>
                                        </p:cTn>
                                        <p:tgtEl>
                                          <p:spTgt spid="9"/>
                                        </p:tgtEl>
                                        <p:attrNameLst>
                                          <p:attrName>r</p:attrName>
                                        </p:attrNameLst>
                                      </p:cBhvr>
                                    </p:animRot>
                                    <p:animRot by="240000">
                                      <p:cBhvr>
                                        <p:cTn id="14" dur="1000" fill="hold">
                                          <p:stCondLst>
                                            <p:cond delay="2000"/>
                                          </p:stCondLst>
                                        </p:cTn>
                                        <p:tgtEl>
                                          <p:spTgt spid="9"/>
                                        </p:tgtEl>
                                        <p:attrNameLst>
                                          <p:attrName>r</p:attrName>
                                        </p:attrNameLst>
                                      </p:cBhvr>
                                    </p:animRot>
                                    <p:animRot by="-240000">
                                      <p:cBhvr>
                                        <p:cTn id="15" dur="1000" fill="hold">
                                          <p:stCondLst>
                                            <p:cond delay="3000"/>
                                          </p:stCondLst>
                                        </p:cTn>
                                        <p:tgtEl>
                                          <p:spTgt spid="9"/>
                                        </p:tgtEl>
                                        <p:attrNameLst>
                                          <p:attrName>r</p:attrName>
                                        </p:attrNameLst>
                                      </p:cBhvr>
                                    </p:animRot>
                                    <p:animRot by="120000">
                                      <p:cBhvr>
                                        <p:cTn id="16" dur="1000" fill="hold">
                                          <p:stCondLst>
                                            <p:cond delay="4000"/>
                                          </p:stCondLst>
                                        </p:cTn>
                                        <p:tgtEl>
                                          <p:spTgt spid="9"/>
                                        </p:tgtEl>
                                        <p:attrNameLst>
                                          <p:attrName>r</p:attrName>
                                        </p:attrNameLst>
                                      </p:cBhvr>
                                    </p:animRot>
                                  </p:childTnLst>
                                </p:cTn>
                              </p:par>
                              <p:par>
                                <p:cTn id="17" presetID="32" presetClass="emph" presetSubtype="0" fill="hold" grpId="0" nodeType="withEffect">
                                  <p:stCondLst>
                                    <p:cond delay="13000"/>
                                  </p:stCondLst>
                                  <p:childTnLst>
                                    <p:animRot by="120000">
                                      <p:cBhvr>
                                        <p:cTn id="18" dur="500" fill="hold">
                                          <p:stCondLst>
                                            <p:cond delay="0"/>
                                          </p:stCondLst>
                                        </p:cTn>
                                        <p:tgtEl>
                                          <p:spTgt spid="10"/>
                                        </p:tgtEl>
                                        <p:attrNameLst>
                                          <p:attrName>r</p:attrName>
                                        </p:attrNameLst>
                                      </p:cBhvr>
                                    </p:animRot>
                                    <p:animRot by="-240000">
                                      <p:cBhvr>
                                        <p:cTn id="19" dur="1000" fill="hold">
                                          <p:stCondLst>
                                            <p:cond delay="1000"/>
                                          </p:stCondLst>
                                        </p:cTn>
                                        <p:tgtEl>
                                          <p:spTgt spid="10"/>
                                        </p:tgtEl>
                                        <p:attrNameLst>
                                          <p:attrName>r</p:attrName>
                                        </p:attrNameLst>
                                      </p:cBhvr>
                                    </p:animRot>
                                    <p:animRot by="240000">
                                      <p:cBhvr>
                                        <p:cTn id="20" dur="1000" fill="hold">
                                          <p:stCondLst>
                                            <p:cond delay="2000"/>
                                          </p:stCondLst>
                                        </p:cTn>
                                        <p:tgtEl>
                                          <p:spTgt spid="10"/>
                                        </p:tgtEl>
                                        <p:attrNameLst>
                                          <p:attrName>r</p:attrName>
                                        </p:attrNameLst>
                                      </p:cBhvr>
                                    </p:animRot>
                                    <p:animRot by="-240000">
                                      <p:cBhvr>
                                        <p:cTn id="21" dur="1000" fill="hold">
                                          <p:stCondLst>
                                            <p:cond delay="3000"/>
                                          </p:stCondLst>
                                        </p:cTn>
                                        <p:tgtEl>
                                          <p:spTgt spid="10"/>
                                        </p:tgtEl>
                                        <p:attrNameLst>
                                          <p:attrName>r</p:attrName>
                                        </p:attrNameLst>
                                      </p:cBhvr>
                                    </p:animRot>
                                    <p:animRot by="120000">
                                      <p:cBhvr>
                                        <p:cTn id="22" dur="1000" fill="hold">
                                          <p:stCondLst>
                                            <p:cond delay="4000"/>
                                          </p:stCondLst>
                                        </p:cTn>
                                        <p:tgtEl>
                                          <p:spTgt spid="10"/>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1"/>
          <p:cNvSpPr txBox="1">
            <a:spLocks/>
          </p:cNvSpPr>
          <p:nvPr/>
        </p:nvSpPr>
        <p:spPr>
          <a:xfrm>
            <a:off x="405356" y="980728"/>
            <a:ext cx="9180014" cy="808063"/>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just"/>
            <a:r>
              <a:rPr lang="ru-RU" dirty="0">
                <a:latin typeface="Times New Roman" panose="02020603050405020304" pitchFamily="18" charset="0"/>
                <a:cs typeface="Times New Roman" panose="02020603050405020304" pitchFamily="18" charset="0"/>
              </a:rPr>
              <a:t>	</a:t>
            </a:r>
          </a:p>
        </p:txBody>
      </p:sp>
      <p:sp>
        <p:nvSpPr>
          <p:cNvPr id="8" name="Скругленный прямоугольник 7"/>
          <p:cNvSpPr/>
          <p:nvPr/>
        </p:nvSpPr>
        <p:spPr>
          <a:xfrm rot="20375024">
            <a:off x="9945616" y="-890389"/>
            <a:ext cx="2834461" cy="1950780"/>
          </a:xfrm>
          <a:prstGeom prst="roundRect">
            <a:avLst>
              <a:gd name="adj" fmla="val 3685"/>
            </a:avLst>
          </a:prstGeom>
          <a:solidFill>
            <a:srgbClr val="002060"/>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9" name="Скругленный прямоугольник 8"/>
          <p:cNvSpPr/>
          <p:nvPr/>
        </p:nvSpPr>
        <p:spPr>
          <a:xfrm rot="20375024">
            <a:off x="10054634" y="-1125879"/>
            <a:ext cx="2834461" cy="1950780"/>
          </a:xfrm>
          <a:prstGeom prst="roundRect">
            <a:avLst>
              <a:gd name="adj" fmla="val 3685"/>
            </a:avLst>
          </a:prstGeom>
          <a:solidFill>
            <a:srgbClr val="002060"/>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0" name="Скругленный прямоугольник 9"/>
          <p:cNvSpPr/>
          <p:nvPr/>
        </p:nvSpPr>
        <p:spPr>
          <a:xfrm rot="20375024">
            <a:off x="10163651" y="-1326460"/>
            <a:ext cx="2834461" cy="1950780"/>
          </a:xfrm>
          <a:prstGeom prst="roundRect">
            <a:avLst>
              <a:gd name="adj" fmla="val 3685"/>
            </a:avLst>
          </a:prstGeom>
          <a:solidFill>
            <a:srgbClr val="002060"/>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11" name="Picture 3" descr="E:\logo\logo_inv.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416480" y="0"/>
            <a:ext cx="1008112" cy="825372"/>
          </a:xfrm>
          <a:prstGeom prst="rect">
            <a:avLst/>
          </a:prstGeom>
          <a:noFill/>
          <a:extLst>
            <a:ext uri="{909E8E84-426E-40DD-AFC4-6F175D3DCCD1}">
              <a14:hiddenFill xmlns:a14="http://schemas.microsoft.com/office/drawing/2010/main">
                <a:solidFill>
                  <a:srgbClr val="FFFFFF"/>
                </a:solidFill>
              </a14:hiddenFill>
            </a:ext>
          </a:extLst>
        </p:spPr>
      </p:pic>
      <p:sp>
        <p:nvSpPr>
          <p:cNvPr id="5" name="Прямоугольник 4"/>
          <p:cNvSpPr/>
          <p:nvPr/>
        </p:nvSpPr>
        <p:spPr>
          <a:xfrm>
            <a:off x="119336" y="188640"/>
            <a:ext cx="9684069" cy="5047536"/>
          </a:xfrm>
          <a:prstGeom prst="rect">
            <a:avLst/>
          </a:prstGeom>
        </p:spPr>
        <p:txBody>
          <a:bodyPr wrap="square">
            <a:spAutoFit/>
          </a:bodyPr>
          <a:lstStyle/>
          <a:p>
            <a:pPr lvl="0" algn="just">
              <a:lnSpc>
                <a:spcPct val="115000"/>
              </a:lnSpc>
              <a:spcAft>
                <a:spcPts val="0"/>
              </a:spcAft>
            </a:pPr>
            <a:r>
              <a:rPr lang="ru-RU" sz="2400" dirty="0">
                <a:latin typeface="Times New Roman" panose="02020603050405020304" pitchFamily="18" charset="0"/>
                <a:cs typeface="Times New Roman" panose="02020603050405020304" pitchFamily="18" charset="0"/>
              </a:rPr>
              <a:t>	</a:t>
            </a:r>
            <a:r>
              <a:rPr lang="ru-RU" sz="4000" dirty="0">
                <a:latin typeface="Times New Roman" panose="02020603050405020304" pitchFamily="18" charset="0"/>
                <a:cs typeface="Times New Roman" panose="02020603050405020304" pitchFamily="18" charset="0"/>
              </a:rPr>
              <a:t>Увеличение или уменьшение тепловых зазоров отрицательно сказывается на  работе  механизма  газораспределения  и  двигателя  в  целом.  При слишком больших зазорах растут ударные нагрузки и увеличивается износ деталей привода клапанов.</a:t>
            </a:r>
            <a:endParaRPr lang="ru-RU" sz="3600" b="1" dirty="0">
              <a:effectLst/>
              <a:latin typeface="Times New Roman" panose="02020603050405020304" pitchFamily="18" charset="0"/>
              <a:ea typeface="Calibri" panose="020F0502020204030204" pitchFamily="34" charset="0"/>
              <a:cs typeface="Times New Roman" panose="02020603050405020304" pitchFamily="18" charset="0"/>
            </a:endParaRPr>
          </a:p>
        </p:txBody>
      </p:sp>
      <p:pic>
        <p:nvPicPr>
          <p:cNvPr id="6" name="Рисунок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112223" y="4287376"/>
            <a:ext cx="4073857" cy="2601449"/>
          </a:xfrm>
          <a:prstGeom prst="rect">
            <a:avLst/>
          </a:prstGeom>
          <a:ln>
            <a:noFill/>
          </a:ln>
          <a:effectLst>
            <a:softEdge rad="112500"/>
          </a:effectLst>
        </p:spPr>
      </p:pic>
    </p:spTree>
    <p:extLst>
      <p:ext uri="{BB962C8B-B14F-4D97-AF65-F5344CB8AC3E}">
        <p14:creationId xmlns:p14="http://schemas.microsoft.com/office/powerpoint/2010/main" val="40232304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2" presetClass="emph" presetSubtype="0" fill="hold" grpId="0" nodeType="afterEffect">
                                  <p:stCondLst>
                                    <p:cond delay="11000"/>
                                  </p:stCondLst>
                                  <p:childTnLst>
                                    <p:animRot by="120000">
                                      <p:cBhvr>
                                        <p:cTn id="6" dur="500" fill="hold">
                                          <p:stCondLst>
                                            <p:cond delay="0"/>
                                          </p:stCondLst>
                                        </p:cTn>
                                        <p:tgtEl>
                                          <p:spTgt spid="8"/>
                                        </p:tgtEl>
                                        <p:attrNameLst>
                                          <p:attrName>r</p:attrName>
                                        </p:attrNameLst>
                                      </p:cBhvr>
                                    </p:animRot>
                                    <p:animRot by="-240000">
                                      <p:cBhvr>
                                        <p:cTn id="7" dur="1000" fill="hold">
                                          <p:stCondLst>
                                            <p:cond delay="1000"/>
                                          </p:stCondLst>
                                        </p:cTn>
                                        <p:tgtEl>
                                          <p:spTgt spid="8"/>
                                        </p:tgtEl>
                                        <p:attrNameLst>
                                          <p:attrName>r</p:attrName>
                                        </p:attrNameLst>
                                      </p:cBhvr>
                                    </p:animRot>
                                    <p:animRot by="240000">
                                      <p:cBhvr>
                                        <p:cTn id="8" dur="1000" fill="hold">
                                          <p:stCondLst>
                                            <p:cond delay="2000"/>
                                          </p:stCondLst>
                                        </p:cTn>
                                        <p:tgtEl>
                                          <p:spTgt spid="8"/>
                                        </p:tgtEl>
                                        <p:attrNameLst>
                                          <p:attrName>r</p:attrName>
                                        </p:attrNameLst>
                                      </p:cBhvr>
                                    </p:animRot>
                                    <p:animRot by="-240000">
                                      <p:cBhvr>
                                        <p:cTn id="9" dur="1000" fill="hold">
                                          <p:stCondLst>
                                            <p:cond delay="3000"/>
                                          </p:stCondLst>
                                        </p:cTn>
                                        <p:tgtEl>
                                          <p:spTgt spid="8"/>
                                        </p:tgtEl>
                                        <p:attrNameLst>
                                          <p:attrName>r</p:attrName>
                                        </p:attrNameLst>
                                      </p:cBhvr>
                                    </p:animRot>
                                    <p:animRot by="120000">
                                      <p:cBhvr>
                                        <p:cTn id="10" dur="1000" fill="hold">
                                          <p:stCondLst>
                                            <p:cond delay="4000"/>
                                          </p:stCondLst>
                                        </p:cTn>
                                        <p:tgtEl>
                                          <p:spTgt spid="8"/>
                                        </p:tgtEl>
                                        <p:attrNameLst>
                                          <p:attrName>r</p:attrName>
                                        </p:attrNameLst>
                                      </p:cBhvr>
                                    </p:animRot>
                                  </p:childTnLst>
                                </p:cTn>
                              </p:par>
                              <p:par>
                                <p:cTn id="11" presetID="32" presetClass="emph" presetSubtype="0" fill="hold" grpId="0" nodeType="withEffect">
                                  <p:stCondLst>
                                    <p:cond delay="12000"/>
                                  </p:stCondLst>
                                  <p:childTnLst>
                                    <p:animRot by="120000">
                                      <p:cBhvr>
                                        <p:cTn id="12" dur="500" fill="hold">
                                          <p:stCondLst>
                                            <p:cond delay="0"/>
                                          </p:stCondLst>
                                        </p:cTn>
                                        <p:tgtEl>
                                          <p:spTgt spid="9"/>
                                        </p:tgtEl>
                                        <p:attrNameLst>
                                          <p:attrName>r</p:attrName>
                                        </p:attrNameLst>
                                      </p:cBhvr>
                                    </p:animRot>
                                    <p:animRot by="-240000">
                                      <p:cBhvr>
                                        <p:cTn id="13" dur="1000" fill="hold">
                                          <p:stCondLst>
                                            <p:cond delay="1000"/>
                                          </p:stCondLst>
                                        </p:cTn>
                                        <p:tgtEl>
                                          <p:spTgt spid="9"/>
                                        </p:tgtEl>
                                        <p:attrNameLst>
                                          <p:attrName>r</p:attrName>
                                        </p:attrNameLst>
                                      </p:cBhvr>
                                    </p:animRot>
                                    <p:animRot by="240000">
                                      <p:cBhvr>
                                        <p:cTn id="14" dur="1000" fill="hold">
                                          <p:stCondLst>
                                            <p:cond delay="2000"/>
                                          </p:stCondLst>
                                        </p:cTn>
                                        <p:tgtEl>
                                          <p:spTgt spid="9"/>
                                        </p:tgtEl>
                                        <p:attrNameLst>
                                          <p:attrName>r</p:attrName>
                                        </p:attrNameLst>
                                      </p:cBhvr>
                                    </p:animRot>
                                    <p:animRot by="-240000">
                                      <p:cBhvr>
                                        <p:cTn id="15" dur="1000" fill="hold">
                                          <p:stCondLst>
                                            <p:cond delay="3000"/>
                                          </p:stCondLst>
                                        </p:cTn>
                                        <p:tgtEl>
                                          <p:spTgt spid="9"/>
                                        </p:tgtEl>
                                        <p:attrNameLst>
                                          <p:attrName>r</p:attrName>
                                        </p:attrNameLst>
                                      </p:cBhvr>
                                    </p:animRot>
                                    <p:animRot by="120000">
                                      <p:cBhvr>
                                        <p:cTn id="16" dur="1000" fill="hold">
                                          <p:stCondLst>
                                            <p:cond delay="4000"/>
                                          </p:stCondLst>
                                        </p:cTn>
                                        <p:tgtEl>
                                          <p:spTgt spid="9"/>
                                        </p:tgtEl>
                                        <p:attrNameLst>
                                          <p:attrName>r</p:attrName>
                                        </p:attrNameLst>
                                      </p:cBhvr>
                                    </p:animRot>
                                  </p:childTnLst>
                                </p:cTn>
                              </p:par>
                              <p:par>
                                <p:cTn id="17" presetID="32" presetClass="emph" presetSubtype="0" fill="hold" grpId="0" nodeType="withEffect">
                                  <p:stCondLst>
                                    <p:cond delay="13000"/>
                                  </p:stCondLst>
                                  <p:childTnLst>
                                    <p:animRot by="120000">
                                      <p:cBhvr>
                                        <p:cTn id="18" dur="500" fill="hold">
                                          <p:stCondLst>
                                            <p:cond delay="0"/>
                                          </p:stCondLst>
                                        </p:cTn>
                                        <p:tgtEl>
                                          <p:spTgt spid="10"/>
                                        </p:tgtEl>
                                        <p:attrNameLst>
                                          <p:attrName>r</p:attrName>
                                        </p:attrNameLst>
                                      </p:cBhvr>
                                    </p:animRot>
                                    <p:animRot by="-240000">
                                      <p:cBhvr>
                                        <p:cTn id="19" dur="1000" fill="hold">
                                          <p:stCondLst>
                                            <p:cond delay="1000"/>
                                          </p:stCondLst>
                                        </p:cTn>
                                        <p:tgtEl>
                                          <p:spTgt spid="10"/>
                                        </p:tgtEl>
                                        <p:attrNameLst>
                                          <p:attrName>r</p:attrName>
                                        </p:attrNameLst>
                                      </p:cBhvr>
                                    </p:animRot>
                                    <p:animRot by="240000">
                                      <p:cBhvr>
                                        <p:cTn id="20" dur="1000" fill="hold">
                                          <p:stCondLst>
                                            <p:cond delay="2000"/>
                                          </p:stCondLst>
                                        </p:cTn>
                                        <p:tgtEl>
                                          <p:spTgt spid="10"/>
                                        </p:tgtEl>
                                        <p:attrNameLst>
                                          <p:attrName>r</p:attrName>
                                        </p:attrNameLst>
                                      </p:cBhvr>
                                    </p:animRot>
                                    <p:animRot by="-240000">
                                      <p:cBhvr>
                                        <p:cTn id="21" dur="1000" fill="hold">
                                          <p:stCondLst>
                                            <p:cond delay="3000"/>
                                          </p:stCondLst>
                                        </p:cTn>
                                        <p:tgtEl>
                                          <p:spTgt spid="10"/>
                                        </p:tgtEl>
                                        <p:attrNameLst>
                                          <p:attrName>r</p:attrName>
                                        </p:attrNameLst>
                                      </p:cBhvr>
                                    </p:animRot>
                                    <p:animRot by="120000">
                                      <p:cBhvr>
                                        <p:cTn id="22" dur="1000" fill="hold">
                                          <p:stCondLst>
                                            <p:cond delay="4000"/>
                                          </p:stCondLst>
                                        </p:cTn>
                                        <p:tgtEl>
                                          <p:spTgt spid="10"/>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Скругленный прямоугольник 8"/>
          <p:cNvSpPr/>
          <p:nvPr/>
        </p:nvSpPr>
        <p:spPr>
          <a:xfrm rot="20375024">
            <a:off x="10054634" y="-1125879"/>
            <a:ext cx="2834461" cy="1950780"/>
          </a:xfrm>
          <a:prstGeom prst="roundRect">
            <a:avLst>
              <a:gd name="adj" fmla="val 3685"/>
            </a:avLst>
          </a:prstGeom>
          <a:solidFill>
            <a:srgbClr val="002060"/>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0" name="Скругленный прямоугольник 9"/>
          <p:cNvSpPr/>
          <p:nvPr/>
        </p:nvSpPr>
        <p:spPr>
          <a:xfrm rot="20375024">
            <a:off x="10163651" y="-1326460"/>
            <a:ext cx="2834461" cy="1950780"/>
          </a:xfrm>
          <a:prstGeom prst="roundRect">
            <a:avLst>
              <a:gd name="adj" fmla="val 3685"/>
            </a:avLst>
          </a:prstGeom>
          <a:solidFill>
            <a:srgbClr val="002060"/>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11" name="Picture 3" descr="E:\logo\logo_inv.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416480" y="0"/>
            <a:ext cx="1008112" cy="825372"/>
          </a:xfrm>
          <a:prstGeom prst="rect">
            <a:avLst/>
          </a:prstGeom>
          <a:noFill/>
          <a:extLst>
            <a:ext uri="{909E8E84-426E-40DD-AFC4-6F175D3DCCD1}">
              <a14:hiddenFill xmlns:a14="http://schemas.microsoft.com/office/drawing/2010/main">
                <a:solidFill>
                  <a:srgbClr val="FFFFFF"/>
                </a:solidFill>
              </a14:hiddenFill>
            </a:ext>
          </a:extLst>
        </p:spPr>
      </p:pic>
      <p:sp>
        <p:nvSpPr>
          <p:cNvPr id="8" name="Скругленный прямоугольник 7"/>
          <p:cNvSpPr/>
          <p:nvPr/>
        </p:nvSpPr>
        <p:spPr>
          <a:xfrm rot="20375024">
            <a:off x="9945616" y="-890389"/>
            <a:ext cx="2834461" cy="1950780"/>
          </a:xfrm>
          <a:prstGeom prst="roundRect">
            <a:avLst>
              <a:gd name="adj" fmla="val 3685"/>
            </a:avLst>
          </a:prstGeom>
          <a:solidFill>
            <a:srgbClr val="002060"/>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13" name="Picture 3" descr="E:\logo\logo_inv.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568880" y="152400"/>
            <a:ext cx="1008112" cy="825372"/>
          </a:xfrm>
          <a:prstGeom prst="rect">
            <a:avLst/>
          </a:prstGeom>
          <a:noFill/>
          <a:extLst>
            <a:ext uri="{909E8E84-426E-40DD-AFC4-6F175D3DCCD1}">
              <a14:hiddenFill xmlns:a14="http://schemas.microsoft.com/office/drawing/2010/main">
                <a:solidFill>
                  <a:srgbClr val="FFFFFF"/>
                </a:solidFill>
              </a14:hiddenFill>
            </a:ext>
          </a:extLst>
        </p:spPr>
      </p:pic>
      <p:sp>
        <p:nvSpPr>
          <p:cNvPr id="2" name="Прямоугольник 1"/>
          <p:cNvSpPr/>
          <p:nvPr/>
        </p:nvSpPr>
        <p:spPr>
          <a:xfrm>
            <a:off x="191444" y="199326"/>
            <a:ext cx="9459561" cy="4401205"/>
          </a:xfrm>
          <a:prstGeom prst="rect">
            <a:avLst/>
          </a:prstGeom>
        </p:spPr>
        <p:txBody>
          <a:bodyPr wrap="square">
            <a:spAutoFit/>
          </a:bodyPr>
          <a:lstStyle/>
          <a:p>
            <a:pPr algn="just"/>
            <a:r>
              <a:rPr lang="ru-RU" sz="3200" dirty="0">
                <a:latin typeface="Times New Roman" panose="02020603050405020304" pitchFamily="18" charset="0"/>
                <a:ea typeface="Calibri" panose="020F0502020204030204" pitchFamily="34" charset="0"/>
              </a:rPr>
              <a:t>	</a:t>
            </a:r>
            <a:r>
              <a:rPr lang="ru-RU" sz="4000" dirty="0">
                <a:latin typeface="Times New Roman" panose="02020603050405020304" pitchFamily="18" charset="0"/>
                <a:cs typeface="Times New Roman" panose="02020603050405020304" pitchFamily="18" charset="0"/>
              </a:rPr>
              <a:t>При очень малых зазорах не обеспечивается герметичность камеры сгорания, двигатель теряет компрессию и не развивает полной мощности. Клапаны в этом случае перегреваются, что может повлечь за собой прогорание рабочих фасок. </a:t>
            </a:r>
          </a:p>
        </p:txBody>
      </p:sp>
      <p:pic>
        <p:nvPicPr>
          <p:cNvPr id="5" name="Рисунок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059304" y="4149080"/>
            <a:ext cx="4051857" cy="2690433"/>
          </a:xfrm>
          <a:prstGeom prst="rect">
            <a:avLst/>
          </a:prstGeom>
          <a:ln>
            <a:noFill/>
          </a:ln>
          <a:effectLst>
            <a:softEdge rad="112500"/>
          </a:effectLst>
        </p:spPr>
      </p:pic>
    </p:spTree>
    <p:extLst>
      <p:ext uri="{BB962C8B-B14F-4D97-AF65-F5344CB8AC3E}">
        <p14:creationId xmlns:p14="http://schemas.microsoft.com/office/powerpoint/2010/main" val="359336231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2" presetClass="emph" presetSubtype="0" fill="hold" grpId="0" nodeType="afterEffect">
                                  <p:stCondLst>
                                    <p:cond delay="11000"/>
                                  </p:stCondLst>
                                  <p:childTnLst>
                                    <p:animRot by="120000">
                                      <p:cBhvr>
                                        <p:cTn id="6" dur="500" fill="hold">
                                          <p:stCondLst>
                                            <p:cond delay="0"/>
                                          </p:stCondLst>
                                        </p:cTn>
                                        <p:tgtEl>
                                          <p:spTgt spid="8"/>
                                        </p:tgtEl>
                                        <p:attrNameLst>
                                          <p:attrName>r</p:attrName>
                                        </p:attrNameLst>
                                      </p:cBhvr>
                                    </p:animRot>
                                    <p:animRot by="-240000">
                                      <p:cBhvr>
                                        <p:cTn id="7" dur="1000" fill="hold">
                                          <p:stCondLst>
                                            <p:cond delay="1000"/>
                                          </p:stCondLst>
                                        </p:cTn>
                                        <p:tgtEl>
                                          <p:spTgt spid="8"/>
                                        </p:tgtEl>
                                        <p:attrNameLst>
                                          <p:attrName>r</p:attrName>
                                        </p:attrNameLst>
                                      </p:cBhvr>
                                    </p:animRot>
                                    <p:animRot by="240000">
                                      <p:cBhvr>
                                        <p:cTn id="8" dur="1000" fill="hold">
                                          <p:stCondLst>
                                            <p:cond delay="2000"/>
                                          </p:stCondLst>
                                        </p:cTn>
                                        <p:tgtEl>
                                          <p:spTgt spid="8"/>
                                        </p:tgtEl>
                                        <p:attrNameLst>
                                          <p:attrName>r</p:attrName>
                                        </p:attrNameLst>
                                      </p:cBhvr>
                                    </p:animRot>
                                    <p:animRot by="-240000">
                                      <p:cBhvr>
                                        <p:cTn id="9" dur="1000" fill="hold">
                                          <p:stCondLst>
                                            <p:cond delay="3000"/>
                                          </p:stCondLst>
                                        </p:cTn>
                                        <p:tgtEl>
                                          <p:spTgt spid="8"/>
                                        </p:tgtEl>
                                        <p:attrNameLst>
                                          <p:attrName>r</p:attrName>
                                        </p:attrNameLst>
                                      </p:cBhvr>
                                    </p:animRot>
                                    <p:animRot by="120000">
                                      <p:cBhvr>
                                        <p:cTn id="10" dur="1000" fill="hold">
                                          <p:stCondLst>
                                            <p:cond delay="4000"/>
                                          </p:stCondLst>
                                        </p:cTn>
                                        <p:tgtEl>
                                          <p:spTgt spid="8"/>
                                        </p:tgtEl>
                                        <p:attrNameLst>
                                          <p:attrName>r</p:attrName>
                                        </p:attrNameLst>
                                      </p:cBhvr>
                                    </p:animRot>
                                  </p:childTnLst>
                                </p:cTn>
                              </p:par>
                              <p:par>
                                <p:cTn id="11" presetID="32" presetClass="emph" presetSubtype="0" fill="hold" grpId="0" nodeType="withEffect">
                                  <p:stCondLst>
                                    <p:cond delay="12000"/>
                                  </p:stCondLst>
                                  <p:childTnLst>
                                    <p:animRot by="120000">
                                      <p:cBhvr>
                                        <p:cTn id="12" dur="500" fill="hold">
                                          <p:stCondLst>
                                            <p:cond delay="0"/>
                                          </p:stCondLst>
                                        </p:cTn>
                                        <p:tgtEl>
                                          <p:spTgt spid="9"/>
                                        </p:tgtEl>
                                        <p:attrNameLst>
                                          <p:attrName>r</p:attrName>
                                        </p:attrNameLst>
                                      </p:cBhvr>
                                    </p:animRot>
                                    <p:animRot by="-240000">
                                      <p:cBhvr>
                                        <p:cTn id="13" dur="1000" fill="hold">
                                          <p:stCondLst>
                                            <p:cond delay="1000"/>
                                          </p:stCondLst>
                                        </p:cTn>
                                        <p:tgtEl>
                                          <p:spTgt spid="9"/>
                                        </p:tgtEl>
                                        <p:attrNameLst>
                                          <p:attrName>r</p:attrName>
                                        </p:attrNameLst>
                                      </p:cBhvr>
                                    </p:animRot>
                                    <p:animRot by="240000">
                                      <p:cBhvr>
                                        <p:cTn id="14" dur="1000" fill="hold">
                                          <p:stCondLst>
                                            <p:cond delay="2000"/>
                                          </p:stCondLst>
                                        </p:cTn>
                                        <p:tgtEl>
                                          <p:spTgt spid="9"/>
                                        </p:tgtEl>
                                        <p:attrNameLst>
                                          <p:attrName>r</p:attrName>
                                        </p:attrNameLst>
                                      </p:cBhvr>
                                    </p:animRot>
                                    <p:animRot by="-240000">
                                      <p:cBhvr>
                                        <p:cTn id="15" dur="1000" fill="hold">
                                          <p:stCondLst>
                                            <p:cond delay="3000"/>
                                          </p:stCondLst>
                                        </p:cTn>
                                        <p:tgtEl>
                                          <p:spTgt spid="9"/>
                                        </p:tgtEl>
                                        <p:attrNameLst>
                                          <p:attrName>r</p:attrName>
                                        </p:attrNameLst>
                                      </p:cBhvr>
                                    </p:animRot>
                                    <p:animRot by="120000">
                                      <p:cBhvr>
                                        <p:cTn id="16" dur="1000" fill="hold">
                                          <p:stCondLst>
                                            <p:cond delay="4000"/>
                                          </p:stCondLst>
                                        </p:cTn>
                                        <p:tgtEl>
                                          <p:spTgt spid="9"/>
                                        </p:tgtEl>
                                        <p:attrNameLst>
                                          <p:attrName>r</p:attrName>
                                        </p:attrNameLst>
                                      </p:cBhvr>
                                    </p:animRot>
                                  </p:childTnLst>
                                </p:cTn>
                              </p:par>
                              <p:par>
                                <p:cTn id="17" presetID="32" presetClass="emph" presetSubtype="0" fill="hold" grpId="0" nodeType="withEffect">
                                  <p:stCondLst>
                                    <p:cond delay="13000"/>
                                  </p:stCondLst>
                                  <p:childTnLst>
                                    <p:animRot by="120000">
                                      <p:cBhvr>
                                        <p:cTn id="18" dur="500" fill="hold">
                                          <p:stCondLst>
                                            <p:cond delay="0"/>
                                          </p:stCondLst>
                                        </p:cTn>
                                        <p:tgtEl>
                                          <p:spTgt spid="10"/>
                                        </p:tgtEl>
                                        <p:attrNameLst>
                                          <p:attrName>r</p:attrName>
                                        </p:attrNameLst>
                                      </p:cBhvr>
                                    </p:animRot>
                                    <p:animRot by="-240000">
                                      <p:cBhvr>
                                        <p:cTn id="19" dur="1000" fill="hold">
                                          <p:stCondLst>
                                            <p:cond delay="1000"/>
                                          </p:stCondLst>
                                        </p:cTn>
                                        <p:tgtEl>
                                          <p:spTgt spid="10"/>
                                        </p:tgtEl>
                                        <p:attrNameLst>
                                          <p:attrName>r</p:attrName>
                                        </p:attrNameLst>
                                      </p:cBhvr>
                                    </p:animRot>
                                    <p:animRot by="240000">
                                      <p:cBhvr>
                                        <p:cTn id="20" dur="1000" fill="hold">
                                          <p:stCondLst>
                                            <p:cond delay="2000"/>
                                          </p:stCondLst>
                                        </p:cTn>
                                        <p:tgtEl>
                                          <p:spTgt spid="10"/>
                                        </p:tgtEl>
                                        <p:attrNameLst>
                                          <p:attrName>r</p:attrName>
                                        </p:attrNameLst>
                                      </p:cBhvr>
                                    </p:animRot>
                                    <p:animRot by="-240000">
                                      <p:cBhvr>
                                        <p:cTn id="21" dur="1000" fill="hold">
                                          <p:stCondLst>
                                            <p:cond delay="3000"/>
                                          </p:stCondLst>
                                        </p:cTn>
                                        <p:tgtEl>
                                          <p:spTgt spid="10"/>
                                        </p:tgtEl>
                                        <p:attrNameLst>
                                          <p:attrName>r</p:attrName>
                                        </p:attrNameLst>
                                      </p:cBhvr>
                                    </p:animRot>
                                    <p:animRot by="120000">
                                      <p:cBhvr>
                                        <p:cTn id="22" dur="1000" fill="hold">
                                          <p:stCondLst>
                                            <p:cond delay="4000"/>
                                          </p:stCondLst>
                                        </p:cTn>
                                        <p:tgtEl>
                                          <p:spTgt spid="10"/>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8"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1"/>
          <p:cNvSpPr txBox="1">
            <a:spLocks/>
          </p:cNvSpPr>
          <p:nvPr/>
        </p:nvSpPr>
        <p:spPr>
          <a:xfrm>
            <a:off x="748271" y="349660"/>
            <a:ext cx="9180014" cy="808063"/>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just"/>
            <a:r>
              <a:rPr lang="ru-RU" sz="3200" dirty="0">
                <a:latin typeface="Times New Roman" panose="02020603050405020304" pitchFamily="18" charset="0"/>
                <a:cs typeface="Times New Roman" panose="02020603050405020304" pitchFamily="18" charset="0"/>
              </a:rPr>
              <a:t>	</a:t>
            </a:r>
            <a:r>
              <a:rPr lang="ru-RU" sz="4000" dirty="0">
                <a:latin typeface="Times New Roman" panose="02020603050405020304" pitchFamily="18" charset="0"/>
                <a:cs typeface="Times New Roman" panose="02020603050405020304" pitchFamily="18" charset="0"/>
              </a:rPr>
              <a:t>Зазор  контролируется  плоским  щупом.  Регулировку  производят  путем вращения регулировочного винта в коромысле (рисунок 1). Порядок регулировки тепловых зазоров указывается в заводской инструкции.</a:t>
            </a:r>
          </a:p>
        </p:txBody>
      </p:sp>
      <p:sp>
        <p:nvSpPr>
          <p:cNvPr id="8" name="Скругленный прямоугольник 7"/>
          <p:cNvSpPr/>
          <p:nvPr/>
        </p:nvSpPr>
        <p:spPr>
          <a:xfrm rot="20375024">
            <a:off x="9945616" y="-890389"/>
            <a:ext cx="2834461" cy="1950780"/>
          </a:xfrm>
          <a:prstGeom prst="roundRect">
            <a:avLst>
              <a:gd name="adj" fmla="val 3685"/>
            </a:avLst>
          </a:prstGeom>
          <a:solidFill>
            <a:srgbClr val="002060"/>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9" name="Скругленный прямоугольник 8"/>
          <p:cNvSpPr/>
          <p:nvPr/>
        </p:nvSpPr>
        <p:spPr>
          <a:xfrm rot="20375024">
            <a:off x="10054634" y="-1125879"/>
            <a:ext cx="2834461" cy="1950780"/>
          </a:xfrm>
          <a:prstGeom prst="roundRect">
            <a:avLst>
              <a:gd name="adj" fmla="val 3685"/>
            </a:avLst>
          </a:prstGeom>
          <a:solidFill>
            <a:srgbClr val="002060"/>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0" name="Скругленный прямоугольник 9"/>
          <p:cNvSpPr/>
          <p:nvPr/>
        </p:nvSpPr>
        <p:spPr>
          <a:xfrm rot="20375024">
            <a:off x="10163651" y="-1326460"/>
            <a:ext cx="2834461" cy="1950780"/>
          </a:xfrm>
          <a:prstGeom prst="roundRect">
            <a:avLst>
              <a:gd name="adj" fmla="val 3685"/>
            </a:avLst>
          </a:prstGeom>
          <a:solidFill>
            <a:srgbClr val="002060"/>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11" name="Picture 3" descr="E:\logo\logo_inv.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416480" y="0"/>
            <a:ext cx="1008112" cy="825372"/>
          </a:xfrm>
          <a:prstGeom prst="rect">
            <a:avLst/>
          </a:prstGeom>
          <a:noFill/>
          <a:extLst>
            <a:ext uri="{909E8E84-426E-40DD-AFC4-6F175D3DCCD1}">
              <a14:hiddenFill xmlns:a14="http://schemas.microsoft.com/office/drawing/2010/main">
                <a:solidFill>
                  <a:srgbClr val="FFFFFF"/>
                </a:solidFill>
              </a14:hiddenFill>
            </a:ext>
          </a:extLst>
        </p:spPr>
      </p:pic>
      <p:pic>
        <p:nvPicPr>
          <p:cNvPr id="14" name="Рисунок 13"/>
          <p:cNvPicPr/>
          <p:nvPr/>
        </p:nvPicPr>
        <p:blipFill>
          <a:blip r:embed="rId3"/>
          <a:stretch>
            <a:fillRect/>
          </a:stretch>
        </p:blipFill>
        <p:spPr>
          <a:xfrm>
            <a:off x="9120336" y="3513989"/>
            <a:ext cx="2984500" cy="3321685"/>
          </a:xfrm>
          <a:prstGeom prst="rect">
            <a:avLst/>
          </a:prstGeom>
          <a:ln>
            <a:noFill/>
          </a:ln>
          <a:effectLst>
            <a:softEdge rad="112500"/>
          </a:effectLst>
        </p:spPr>
      </p:pic>
      <p:sp>
        <p:nvSpPr>
          <p:cNvPr id="4" name="Прямоугольник 3"/>
          <p:cNvSpPr/>
          <p:nvPr/>
        </p:nvSpPr>
        <p:spPr>
          <a:xfrm>
            <a:off x="2783632" y="6093296"/>
            <a:ext cx="6096000" cy="835613"/>
          </a:xfrm>
          <a:prstGeom prst="rect">
            <a:avLst/>
          </a:prstGeom>
        </p:spPr>
        <p:txBody>
          <a:bodyPr>
            <a:spAutoFit/>
          </a:bodyPr>
          <a:lstStyle/>
          <a:p>
            <a:pPr indent="450215" algn="ctr">
              <a:lnSpc>
                <a:spcPct val="115000"/>
              </a:lnSpc>
              <a:spcAft>
                <a:spcPts val="0"/>
              </a:spcAft>
            </a:pPr>
            <a:r>
              <a:rPr lang="ru-RU" sz="2400" dirty="0">
                <a:latin typeface="Times New Roman" panose="02020603050405020304" pitchFamily="18" charset="0"/>
                <a:ea typeface="Calibri" panose="020F0502020204030204" pitchFamily="34" charset="0"/>
                <a:cs typeface="Times New Roman" panose="02020603050405020304" pitchFamily="18" charset="0"/>
              </a:rPr>
              <a:t>Рисунок 1 - Регулировка теплового зазора</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15000"/>
              </a:lnSpc>
              <a:spcAft>
                <a:spcPts val="0"/>
              </a:spcAft>
            </a:pPr>
            <a:r>
              <a:rPr lang="ru-RU" dirty="0">
                <a:latin typeface="Times New Roman" panose="02020603050405020304" pitchFamily="18" charset="0"/>
                <a:ea typeface="Calibri" panose="020F0502020204030204" pitchFamily="34" charset="0"/>
                <a:cs typeface="Times New Roman" panose="02020603050405020304" pitchFamily="18" charset="0"/>
              </a:rPr>
              <a:t> </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5337615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2" presetClass="emph" presetSubtype="0" fill="hold" grpId="0" nodeType="afterEffect">
                                  <p:stCondLst>
                                    <p:cond delay="11000"/>
                                  </p:stCondLst>
                                  <p:childTnLst>
                                    <p:animRot by="120000">
                                      <p:cBhvr>
                                        <p:cTn id="6" dur="500" fill="hold">
                                          <p:stCondLst>
                                            <p:cond delay="0"/>
                                          </p:stCondLst>
                                        </p:cTn>
                                        <p:tgtEl>
                                          <p:spTgt spid="8"/>
                                        </p:tgtEl>
                                        <p:attrNameLst>
                                          <p:attrName>r</p:attrName>
                                        </p:attrNameLst>
                                      </p:cBhvr>
                                    </p:animRot>
                                    <p:animRot by="-240000">
                                      <p:cBhvr>
                                        <p:cTn id="7" dur="1000" fill="hold">
                                          <p:stCondLst>
                                            <p:cond delay="1000"/>
                                          </p:stCondLst>
                                        </p:cTn>
                                        <p:tgtEl>
                                          <p:spTgt spid="8"/>
                                        </p:tgtEl>
                                        <p:attrNameLst>
                                          <p:attrName>r</p:attrName>
                                        </p:attrNameLst>
                                      </p:cBhvr>
                                    </p:animRot>
                                    <p:animRot by="240000">
                                      <p:cBhvr>
                                        <p:cTn id="8" dur="1000" fill="hold">
                                          <p:stCondLst>
                                            <p:cond delay="2000"/>
                                          </p:stCondLst>
                                        </p:cTn>
                                        <p:tgtEl>
                                          <p:spTgt spid="8"/>
                                        </p:tgtEl>
                                        <p:attrNameLst>
                                          <p:attrName>r</p:attrName>
                                        </p:attrNameLst>
                                      </p:cBhvr>
                                    </p:animRot>
                                    <p:animRot by="-240000">
                                      <p:cBhvr>
                                        <p:cTn id="9" dur="1000" fill="hold">
                                          <p:stCondLst>
                                            <p:cond delay="3000"/>
                                          </p:stCondLst>
                                        </p:cTn>
                                        <p:tgtEl>
                                          <p:spTgt spid="8"/>
                                        </p:tgtEl>
                                        <p:attrNameLst>
                                          <p:attrName>r</p:attrName>
                                        </p:attrNameLst>
                                      </p:cBhvr>
                                    </p:animRot>
                                    <p:animRot by="120000">
                                      <p:cBhvr>
                                        <p:cTn id="10" dur="1000" fill="hold">
                                          <p:stCondLst>
                                            <p:cond delay="4000"/>
                                          </p:stCondLst>
                                        </p:cTn>
                                        <p:tgtEl>
                                          <p:spTgt spid="8"/>
                                        </p:tgtEl>
                                        <p:attrNameLst>
                                          <p:attrName>r</p:attrName>
                                        </p:attrNameLst>
                                      </p:cBhvr>
                                    </p:animRot>
                                  </p:childTnLst>
                                </p:cTn>
                              </p:par>
                              <p:par>
                                <p:cTn id="11" presetID="32" presetClass="emph" presetSubtype="0" fill="hold" grpId="0" nodeType="withEffect">
                                  <p:stCondLst>
                                    <p:cond delay="12000"/>
                                  </p:stCondLst>
                                  <p:childTnLst>
                                    <p:animRot by="120000">
                                      <p:cBhvr>
                                        <p:cTn id="12" dur="500" fill="hold">
                                          <p:stCondLst>
                                            <p:cond delay="0"/>
                                          </p:stCondLst>
                                        </p:cTn>
                                        <p:tgtEl>
                                          <p:spTgt spid="9"/>
                                        </p:tgtEl>
                                        <p:attrNameLst>
                                          <p:attrName>r</p:attrName>
                                        </p:attrNameLst>
                                      </p:cBhvr>
                                    </p:animRot>
                                    <p:animRot by="-240000">
                                      <p:cBhvr>
                                        <p:cTn id="13" dur="1000" fill="hold">
                                          <p:stCondLst>
                                            <p:cond delay="1000"/>
                                          </p:stCondLst>
                                        </p:cTn>
                                        <p:tgtEl>
                                          <p:spTgt spid="9"/>
                                        </p:tgtEl>
                                        <p:attrNameLst>
                                          <p:attrName>r</p:attrName>
                                        </p:attrNameLst>
                                      </p:cBhvr>
                                    </p:animRot>
                                    <p:animRot by="240000">
                                      <p:cBhvr>
                                        <p:cTn id="14" dur="1000" fill="hold">
                                          <p:stCondLst>
                                            <p:cond delay="2000"/>
                                          </p:stCondLst>
                                        </p:cTn>
                                        <p:tgtEl>
                                          <p:spTgt spid="9"/>
                                        </p:tgtEl>
                                        <p:attrNameLst>
                                          <p:attrName>r</p:attrName>
                                        </p:attrNameLst>
                                      </p:cBhvr>
                                    </p:animRot>
                                    <p:animRot by="-240000">
                                      <p:cBhvr>
                                        <p:cTn id="15" dur="1000" fill="hold">
                                          <p:stCondLst>
                                            <p:cond delay="3000"/>
                                          </p:stCondLst>
                                        </p:cTn>
                                        <p:tgtEl>
                                          <p:spTgt spid="9"/>
                                        </p:tgtEl>
                                        <p:attrNameLst>
                                          <p:attrName>r</p:attrName>
                                        </p:attrNameLst>
                                      </p:cBhvr>
                                    </p:animRot>
                                    <p:animRot by="120000">
                                      <p:cBhvr>
                                        <p:cTn id="16" dur="1000" fill="hold">
                                          <p:stCondLst>
                                            <p:cond delay="4000"/>
                                          </p:stCondLst>
                                        </p:cTn>
                                        <p:tgtEl>
                                          <p:spTgt spid="9"/>
                                        </p:tgtEl>
                                        <p:attrNameLst>
                                          <p:attrName>r</p:attrName>
                                        </p:attrNameLst>
                                      </p:cBhvr>
                                    </p:animRot>
                                  </p:childTnLst>
                                </p:cTn>
                              </p:par>
                              <p:par>
                                <p:cTn id="17" presetID="32" presetClass="emph" presetSubtype="0" fill="hold" grpId="0" nodeType="withEffect">
                                  <p:stCondLst>
                                    <p:cond delay="13000"/>
                                  </p:stCondLst>
                                  <p:childTnLst>
                                    <p:animRot by="120000">
                                      <p:cBhvr>
                                        <p:cTn id="18" dur="500" fill="hold">
                                          <p:stCondLst>
                                            <p:cond delay="0"/>
                                          </p:stCondLst>
                                        </p:cTn>
                                        <p:tgtEl>
                                          <p:spTgt spid="10"/>
                                        </p:tgtEl>
                                        <p:attrNameLst>
                                          <p:attrName>r</p:attrName>
                                        </p:attrNameLst>
                                      </p:cBhvr>
                                    </p:animRot>
                                    <p:animRot by="-240000">
                                      <p:cBhvr>
                                        <p:cTn id="19" dur="1000" fill="hold">
                                          <p:stCondLst>
                                            <p:cond delay="1000"/>
                                          </p:stCondLst>
                                        </p:cTn>
                                        <p:tgtEl>
                                          <p:spTgt spid="10"/>
                                        </p:tgtEl>
                                        <p:attrNameLst>
                                          <p:attrName>r</p:attrName>
                                        </p:attrNameLst>
                                      </p:cBhvr>
                                    </p:animRot>
                                    <p:animRot by="240000">
                                      <p:cBhvr>
                                        <p:cTn id="20" dur="1000" fill="hold">
                                          <p:stCondLst>
                                            <p:cond delay="2000"/>
                                          </p:stCondLst>
                                        </p:cTn>
                                        <p:tgtEl>
                                          <p:spTgt spid="10"/>
                                        </p:tgtEl>
                                        <p:attrNameLst>
                                          <p:attrName>r</p:attrName>
                                        </p:attrNameLst>
                                      </p:cBhvr>
                                    </p:animRot>
                                    <p:animRot by="-240000">
                                      <p:cBhvr>
                                        <p:cTn id="21" dur="1000" fill="hold">
                                          <p:stCondLst>
                                            <p:cond delay="3000"/>
                                          </p:stCondLst>
                                        </p:cTn>
                                        <p:tgtEl>
                                          <p:spTgt spid="10"/>
                                        </p:tgtEl>
                                        <p:attrNameLst>
                                          <p:attrName>r</p:attrName>
                                        </p:attrNameLst>
                                      </p:cBhvr>
                                    </p:animRot>
                                    <p:animRot by="120000">
                                      <p:cBhvr>
                                        <p:cTn id="22" dur="1000" fill="hold">
                                          <p:stCondLst>
                                            <p:cond delay="4000"/>
                                          </p:stCondLst>
                                        </p:cTn>
                                        <p:tgtEl>
                                          <p:spTgt spid="10"/>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1"/>
          <p:cNvSpPr txBox="1">
            <a:spLocks/>
          </p:cNvSpPr>
          <p:nvPr/>
        </p:nvSpPr>
        <p:spPr>
          <a:xfrm>
            <a:off x="263351" y="249370"/>
            <a:ext cx="9649071" cy="808063"/>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just"/>
            <a:r>
              <a:rPr lang="ru-RU" sz="3600" dirty="0">
                <a:latin typeface="Times New Roman" panose="02020603050405020304" pitchFamily="18" charset="0"/>
                <a:cs typeface="Times New Roman" panose="02020603050405020304" pitchFamily="18" charset="0"/>
              </a:rPr>
              <a:t>	</a:t>
            </a:r>
            <a:r>
              <a:rPr lang="ru-RU" sz="4000" dirty="0"/>
              <a:t> </a:t>
            </a:r>
            <a:r>
              <a:rPr lang="ru-RU" sz="3600" dirty="0">
                <a:latin typeface="Times New Roman" panose="02020603050405020304" pitchFamily="18" charset="0"/>
                <a:cs typeface="Times New Roman" panose="02020603050405020304" pitchFamily="18" charset="0"/>
              </a:rPr>
              <a:t>Регулировка тепловых зазоров является достаточно трудоемкой операцией, требующей определенной квалификации и внимательности. Избежать частой регулировки клапанного механизма и сделать его работу более мягкой помогают </a:t>
            </a:r>
            <a:r>
              <a:rPr lang="ru-RU" sz="3600" dirty="0" err="1">
                <a:latin typeface="Times New Roman" panose="02020603050405020304" pitchFamily="18" charset="0"/>
                <a:cs typeface="Times New Roman" panose="02020603050405020304" pitchFamily="18" charset="0"/>
              </a:rPr>
              <a:t>гидрокомпенсаторы</a:t>
            </a:r>
            <a:r>
              <a:rPr lang="ru-RU" sz="3600" dirty="0">
                <a:latin typeface="Times New Roman" panose="02020603050405020304" pitchFamily="18" charset="0"/>
                <a:cs typeface="Times New Roman" panose="02020603050405020304" pitchFamily="18" charset="0"/>
              </a:rPr>
              <a:t>. Установлены они между стержнем клапана и кулачком газораспределительного вала или </a:t>
            </a:r>
            <a:r>
              <a:rPr lang="ru-RU" sz="3600" dirty="0" err="1">
                <a:latin typeface="Times New Roman" panose="02020603050405020304" pitchFamily="18" charset="0"/>
                <a:cs typeface="Times New Roman" panose="02020603050405020304" pitchFamily="18" charset="0"/>
              </a:rPr>
              <a:t>бойковой</a:t>
            </a:r>
            <a:r>
              <a:rPr lang="ru-RU" sz="3600" dirty="0">
                <a:latin typeface="Times New Roman" panose="02020603050405020304" pitchFamily="18" charset="0"/>
                <a:cs typeface="Times New Roman" panose="02020603050405020304" pitchFamily="18" charset="0"/>
              </a:rPr>
              <a:t> поверхностью коромысла.</a:t>
            </a:r>
            <a:endParaRPr lang="ru-RU" sz="4000" dirty="0">
              <a:latin typeface="Times New Roman" panose="02020603050405020304" pitchFamily="18" charset="0"/>
              <a:cs typeface="Times New Roman" panose="02020603050405020304" pitchFamily="18" charset="0"/>
            </a:endParaRPr>
          </a:p>
        </p:txBody>
      </p:sp>
      <p:sp>
        <p:nvSpPr>
          <p:cNvPr id="8" name="Скругленный прямоугольник 7"/>
          <p:cNvSpPr/>
          <p:nvPr/>
        </p:nvSpPr>
        <p:spPr>
          <a:xfrm rot="20375024">
            <a:off x="9945616" y="-890389"/>
            <a:ext cx="2834461" cy="1950780"/>
          </a:xfrm>
          <a:prstGeom prst="roundRect">
            <a:avLst>
              <a:gd name="adj" fmla="val 3685"/>
            </a:avLst>
          </a:prstGeom>
          <a:solidFill>
            <a:srgbClr val="002060"/>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9" name="Скругленный прямоугольник 8"/>
          <p:cNvSpPr/>
          <p:nvPr/>
        </p:nvSpPr>
        <p:spPr>
          <a:xfrm rot="20375024">
            <a:off x="10054634" y="-1125879"/>
            <a:ext cx="2834461" cy="1950780"/>
          </a:xfrm>
          <a:prstGeom prst="roundRect">
            <a:avLst>
              <a:gd name="adj" fmla="val 3685"/>
            </a:avLst>
          </a:prstGeom>
          <a:solidFill>
            <a:srgbClr val="002060"/>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0" name="Скругленный прямоугольник 9"/>
          <p:cNvSpPr/>
          <p:nvPr/>
        </p:nvSpPr>
        <p:spPr>
          <a:xfrm rot="20375024">
            <a:off x="10163651" y="-1326460"/>
            <a:ext cx="2834461" cy="1950780"/>
          </a:xfrm>
          <a:prstGeom prst="roundRect">
            <a:avLst>
              <a:gd name="adj" fmla="val 3685"/>
            </a:avLst>
          </a:prstGeom>
          <a:solidFill>
            <a:srgbClr val="002060"/>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11" name="Picture 3" descr="E:\logo\logo_inv.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416480" y="0"/>
            <a:ext cx="1008112" cy="825372"/>
          </a:xfrm>
          <a:prstGeom prst="rect">
            <a:avLst/>
          </a:prstGeom>
          <a:noFill/>
          <a:extLst>
            <a:ext uri="{909E8E84-426E-40DD-AFC4-6F175D3DCCD1}">
              <a14:hiddenFill xmlns:a14="http://schemas.microsoft.com/office/drawing/2010/main">
                <a:solidFill>
                  <a:srgbClr val="FFFFFF"/>
                </a:solidFill>
              </a14:hiddenFill>
            </a:ext>
          </a:extLst>
        </p:spPr>
      </p:pic>
      <p:pic>
        <p:nvPicPr>
          <p:cNvPr id="2" name="Рисунок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976320" y="4657821"/>
            <a:ext cx="3211515" cy="2183830"/>
          </a:xfrm>
          <a:prstGeom prst="rect">
            <a:avLst/>
          </a:prstGeom>
          <a:ln>
            <a:noFill/>
          </a:ln>
          <a:effectLst>
            <a:softEdge rad="112500"/>
          </a:effectLst>
        </p:spPr>
      </p:pic>
    </p:spTree>
    <p:extLst>
      <p:ext uri="{BB962C8B-B14F-4D97-AF65-F5344CB8AC3E}">
        <p14:creationId xmlns:p14="http://schemas.microsoft.com/office/powerpoint/2010/main" val="20461968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2" presetClass="emph" presetSubtype="0" fill="hold" grpId="0" nodeType="afterEffect">
                                  <p:stCondLst>
                                    <p:cond delay="11000"/>
                                  </p:stCondLst>
                                  <p:childTnLst>
                                    <p:animRot by="120000">
                                      <p:cBhvr>
                                        <p:cTn id="6" dur="500" fill="hold">
                                          <p:stCondLst>
                                            <p:cond delay="0"/>
                                          </p:stCondLst>
                                        </p:cTn>
                                        <p:tgtEl>
                                          <p:spTgt spid="8"/>
                                        </p:tgtEl>
                                        <p:attrNameLst>
                                          <p:attrName>r</p:attrName>
                                        </p:attrNameLst>
                                      </p:cBhvr>
                                    </p:animRot>
                                    <p:animRot by="-240000">
                                      <p:cBhvr>
                                        <p:cTn id="7" dur="1000" fill="hold">
                                          <p:stCondLst>
                                            <p:cond delay="1000"/>
                                          </p:stCondLst>
                                        </p:cTn>
                                        <p:tgtEl>
                                          <p:spTgt spid="8"/>
                                        </p:tgtEl>
                                        <p:attrNameLst>
                                          <p:attrName>r</p:attrName>
                                        </p:attrNameLst>
                                      </p:cBhvr>
                                    </p:animRot>
                                    <p:animRot by="240000">
                                      <p:cBhvr>
                                        <p:cTn id="8" dur="1000" fill="hold">
                                          <p:stCondLst>
                                            <p:cond delay="2000"/>
                                          </p:stCondLst>
                                        </p:cTn>
                                        <p:tgtEl>
                                          <p:spTgt spid="8"/>
                                        </p:tgtEl>
                                        <p:attrNameLst>
                                          <p:attrName>r</p:attrName>
                                        </p:attrNameLst>
                                      </p:cBhvr>
                                    </p:animRot>
                                    <p:animRot by="-240000">
                                      <p:cBhvr>
                                        <p:cTn id="9" dur="1000" fill="hold">
                                          <p:stCondLst>
                                            <p:cond delay="3000"/>
                                          </p:stCondLst>
                                        </p:cTn>
                                        <p:tgtEl>
                                          <p:spTgt spid="8"/>
                                        </p:tgtEl>
                                        <p:attrNameLst>
                                          <p:attrName>r</p:attrName>
                                        </p:attrNameLst>
                                      </p:cBhvr>
                                    </p:animRot>
                                    <p:animRot by="120000">
                                      <p:cBhvr>
                                        <p:cTn id="10" dur="1000" fill="hold">
                                          <p:stCondLst>
                                            <p:cond delay="4000"/>
                                          </p:stCondLst>
                                        </p:cTn>
                                        <p:tgtEl>
                                          <p:spTgt spid="8"/>
                                        </p:tgtEl>
                                        <p:attrNameLst>
                                          <p:attrName>r</p:attrName>
                                        </p:attrNameLst>
                                      </p:cBhvr>
                                    </p:animRot>
                                  </p:childTnLst>
                                </p:cTn>
                              </p:par>
                              <p:par>
                                <p:cTn id="11" presetID="32" presetClass="emph" presetSubtype="0" fill="hold" grpId="0" nodeType="withEffect">
                                  <p:stCondLst>
                                    <p:cond delay="12000"/>
                                  </p:stCondLst>
                                  <p:childTnLst>
                                    <p:animRot by="120000">
                                      <p:cBhvr>
                                        <p:cTn id="12" dur="500" fill="hold">
                                          <p:stCondLst>
                                            <p:cond delay="0"/>
                                          </p:stCondLst>
                                        </p:cTn>
                                        <p:tgtEl>
                                          <p:spTgt spid="9"/>
                                        </p:tgtEl>
                                        <p:attrNameLst>
                                          <p:attrName>r</p:attrName>
                                        </p:attrNameLst>
                                      </p:cBhvr>
                                    </p:animRot>
                                    <p:animRot by="-240000">
                                      <p:cBhvr>
                                        <p:cTn id="13" dur="1000" fill="hold">
                                          <p:stCondLst>
                                            <p:cond delay="1000"/>
                                          </p:stCondLst>
                                        </p:cTn>
                                        <p:tgtEl>
                                          <p:spTgt spid="9"/>
                                        </p:tgtEl>
                                        <p:attrNameLst>
                                          <p:attrName>r</p:attrName>
                                        </p:attrNameLst>
                                      </p:cBhvr>
                                    </p:animRot>
                                    <p:animRot by="240000">
                                      <p:cBhvr>
                                        <p:cTn id="14" dur="1000" fill="hold">
                                          <p:stCondLst>
                                            <p:cond delay="2000"/>
                                          </p:stCondLst>
                                        </p:cTn>
                                        <p:tgtEl>
                                          <p:spTgt spid="9"/>
                                        </p:tgtEl>
                                        <p:attrNameLst>
                                          <p:attrName>r</p:attrName>
                                        </p:attrNameLst>
                                      </p:cBhvr>
                                    </p:animRot>
                                    <p:animRot by="-240000">
                                      <p:cBhvr>
                                        <p:cTn id="15" dur="1000" fill="hold">
                                          <p:stCondLst>
                                            <p:cond delay="3000"/>
                                          </p:stCondLst>
                                        </p:cTn>
                                        <p:tgtEl>
                                          <p:spTgt spid="9"/>
                                        </p:tgtEl>
                                        <p:attrNameLst>
                                          <p:attrName>r</p:attrName>
                                        </p:attrNameLst>
                                      </p:cBhvr>
                                    </p:animRot>
                                    <p:animRot by="120000">
                                      <p:cBhvr>
                                        <p:cTn id="16" dur="1000" fill="hold">
                                          <p:stCondLst>
                                            <p:cond delay="4000"/>
                                          </p:stCondLst>
                                        </p:cTn>
                                        <p:tgtEl>
                                          <p:spTgt spid="9"/>
                                        </p:tgtEl>
                                        <p:attrNameLst>
                                          <p:attrName>r</p:attrName>
                                        </p:attrNameLst>
                                      </p:cBhvr>
                                    </p:animRot>
                                  </p:childTnLst>
                                </p:cTn>
                              </p:par>
                              <p:par>
                                <p:cTn id="17" presetID="32" presetClass="emph" presetSubtype="0" fill="hold" grpId="0" nodeType="withEffect">
                                  <p:stCondLst>
                                    <p:cond delay="13000"/>
                                  </p:stCondLst>
                                  <p:childTnLst>
                                    <p:animRot by="120000">
                                      <p:cBhvr>
                                        <p:cTn id="18" dur="500" fill="hold">
                                          <p:stCondLst>
                                            <p:cond delay="0"/>
                                          </p:stCondLst>
                                        </p:cTn>
                                        <p:tgtEl>
                                          <p:spTgt spid="10"/>
                                        </p:tgtEl>
                                        <p:attrNameLst>
                                          <p:attrName>r</p:attrName>
                                        </p:attrNameLst>
                                      </p:cBhvr>
                                    </p:animRot>
                                    <p:animRot by="-240000">
                                      <p:cBhvr>
                                        <p:cTn id="19" dur="1000" fill="hold">
                                          <p:stCondLst>
                                            <p:cond delay="1000"/>
                                          </p:stCondLst>
                                        </p:cTn>
                                        <p:tgtEl>
                                          <p:spTgt spid="10"/>
                                        </p:tgtEl>
                                        <p:attrNameLst>
                                          <p:attrName>r</p:attrName>
                                        </p:attrNameLst>
                                      </p:cBhvr>
                                    </p:animRot>
                                    <p:animRot by="240000">
                                      <p:cBhvr>
                                        <p:cTn id="20" dur="1000" fill="hold">
                                          <p:stCondLst>
                                            <p:cond delay="2000"/>
                                          </p:stCondLst>
                                        </p:cTn>
                                        <p:tgtEl>
                                          <p:spTgt spid="10"/>
                                        </p:tgtEl>
                                        <p:attrNameLst>
                                          <p:attrName>r</p:attrName>
                                        </p:attrNameLst>
                                      </p:cBhvr>
                                    </p:animRot>
                                    <p:animRot by="-240000">
                                      <p:cBhvr>
                                        <p:cTn id="21" dur="1000" fill="hold">
                                          <p:stCondLst>
                                            <p:cond delay="3000"/>
                                          </p:stCondLst>
                                        </p:cTn>
                                        <p:tgtEl>
                                          <p:spTgt spid="10"/>
                                        </p:tgtEl>
                                        <p:attrNameLst>
                                          <p:attrName>r</p:attrName>
                                        </p:attrNameLst>
                                      </p:cBhvr>
                                    </p:animRot>
                                    <p:animRot by="120000">
                                      <p:cBhvr>
                                        <p:cTn id="22" dur="1000" fill="hold">
                                          <p:stCondLst>
                                            <p:cond delay="4000"/>
                                          </p:stCondLst>
                                        </p:cTn>
                                        <p:tgtEl>
                                          <p:spTgt spid="10"/>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1"/>
          <p:cNvSpPr txBox="1">
            <a:spLocks/>
          </p:cNvSpPr>
          <p:nvPr/>
        </p:nvSpPr>
        <p:spPr>
          <a:xfrm>
            <a:off x="407368" y="287900"/>
            <a:ext cx="9287020" cy="808063"/>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just"/>
            <a:r>
              <a:rPr lang="ru-RU" sz="3600" dirty="0">
                <a:latin typeface="Times New Roman" panose="02020603050405020304" pitchFamily="18" charset="0"/>
                <a:cs typeface="Times New Roman" panose="02020603050405020304" pitchFamily="18" charset="0"/>
              </a:rPr>
              <a:t>	</a:t>
            </a:r>
            <a:r>
              <a:rPr lang="ru-RU" sz="3600" dirty="0"/>
              <a:t> </a:t>
            </a:r>
            <a:r>
              <a:rPr lang="ru-RU" sz="3600" dirty="0">
                <a:latin typeface="Times New Roman" panose="02020603050405020304" pitchFamily="18" charset="0"/>
                <a:cs typeface="Times New Roman" panose="02020603050405020304" pitchFamily="18" charset="0"/>
              </a:rPr>
              <a:t>В процессе работы двигателя автоматически изменяется длина компенсатора на величину, равную тепловому зазору. Детали компенсатора перемещаются одна относительно другой, под действием встроенной в него пружины и за счет подачи масла под давлением из системы</a:t>
            </a:r>
          </a:p>
          <a:p>
            <a:pPr algn="just"/>
            <a:r>
              <a:rPr lang="ru-RU" sz="3600" dirty="0">
                <a:latin typeface="Times New Roman" panose="02020603050405020304" pitchFamily="18" charset="0"/>
                <a:cs typeface="Times New Roman" panose="02020603050405020304" pitchFamily="18" charset="0"/>
              </a:rPr>
              <a:t>смазки двигателя.</a:t>
            </a:r>
          </a:p>
        </p:txBody>
      </p:sp>
      <p:sp>
        <p:nvSpPr>
          <p:cNvPr id="8" name="Скругленный прямоугольник 7"/>
          <p:cNvSpPr/>
          <p:nvPr/>
        </p:nvSpPr>
        <p:spPr>
          <a:xfrm rot="20375024">
            <a:off x="9945616" y="-890389"/>
            <a:ext cx="2834461" cy="1950780"/>
          </a:xfrm>
          <a:prstGeom prst="roundRect">
            <a:avLst>
              <a:gd name="adj" fmla="val 3685"/>
            </a:avLst>
          </a:prstGeom>
          <a:solidFill>
            <a:srgbClr val="002060"/>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9" name="Скругленный прямоугольник 8"/>
          <p:cNvSpPr/>
          <p:nvPr/>
        </p:nvSpPr>
        <p:spPr>
          <a:xfrm rot="20375024">
            <a:off x="10054634" y="-1125879"/>
            <a:ext cx="2834461" cy="1950780"/>
          </a:xfrm>
          <a:prstGeom prst="roundRect">
            <a:avLst>
              <a:gd name="adj" fmla="val 3685"/>
            </a:avLst>
          </a:prstGeom>
          <a:solidFill>
            <a:srgbClr val="002060"/>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0" name="Скругленный прямоугольник 9"/>
          <p:cNvSpPr/>
          <p:nvPr/>
        </p:nvSpPr>
        <p:spPr>
          <a:xfrm rot="20375024">
            <a:off x="10163651" y="-1326460"/>
            <a:ext cx="2834461" cy="1950780"/>
          </a:xfrm>
          <a:prstGeom prst="roundRect">
            <a:avLst>
              <a:gd name="adj" fmla="val 3685"/>
            </a:avLst>
          </a:prstGeom>
          <a:solidFill>
            <a:srgbClr val="002060"/>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11" name="Picture 3" descr="E:\logo\logo_inv.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416480" y="0"/>
            <a:ext cx="1008112" cy="825372"/>
          </a:xfrm>
          <a:prstGeom prst="rect">
            <a:avLst/>
          </a:prstGeom>
          <a:noFill/>
          <a:extLst>
            <a:ext uri="{909E8E84-426E-40DD-AFC4-6F175D3DCCD1}">
              <a14:hiddenFill xmlns:a14="http://schemas.microsoft.com/office/drawing/2010/main">
                <a:solidFill>
                  <a:srgbClr val="FFFFFF"/>
                </a:solidFill>
              </a14:hiddenFill>
            </a:ext>
          </a:extLst>
        </p:spPr>
      </p:pic>
      <p:pic>
        <p:nvPicPr>
          <p:cNvPr id="4" name="Рисунок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064125" y="3668046"/>
            <a:ext cx="4151784" cy="3189954"/>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204619687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2" presetClass="emph" presetSubtype="0" fill="hold" grpId="0" nodeType="afterEffect">
                                  <p:stCondLst>
                                    <p:cond delay="11000"/>
                                  </p:stCondLst>
                                  <p:childTnLst>
                                    <p:animRot by="120000">
                                      <p:cBhvr>
                                        <p:cTn id="6" dur="500" fill="hold">
                                          <p:stCondLst>
                                            <p:cond delay="0"/>
                                          </p:stCondLst>
                                        </p:cTn>
                                        <p:tgtEl>
                                          <p:spTgt spid="8"/>
                                        </p:tgtEl>
                                        <p:attrNameLst>
                                          <p:attrName>r</p:attrName>
                                        </p:attrNameLst>
                                      </p:cBhvr>
                                    </p:animRot>
                                    <p:animRot by="-240000">
                                      <p:cBhvr>
                                        <p:cTn id="7" dur="1000" fill="hold">
                                          <p:stCondLst>
                                            <p:cond delay="1000"/>
                                          </p:stCondLst>
                                        </p:cTn>
                                        <p:tgtEl>
                                          <p:spTgt spid="8"/>
                                        </p:tgtEl>
                                        <p:attrNameLst>
                                          <p:attrName>r</p:attrName>
                                        </p:attrNameLst>
                                      </p:cBhvr>
                                    </p:animRot>
                                    <p:animRot by="240000">
                                      <p:cBhvr>
                                        <p:cTn id="8" dur="1000" fill="hold">
                                          <p:stCondLst>
                                            <p:cond delay="2000"/>
                                          </p:stCondLst>
                                        </p:cTn>
                                        <p:tgtEl>
                                          <p:spTgt spid="8"/>
                                        </p:tgtEl>
                                        <p:attrNameLst>
                                          <p:attrName>r</p:attrName>
                                        </p:attrNameLst>
                                      </p:cBhvr>
                                    </p:animRot>
                                    <p:animRot by="-240000">
                                      <p:cBhvr>
                                        <p:cTn id="9" dur="1000" fill="hold">
                                          <p:stCondLst>
                                            <p:cond delay="3000"/>
                                          </p:stCondLst>
                                        </p:cTn>
                                        <p:tgtEl>
                                          <p:spTgt spid="8"/>
                                        </p:tgtEl>
                                        <p:attrNameLst>
                                          <p:attrName>r</p:attrName>
                                        </p:attrNameLst>
                                      </p:cBhvr>
                                    </p:animRot>
                                    <p:animRot by="120000">
                                      <p:cBhvr>
                                        <p:cTn id="10" dur="1000" fill="hold">
                                          <p:stCondLst>
                                            <p:cond delay="4000"/>
                                          </p:stCondLst>
                                        </p:cTn>
                                        <p:tgtEl>
                                          <p:spTgt spid="8"/>
                                        </p:tgtEl>
                                        <p:attrNameLst>
                                          <p:attrName>r</p:attrName>
                                        </p:attrNameLst>
                                      </p:cBhvr>
                                    </p:animRot>
                                  </p:childTnLst>
                                </p:cTn>
                              </p:par>
                              <p:par>
                                <p:cTn id="11" presetID="32" presetClass="emph" presetSubtype="0" fill="hold" grpId="0" nodeType="withEffect">
                                  <p:stCondLst>
                                    <p:cond delay="12000"/>
                                  </p:stCondLst>
                                  <p:childTnLst>
                                    <p:animRot by="120000">
                                      <p:cBhvr>
                                        <p:cTn id="12" dur="500" fill="hold">
                                          <p:stCondLst>
                                            <p:cond delay="0"/>
                                          </p:stCondLst>
                                        </p:cTn>
                                        <p:tgtEl>
                                          <p:spTgt spid="9"/>
                                        </p:tgtEl>
                                        <p:attrNameLst>
                                          <p:attrName>r</p:attrName>
                                        </p:attrNameLst>
                                      </p:cBhvr>
                                    </p:animRot>
                                    <p:animRot by="-240000">
                                      <p:cBhvr>
                                        <p:cTn id="13" dur="1000" fill="hold">
                                          <p:stCondLst>
                                            <p:cond delay="1000"/>
                                          </p:stCondLst>
                                        </p:cTn>
                                        <p:tgtEl>
                                          <p:spTgt spid="9"/>
                                        </p:tgtEl>
                                        <p:attrNameLst>
                                          <p:attrName>r</p:attrName>
                                        </p:attrNameLst>
                                      </p:cBhvr>
                                    </p:animRot>
                                    <p:animRot by="240000">
                                      <p:cBhvr>
                                        <p:cTn id="14" dur="1000" fill="hold">
                                          <p:stCondLst>
                                            <p:cond delay="2000"/>
                                          </p:stCondLst>
                                        </p:cTn>
                                        <p:tgtEl>
                                          <p:spTgt spid="9"/>
                                        </p:tgtEl>
                                        <p:attrNameLst>
                                          <p:attrName>r</p:attrName>
                                        </p:attrNameLst>
                                      </p:cBhvr>
                                    </p:animRot>
                                    <p:animRot by="-240000">
                                      <p:cBhvr>
                                        <p:cTn id="15" dur="1000" fill="hold">
                                          <p:stCondLst>
                                            <p:cond delay="3000"/>
                                          </p:stCondLst>
                                        </p:cTn>
                                        <p:tgtEl>
                                          <p:spTgt spid="9"/>
                                        </p:tgtEl>
                                        <p:attrNameLst>
                                          <p:attrName>r</p:attrName>
                                        </p:attrNameLst>
                                      </p:cBhvr>
                                    </p:animRot>
                                    <p:animRot by="120000">
                                      <p:cBhvr>
                                        <p:cTn id="16" dur="1000" fill="hold">
                                          <p:stCondLst>
                                            <p:cond delay="4000"/>
                                          </p:stCondLst>
                                        </p:cTn>
                                        <p:tgtEl>
                                          <p:spTgt spid="9"/>
                                        </p:tgtEl>
                                        <p:attrNameLst>
                                          <p:attrName>r</p:attrName>
                                        </p:attrNameLst>
                                      </p:cBhvr>
                                    </p:animRot>
                                  </p:childTnLst>
                                </p:cTn>
                              </p:par>
                              <p:par>
                                <p:cTn id="17" presetID="32" presetClass="emph" presetSubtype="0" fill="hold" grpId="0" nodeType="withEffect">
                                  <p:stCondLst>
                                    <p:cond delay="13000"/>
                                  </p:stCondLst>
                                  <p:childTnLst>
                                    <p:animRot by="120000">
                                      <p:cBhvr>
                                        <p:cTn id="18" dur="500" fill="hold">
                                          <p:stCondLst>
                                            <p:cond delay="0"/>
                                          </p:stCondLst>
                                        </p:cTn>
                                        <p:tgtEl>
                                          <p:spTgt spid="10"/>
                                        </p:tgtEl>
                                        <p:attrNameLst>
                                          <p:attrName>r</p:attrName>
                                        </p:attrNameLst>
                                      </p:cBhvr>
                                    </p:animRot>
                                    <p:animRot by="-240000">
                                      <p:cBhvr>
                                        <p:cTn id="19" dur="1000" fill="hold">
                                          <p:stCondLst>
                                            <p:cond delay="1000"/>
                                          </p:stCondLst>
                                        </p:cTn>
                                        <p:tgtEl>
                                          <p:spTgt spid="10"/>
                                        </p:tgtEl>
                                        <p:attrNameLst>
                                          <p:attrName>r</p:attrName>
                                        </p:attrNameLst>
                                      </p:cBhvr>
                                    </p:animRot>
                                    <p:animRot by="240000">
                                      <p:cBhvr>
                                        <p:cTn id="20" dur="1000" fill="hold">
                                          <p:stCondLst>
                                            <p:cond delay="2000"/>
                                          </p:stCondLst>
                                        </p:cTn>
                                        <p:tgtEl>
                                          <p:spTgt spid="10"/>
                                        </p:tgtEl>
                                        <p:attrNameLst>
                                          <p:attrName>r</p:attrName>
                                        </p:attrNameLst>
                                      </p:cBhvr>
                                    </p:animRot>
                                    <p:animRot by="-240000">
                                      <p:cBhvr>
                                        <p:cTn id="21" dur="1000" fill="hold">
                                          <p:stCondLst>
                                            <p:cond delay="3000"/>
                                          </p:stCondLst>
                                        </p:cTn>
                                        <p:tgtEl>
                                          <p:spTgt spid="10"/>
                                        </p:tgtEl>
                                        <p:attrNameLst>
                                          <p:attrName>r</p:attrName>
                                        </p:attrNameLst>
                                      </p:cBhvr>
                                    </p:animRot>
                                    <p:animRot by="120000">
                                      <p:cBhvr>
                                        <p:cTn id="22" dur="1000" fill="hold">
                                          <p:stCondLst>
                                            <p:cond delay="4000"/>
                                          </p:stCondLst>
                                        </p:cTn>
                                        <p:tgtEl>
                                          <p:spTgt spid="10"/>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1"/>
          <p:cNvSpPr txBox="1">
            <a:spLocks/>
          </p:cNvSpPr>
          <p:nvPr/>
        </p:nvSpPr>
        <p:spPr>
          <a:xfrm>
            <a:off x="250433" y="249370"/>
            <a:ext cx="9793089" cy="808063"/>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just"/>
            <a:r>
              <a:rPr lang="ru-RU" sz="3600" dirty="0">
                <a:latin typeface="Times New Roman" panose="02020603050405020304" pitchFamily="18" charset="0"/>
                <a:cs typeface="Times New Roman" panose="02020603050405020304" pitchFamily="18" charset="0"/>
              </a:rPr>
              <a:t>	</a:t>
            </a:r>
            <a:r>
              <a:rPr lang="ru-RU" sz="3600" dirty="0"/>
              <a:t> </a:t>
            </a:r>
            <a:r>
              <a:rPr lang="ru-RU" sz="3600" dirty="0" err="1">
                <a:latin typeface="Times New Roman" panose="02020603050405020304" pitchFamily="18" charset="0"/>
                <a:cs typeface="Times New Roman" panose="02020603050405020304" pitchFamily="18" charset="0"/>
              </a:rPr>
              <a:t>Гидрокомпенсатор</a:t>
            </a:r>
            <a:r>
              <a:rPr lang="ru-RU" sz="3600" dirty="0">
                <a:latin typeface="Times New Roman" panose="02020603050405020304" pitchFamily="18" charset="0"/>
                <a:cs typeface="Times New Roman" panose="02020603050405020304" pitchFamily="18" charset="0"/>
              </a:rPr>
              <a:t> представляет собой корпус, внутри которого установлена подвижная плунжерная пара, состоящая в свою очередь из втулки и подпружиненного плунжера с шариковым клапаном (рисунок 2). Корпусом может служить цилиндрический толкатель, часть головки блока цилиндров или элементы рычагов привода клапанов.</a:t>
            </a:r>
          </a:p>
        </p:txBody>
      </p:sp>
      <p:sp>
        <p:nvSpPr>
          <p:cNvPr id="8" name="Скругленный прямоугольник 7"/>
          <p:cNvSpPr/>
          <p:nvPr/>
        </p:nvSpPr>
        <p:spPr>
          <a:xfrm rot="20375024">
            <a:off x="9945616" y="-890389"/>
            <a:ext cx="2834461" cy="1950780"/>
          </a:xfrm>
          <a:prstGeom prst="roundRect">
            <a:avLst>
              <a:gd name="adj" fmla="val 3685"/>
            </a:avLst>
          </a:prstGeom>
          <a:solidFill>
            <a:srgbClr val="002060"/>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9" name="Скругленный прямоугольник 8"/>
          <p:cNvSpPr/>
          <p:nvPr/>
        </p:nvSpPr>
        <p:spPr>
          <a:xfrm rot="20375024">
            <a:off x="10054634" y="-1125879"/>
            <a:ext cx="2834461" cy="1950780"/>
          </a:xfrm>
          <a:prstGeom prst="roundRect">
            <a:avLst>
              <a:gd name="adj" fmla="val 3685"/>
            </a:avLst>
          </a:prstGeom>
          <a:solidFill>
            <a:srgbClr val="002060"/>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0" name="Скругленный прямоугольник 9"/>
          <p:cNvSpPr/>
          <p:nvPr/>
        </p:nvSpPr>
        <p:spPr>
          <a:xfrm rot="20375024">
            <a:off x="10163651" y="-1326460"/>
            <a:ext cx="2834461" cy="1950780"/>
          </a:xfrm>
          <a:prstGeom prst="roundRect">
            <a:avLst>
              <a:gd name="adj" fmla="val 3685"/>
            </a:avLst>
          </a:prstGeom>
          <a:solidFill>
            <a:srgbClr val="002060"/>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11" name="Picture 3" descr="E:\logo\logo_inv.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416480" y="0"/>
            <a:ext cx="1008112" cy="825372"/>
          </a:xfrm>
          <a:prstGeom prst="rect">
            <a:avLst/>
          </a:prstGeom>
          <a:noFill/>
          <a:extLst>
            <a:ext uri="{909E8E84-426E-40DD-AFC4-6F175D3DCCD1}">
              <a14:hiddenFill xmlns:a14="http://schemas.microsoft.com/office/drawing/2010/main">
                <a:solidFill>
                  <a:srgbClr val="FFFFFF"/>
                </a:solidFill>
              </a14:hiddenFill>
            </a:ext>
          </a:extLst>
        </p:spPr>
      </p:pic>
      <p:pic>
        <p:nvPicPr>
          <p:cNvPr id="5" name="Рисунок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048328" y="4044988"/>
            <a:ext cx="3149000" cy="2837218"/>
          </a:xfrm>
          <a:prstGeom prst="rect">
            <a:avLst/>
          </a:prstGeom>
        </p:spPr>
      </p:pic>
    </p:spTree>
    <p:extLst>
      <p:ext uri="{BB962C8B-B14F-4D97-AF65-F5344CB8AC3E}">
        <p14:creationId xmlns:p14="http://schemas.microsoft.com/office/powerpoint/2010/main" val="37891202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2" presetClass="emph" presetSubtype="0" fill="hold" grpId="0" nodeType="afterEffect">
                                  <p:stCondLst>
                                    <p:cond delay="11000"/>
                                  </p:stCondLst>
                                  <p:childTnLst>
                                    <p:animRot by="120000">
                                      <p:cBhvr>
                                        <p:cTn id="6" dur="500" fill="hold">
                                          <p:stCondLst>
                                            <p:cond delay="0"/>
                                          </p:stCondLst>
                                        </p:cTn>
                                        <p:tgtEl>
                                          <p:spTgt spid="8"/>
                                        </p:tgtEl>
                                        <p:attrNameLst>
                                          <p:attrName>r</p:attrName>
                                        </p:attrNameLst>
                                      </p:cBhvr>
                                    </p:animRot>
                                    <p:animRot by="-240000">
                                      <p:cBhvr>
                                        <p:cTn id="7" dur="1000" fill="hold">
                                          <p:stCondLst>
                                            <p:cond delay="1000"/>
                                          </p:stCondLst>
                                        </p:cTn>
                                        <p:tgtEl>
                                          <p:spTgt spid="8"/>
                                        </p:tgtEl>
                                        <p:attrNameLst>
                                          <p:attrName>r</p:attrName>
                                        </p:attrNameLst>
                                      </p:cBhvr>
                                    </p:animRot>
                                    <p:animRot by="240000">
                                      <p:cBhvr>
                                        <p:cTn id="8" dur="1000" fill="hold">
                                          <p:stCondLst>
                                            <p:cond delay="2000"/>
                                          </p:stCondLst>
                                        </p:cTn>
                                        <p:tgtEl>
                                          <p:spTgt spid="8"/>
                                        </p:tgtEl>
                                        <p:attrNameLst>
                                          <p:attrName>r</p:attrName>
                                        </p:attrNameLst>
                                      </p:cBhvr>
                                    </p:animRot>
                                    <p:animRot by="-240000">
                                      <p:cBhvr>
                                        <p:cTn id="9" dur="1000" fill="hold">
                                          <p:stCondLst>
                                            <p:cond delay="3000"/>
                                          </p:stCondLst>
                                        </p:cTn>
                                        <p:tgtEl>
                                          <p:spTgt spid="8"/>
                                        </p:tgtEl>
                                        <p:attrNameLst>
                                          <p:attrName>r</p:attrName>
                                        </p:attrNameLst>
                                      </p:cBhvr>
                                    </p:animRot>
                                    <p:animRot by="120000">
                                      <p:cBhvr>
                                        <p:cTn id="10" dur="1000" fill="hold">
                                          <p:stCondLst>
                                            <p:cond delay="4000"/>
                                          </p:stCondLst>
                                        </p:cTn>
                                        <p:tgtEl>
                                          <p:spTgt spid="8"/>
                                        </p:tgtEl>
                                        <p:attrNameLst>
                                          <p:attrName>r</p:attrName>
                                        </p:attrNameLst>
                                      </p:cBhvr>
                                    </p:animRot>
                                  </p:childTnLst>
                                </p:cTn>
                              </p:par>
                              <p:par>
                                <p:cTn id="11" presetID="32" presetClass="emph" presetSubtype="0" fill="hold" grpId="0" nodeType="withEffect">
                                  <p:stCondLst>
                                    <p:cond delay="12000"/>
                                  </p:stCondLst>
                                  <p:childTnLst>
                                    <p:animRot by="120000">
                                      <p:cBhvr>
                                        <p:cTn id="12" dur="500" fill="hold">
                                          <p:stCondLst>
                                            <p:cond delay="0"/>
                                          </p:stCondLst>
                                        </p:cTn>
                                        <p:tgtEl>
                                          <p:spTgt spid="9"/>
                                        </p:tgtEl>
                                        <p:attrNameLst>
                                          <p:attrName>r</p:attrName>
                                        </p:attrNameLst>
                                      </p:cBhvr>
                                    </p:animRot>
                                    <p:animRot by="-240000">
                                      <p:cBhvr>
                                        <p:cTn id="13" dur="1000" fill="hold">
                                          <p:stCondLst>
                                            <p:cond delay="1000"/>
                                          </p:stCondLst>
                                        </p:cTn>
                                        <p:tgtEl>
                                          <p:spTgt spid="9"/>
                                        </p:tgtEl>
                                        <p:attrNameLst>
                                          <p:attrName>r</p:attrName>
                                        </p:attrNameLst>
                                      </p:cBhvr>
                                    </p:animRot>
                                    <p:animRot by="240000">
                                      <p:cBhvr>
                                        <p:cTn id="14" dur="1000" fill="hold">
                                          <p:stCondLst>
                                            <p:cond delay="2000"/>
                                          </p:stCondLst>
                                        </p:cTn>
                                        <p:tgtEl>
                                          <p:spTgt spid="9"/>
                                        </p:tgtEl>
                                        <p:attrNameLst>
                                          <p:attrName>r</p:attrName>
                                        </p:attrNameLst>
                                      </p:cBhvr>
                                    </p:animRot>
                                    <p:animRot by="-240000">
                                      <p:cBhvr>
                                        <p:cTn id="15" dur="1000" fill="hold">
                                          <p:stCondLst>
                                            <p:cond delay="3000"/>
                                          </p:stCondLst>
                                        </p:cTn>
                                        <p:tgtEl>
                                          <p:spTgt spid="9"/>
                                        </p:tgtEl>
                                        <p:attrNameLst>
                                          <p:attrName>r</p:attrName>
                                        </p:attrNameLst>
                                      </p:cBhvr>
                                    </p:animRot>
                                    <p:animRot by="120000">
                                      <p:cBhvr>
                                        <p:cTn id="16" dur="1000" fill="hold">
                                          <p:stCondLst>
                                            <p:cond delay="4000"/>
                                          </p:stCondLst>
                                        </p:cTn>
                                        <p:tgtEl>
                                          <p:spTgt spid="9"/>
                                        </p:tgtEl>
                                        <p:attrNameLst>
                                          <p:attrName>r</p:attrName>
                                        </p:attrNameLst>
                                      </p:cBhvr>
                                    </p:animRot>
                                  </p:childTnLst>
                                </p:cTn>
                              </p:par>
                              <p:par>
                                <p:cTn id="17" presetID="32" presetClass="emph" presetSubtype="0" fill="hold" grpId="0" nodeType="withEffect">
                                  <p:stCondLst>
                                    <p:cond delay="13000"/>
                                  </p:stCondLst>
                                  <p:childTnLst>
                                    <p:animRot by="120000">
                                      <p:cBhvr>
                                        <p:cTn id="18" dur="500" fill="hold">
                                          <p:stCondLst>
                                            <p:cond delay="0"/>
                                          </p:stCondLst>
                                        </p:cTn>
                                        <p:tgtEl>
                                          <p:spTgt spid="10"/>
                                        </p:tgtEl>
                                        <p:attrNameLst>
                                          <p:attrName>r</p:attrName>
                                        </p:attrNameLst>
                                      </p:cBhvr>
                                    </p:animRot>
                                    <p:animRot by="-240000">
                                      <p:cBhvr>
                                        <p:cTn id="19" dur="1000" fill="hold">
                                          <p:stCondLst>
                                            <p:cond delay="1000"/>
                                          </p:stCondLst>
                                        </p:cTn>
                                        <p:tgtEl>
                                          <p:spTgt spid="10"/>
                                        </p:tgtEl>
                                        <p:attrNameLst>
                                          <p:attrName>r</p:attrName>
                                        </p:attrNameLst>
                                      </p:cBhvr>
                                    </p:animRot>
                                    <p:animRot by="240000">
                                      <p:cBhvr>
                                        <p:cTn id="20" dur="1000" fill="hold">
                                          <p:stCondLst>
                                            <p:cond delay="2000"/>
                                          </p:stCondLst>
                                        </p:cTn>
                                        <p:tgtEl>
                                          <p:spTgt spid="10"/>
                                        </p:tgtEl>
                                        <p:attrNameLst>
                                          <p:attrName>r</p:attrName>
                                        </p:attrNameLst>
                                      </p:cBhvr>
                                    </p:animRot>
                                    <p:animRot by="-240000">
                                      <p:cBhvr>
                                        <p:cTn id="21" dur="1000" fill="hold">
                                          <p:stCondLst>
                                            <p:cond delay="3000"/>
                                          </p:stCondLst>
                                        </p:cTn>
                                        <p:tgtEl>
                                          <p:spTgt spid="10"/>
                                        </p:tgtEl>
                                        <p:attrNameLst>
                                          <p:attrName>r</p:attrName>
                                        </p:attrNameLst>
                                      </p:cBhvr>
                                    </p:animRot>
                                    <p:animRot by="120000">
                                      <p:cBhvr>
                                        <p:cTn id="22" dur="1000" fill="hold">
                                          <p:stCondLst>
                                            <p:cond delay="4000"/>
                                          </p:stCondLst>
                                        </p:cTn>
                                        <p:tgtEl>
                                          <p:spTgt spid="10"/>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animBg="1"/>
    </p:bld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1651</TotalTime>
  <Words>92</Words>
  <Application>Microsoft Office PowerPoint</Application>
  <PresentationFormat>Широкоэкранный</PresentationFormat>
  <Paragraphs>41</Paragraphs>
  <Slides>27</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27</vt:i4>
      </vt:variant>
    </vt:vector>
  </HeadingPairs>
  <TitlesOfParts>
    <vt:vector size="31" baseType="lpstr">
      <vt:lpstr>Arial</vt:lpstr>
      <vt:lpstr>Calibri</vt:lpstr>
      <vt:lpstr>Times New Roman</vt:lpstr>
      <vt:lpstr>Тема Office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Пользователь Windows</dc:creator>
  <cp:lastModifiedBy>Gordienko</cp:lastModifiedBy>
  <cp:revision>145</cp:revision>
  <cp:lastPrinted>2018-06-19T14:05:00Z</cp:lastPrinted>
  <dcterms:created xsi:type="dcterms:W3CDTF">2018-06-15T09:41:37Z</dcterms:created>
  <dcterms:modified xsi:type="dcterms:W3CDTF">2021-05-10T19:44:31Z</dcterms:modified>
</cp:coreProperties>
</file>