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978" y="-78"/>
      </p:cViewPr>
      <p:guideLst>
        <p:guide orient="horz" pos="293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08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64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12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69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91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48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17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7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78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5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96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A861A-6F28-4E53-9EB9-700A5AB56F95}" type="datetimeFigureOut">
              <a:rPr lang="ru-RU" smtClean="0"/>
              <a:t>09.06.2015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76EA7-B32F-4685-AE30-81B57420D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62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" name="Rectangle 4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367" name="Group 398"/>
          <p:cNvGrpSpPr>
            <a:grpSpLocks/>
          </p:cNvGrpSpPr>
          <p:nvPr/>
        </p:nvGrpSpPr>
        <p:grpSpPr bwMode="auto">
          <a:xfrm>
            <a:off x="1609052" y="1011917"/>
            <a:ext cx="1465263" cy="1173163"/>
            <a:chOff x="1575" y="8037"/>
            <a:chExt cx="2308" cy="1848"/>
          </a:xfrm>
        </p:grpSpPr>
        <p:pic>
          <p:nvPicPr>
            <p:cNvPr id="2457" name="Рисунок 520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5" y="8328"/>
              <a:ext cx="1665" cy="15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76" name="Надпись 2"/>
            <p:cNvSpPr txBox="1">
              <a:spLocks noChangeArrowheads="1"/>
            </p:cNvSpPr>
            <p:nvPr/>
          </p:nvSpPr>
          <p:spPr bwMode="auto">
            <a:xfrm>
              <a:off x="3290" y="8645"/>
              <a:ext cx="40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7" name="Надпись 2"/>
            <p:cNvSpPr txBox="1">
              <a:spLocks noChangeArrowheads="1"/>
            </p:cNvSpPr>
            <p:nvPr/>
          </p:nvSpPr>
          <p:spPr bwMode="auto">
            <a:xfrm>
              <a:off x="3256" y="8320"/>
              <a:ext cx="40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8" name="Надпись 2"/>
            <p:cNvSpPr txBox="1">
              <a:spLocks noChangeArrowheads="1"/>
            </p:cNvSpPr>
            <p:nvPr/>
          </p:nvSpPr>
          <p:spPr bwMode="auto">
            <a:xfrm>
              <a:off x="3289" y="9007"/>
              <a:ext cx="40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9" name="Надпись 2"/>
            <p:cNvSpPr txBox="1">
              <a:spLocks noChangeArrowheads="1"/>
            </p:cNvSpPr>
            <p:nvPr/>
          </p:nvSpPr>
          <p:spPr bwMode="auto">
            <a:xfrm>
              <a:off x="3273" y="9311"/>
              <a:ext cx="61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0" name="Надпись 2"/>
            <p:cNvSpPr txBox="1">
              <a:spLocks noChangeArrowheads="1"/>
            </p:cNvSpPr>
            <p:nvPr/>
          </p:nvSpPr>
          <p:spPr bwMode="auto">
            <a:xfrm>
              <a:off x="3065" y="8037"/>
              <a:ext cx="40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1" name="Прямая соединительная линия 5209"/>
            <p:cNvSpPr>
              <a:spLocks noChangeShapeType="1"/>
            </p:cNvSpPr>
            <p:nvPr/>
          </p:nvSpPr>
          <p:spPr bwMode="auto">
            <a:xfrm flipV="1">
              <a:off x="2499" y="8328"/>
              <a:ext cx="650" cy="43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82" name="Прямая соединительная линия 5210"/>
            <p:cNvSpPr>
              <a:spLocks noChangeShapeType="1"/>
            </p:cNvSpPr>
            <p:nvPr/>
          </p:nvSpPr>
          <p:spPr bwMode="auto">
            <a:xfrm flipV="1">
              <a:off x="2757" y="8578"/>
              <a:ext cx="583" cy="3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83" name="Прямая соединительная линия 5211"/>
            <p:cNvSpPr>
              <a:spLocks noChangeShapeType="1"/>
            </p:cNvSpPr>
            <p:nvPr/>
          </p:nvSpPr>
          <p:spPr bwMode="auto">
            <a:xfrm flipV="1">
              <a:off x="2915" y="9536"/>
              <a:ext cx="423" cy="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84" name="Прямая соединительная линия 5212"/>
            <p:cNvSpPr>
              <a:spLocks noChangeShapeType="1"/>
            </p:cNvSpPr>
            <p:nvPr/>
          </p:nvSpPr>
          <p:spPr bwMode="auto">
            <a:xfrm flipV="1">
              <a:off x="2757" y="8895"/>
              <a:ext cx="600" cy="25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85" name="Прямая соединительная линия 5213"/>
            <p:cNvSpPr>
              <a:spLocks noChangeShapeType="1"/>
            </p:cNvSpPr>
            <p:nvPr/>
          </p:nvSpPr>
          <p:spPr bwMode="auto">
            <a:xfrm flipV="1">
              <a:off x="2879" y="9272"/>
              <a:ext cx="490" cy="15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86" name="Rectangle 4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187" name="Group 416"/>
          <p:cNvGrpSpPr>
            <a:grpSpLocks/>
          </p:cNvGrpSpPr>
          <p:nvPr/>
        </p:nvGrpSpPr>
        <p:grpSpPr bwMode="auto">
          <a:xfrm>
            <a:off x="3167564" y="927613"/>
            <a:ext cx="1516063" cy="1400175"/>
            <a:chOff x="3976" y="8037"/>
            <a:chExt cx="2387" cy="2204"/>
          </a:xfrm>
        </p:grpSpPr>
        <p:sp>
          <p:nvSpPr>
            <p:cNvPr id="2188" name="Надпись 2"/>
            <p:cNvSpPr txBox="1">
              <a:spLocks noChangeArrowheads="1"/>
            </p:cNvSpPr>
            <p:nvPr/>
          </p:nvSpPr>
          <p:spPr bwMode="auto">
            <a:xfrm>
              <a:off x="5301" y="8037"/>
              <a:ext cx="399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9" name="Надпись 2"/>
            <p:cNvSpPr txBox="1">
              <a:spLocks noChangeArrowheads="1"/>
            </p:cNvSpPr>
            <p:nvPr/>
          </p:nvSpPr>
          <p:spPr bwMode="auto">
            <a:xfrm>
              <a:off x="5964" y="8647"/>
              <a:ext cx="399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0" name="Надпись 2"/>
            <p:cNvSpPr txBox="1">
              <a:spLocks noChangeArrowheads="1"/>
            </p:cNvSpPr>
            <p:nvPr/>
          </p:nvSpPr>
          <p:spPr bwMode="auto">
            <a:xfrm>
              <a:off x="5787" y="8125"/>
              <a:ext cx="399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" name="Надпись 2"/>
            <p:cNvSpPr txBox="1">
              <a:spLocks noChangeArrowheads="1"/>
            </p:cNvSpPr>
            <p:nvPr/>
          </p:nvSpPr>
          <p:spPr bwMode="auto">
            <a:xfrm>
              <a:off x="5964" y="9018"/>
              <a:ext cx="399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2" name="Надпись 2"/>
            <p:cNvSpPr txBox="1">
              <a:spLocks noChangeArrowheads="1"/>
            </p:cNvSpPr>
            <p:nvPr/>
          </p:nvSpPr>
          <p:spPr bwMode="auto">
            <a:xfrm>
              <a:off x="5920" y="9345"/>
              <a:ext cx="399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93" name="Group 417"/>
            <p:cNvGrpSpPr>
              <a:grpSpLocks/>
            </p:cNvGrpSpPr>
            <p:nvPr/>
          </p:nvGrpSpPr>
          <p:grpSpPr bwMode="auto">
            <a:xfrm>
              <a:off x="3976" y="8364"/>
              <a:ext cx="2353" cy="1877"/>
              <a:chOff x="3976" y="8364"/>
              <a:chExt cx="2353" cy="1877"/>
            </a:xfrm>
          </p:grpSpPr>
          <p:sp>
            <p:nvSpPr>
              <p:cNvPr id="2195" name="Надпись 2"/>
              <p:cNvSpPr txBox="1">
                <a:spLocks noChangeArrowheads="1"/>
              </p:cNvSpPr>
              <p:nvPr/>
            </p:nvSpPr>
            <p:spPr bwMode="auto">
              <a:xfrm>
                <a:off x="5831" y="9583"/>
                <a:ext cx="399" cy="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9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196" name="Group 419"/>
              <p:cNvGrpSpPr>
                <a:grpSpLocks/>
              </p:cNvGrpSpPr>
              <p:nvPr/>
            </p:nvGrpSpPr>
            <p:grpSpPr bwMode="auto">
              <a:xfrm>
                <a:off x="3976" y="8364"/>
                <a:ext cx="2054" cy="1705"/>
                <a:chOff x="3976" y="8364"/>
                <a:chExt cx="2054" cy="1705"/>
              </a:xfrm>
            </p:grpSpPr>
            <p:pic>
              <p:nvPicPr>
                <p:cNvPr id="2475" name="Рисунок 293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76" y="8373"/>
                  <a:ext cx="1864" cy="169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198" name="Прямая соединительная линия 294"/>
                <p:cNvSpPr>
                  <a:spLocks noChangeShapeType="1"/>
                </p:cNvSpPr>
                <p:nvPr/>
              </p:nvSpPr>
              <p:spPr bwMode="auto">
                <a:xfrm flipV="1">
                  <a:off x="5195" y="8435"/>
                  <a:ext cx="649" cy="42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199" name="Прямая соединительная линия 295"/>
                <p:cNvSpPr>
                  <a:spLocks noChangeShapeType="1"/>
                </p:cNvSpPr>
                <p:nvPr/>
              </p:nvSpPr>
              <p:spPr bwMode="auto">
                <a:xfrm flipV="1">
                  <a:off x="4992" y="8364"/>
                  <a:ext cx="390" cy="40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200" name="Прямая соединительная линия 296"/>
                <p:cNvSpPr>
                  <a:spLocks noChangeShapeType="1"/>
                </p:cNvSpPr>
                <p:nvPr/>
              </p:nvSpPr>
              <p:spPr bwMode="auto">
                <a:xfrm flipV="1">
                  <a:off x="5381" y="8921"/>
                  <a:ext cx="649" cy="23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201" name="Прямая соединительная линия 297"/>
                <p:cNvSpPr>
                  <a:spLocks noChangeShapeType="1"/>
                </p:cNvSpPr>
                <p:nvPr/>
              </p:nvSpPr>
              <p:spPr bwMode="auto">
                <a:xfrm>
                  <a:off x="5443" y="9822"/>
                  <a:ext cx="419" cy="15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202" name="Прямая соединительная линия 298"/>
                <p:cNvSpPr>
                  <a:spLocks noChangeShapeType="1"/>
                </p:cNvSpPr>
                <p:nvPr/>
              </p:nvSpPr>
              <p:spPr bwMode="auto">
                <a:xfrm flipV="1">
                  <a:off x="5434" y="9230"/>
                  <a:ext cx="592" cy="118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203" name="Прямая соединительная линия 299"/>
                <p:cNvSpPr>
                  <a:spLocks noChangeShapeType="1"/>
                </p:cNvSpPr>
                <p:nvPr/>
              </p:nvSpPr>
              <p:spPr bwMode="auto">
                <a:xfrm>
                  <a:off x="5522" y="9486"/>
                  <a:ext cx="434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204" name="Прямая соединительная линия 300"/>
                <p:cNvSpPr>
                  <a:spLocks noChangeShapeType="1"/>
                </p:cNvSpPr>
                <p:nvPr/>
              </p:nvSpPr>
              <p:spPr bwMode="auto">
                <a:xfrm>
                  <a:off x="5494" y="9720"/>
                  <a:ext cx="414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197" name="Надпись 2"/>
              <p:cNvSpPr txBox="1">
                <a:spLocks noChangeArrowheads="1"/>
              </p:cNvSpPr>
              <p:nvPr/>
            </p:nvSpPr>
            <p:spPr bwMode="auto">
              <a:xfrm>
                <a:off x="5787" y="9822"/>
                <a:ext cx="542" cy="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205" name="Rectangle 46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206" name="Группа 5227"/>
          <p:cNvGrpSpPr>
            <a:grpSpLocks/>
          </p:cNvGrpSpPr>
          <p:nvPr/>
        </p:nvGrpSpPr>
        <p:grpSpPr bwMode="auto">
          <a:xfrm>
            <a:off x="5596584" y="932259"/>
            <a:ext cx="2563813" cy="1344613"/>
            <a:chOff x="0" y="0"/>
            <a:chExt cx="25635" cy="13442"/>
          </a:xfrm>
        </p:grpSpPr>
        <p:grpSp>
          <p:nvGrpSpPr>
            <p:cNvPr id="2207" name="Группа 5228"/>
            <p:cNvGrpSpPr>
              <a:grpSpLocks/>
            </p:cNvGrpSpPr>
            <p:nvPr/>
          </p:nvGrpSpPr>
          <p:grpSpPr bwMode="auto">
            <a:xfrm>
              <a:off x="0" y="0"/>
              <a:ext cx="25635" cy="13442"/>
              <a:chOff x="0" y="0"/>
              <a:chExt cx="25635" cy="13442"/>
            </a:xfrm>
          </p:grpSpPr>
          <p:pic>
            <p:nvPicPr>
              <p:cNvPr id="2220" name="Рисунок 5229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3" y="3002"/>
                <a:ext cx="8734" cy="81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21" name="Рисунок 5230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306" y="3002"/>
                <a:ext cx="8871" cy="81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222" name="Прямая соединительная линия 5231"/>
              <p:cNvSpPr>
                <a:spLocks noChangeShapeType="1"/>
              </p:cNvSpPr>
              <p:nvPr/>
            </p:nvSpPr>
            <p:spPr bwMode="auto">
              <a:xfrm flipH="1" flipV="1">
                <a:off x="13306" y="1569"/>
                <a:ext cx="4642" cy="271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23" name="Надпись 2"/>
              <p:cNvSpPr txBox="1">
                <a:spLocks noChangeArrowheads="1"/>
              </p:cNvSpPr>
              <p:nvPr/>
            </p:nvSpPr>
            <p:spPr bwMode="auto">
              <a:xfrm>
                <a:off x="10372" y="7096"/>
                <a:ext cx="2533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8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4" name="Надпись 2"/>
              <p:cNvSpPr txBox="1">
                <a:spLocks noChangeArrowheads="1"/>
              </p:cNvSpPr>
              <p:nvPr/>
            </p:nvSpPr>
            <p:spPr bwMode="auto">
              <a:xfrm>
                <a:off x="2593" y="477"/>
                <a:ext cx="2533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5" name="Надпись 2"/>
              <p:cNvSpPr txBox="1">
                <a:spLocks noChangeArrowheads="1"/>
              </p:cNvSpPr>
              <p:nvPr/>
            </p:nvSpPr>
            <p:spPr bwMode="auto">
              <a:xfrm>
                <a:off x="11122" y="0"/>
                <a:ext cx="2534" cy="2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6" name="Надпись 2"/>
              <p:cNvSpPr txBox="1">
                <a:spLocks noChangeArrowheads="1"/>
              </p:cNvSpPr>
              <p:nvPr/>
            </p:nvSpPr>
            <p:spPr bwMode="auto">
              <a:xfrm>
                <a:off x="0" y="1637"/>
                <a:ext cx="2533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7" name="Надпись 2"/>
              <p:cNvSpPr txBox="1">
                <a:spLocks noChangeArrowheads="1"/>
              </p:cNvSpPr>
              <p:nvPr/>
            </p:nvSpPr>
            <p:spPr bwMode="auto">
              <a:xfrm>
                <a:off x="9826" y="8666"/>
                <a:ext cx="3867" cy="2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10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8" name="Надпись 2"/>
              <p:cNvSpPr txBox="1">
                <a:spLocks noChangeArrowheads="1"/>
              </p:cNvSpPr>
              <p:nvPr/>
            </p:nvSpPr>
            <p:spPr bwMode="auto">
              <a:xfrm>
                <a:off x="10986" y="1705"/>
                <a:ext cx="2534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9" name="Надпись 2"/>
              <p:cNvSpPr txBox="1">
                <a:spLocks noChangeArrowheads="1"/>
              </p:cNvSpPr>
              <p:nvPr/>
            </p:nvSpPr>
            <p:spPr bwMode="auto">
              <a:xfrm>
                <a:off x="10372" y="3753"/>
                <a:ext cx="2533" cy="2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0" name="Надпись 2"/>
              <p:cNvSpPr txBox="1">
                <a:spLocks noChangeArrowheads="1"/>
              </p:cNvSpPr>
              <p:nvPr/>
            </p:nvSpPr>
            <p:spPr bwMode="auto">
              <a:xfrm>
                <a:off x="10372" y="5390"/>
                <a:ext cx="2533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1" name="Надпись 2"/>
              <p:cNvSpPr txBox="1">
                <a:spLocks noChangeArrowheads="1"/>
              </p:cNvSpPr>
              <p:nvPr/>
            </p:nvSpPr>
            <p:spPr bwMode="auto">
              <a:xfrm>
                <a:off x="21768" y="9894"/>
                <a:ext cx="3867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10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2" name="Надпись 2"/>
              <p:cNvSpPr txBox="1">
                <a:spLocks noChangeArrowheads="1"/>
              </p:cNvSpPr>
              <p:nvPr/>
            </p:nvSpPr>
            <p:spPr bwMode="auto">
              <a:xfrm>
                <a:off x="20335" y="10781"/>
                <a:ext cx="2533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8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08" name="Прямая соединительная линия 5242"/>
            <p:cNvSpPr>
              <a:spLocks noChangeShapeType="1"/>
            </p:cNvSpPr>
            <p:nvPr/>
          </p:nvSpPr>
          <p:spPr bwMode="auto">
            <a:xfrm>
              <a:off x="1842" y="3957"/>
              <a:ext cx="1473" cy="246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09" name="Прямая соединительная линия 5243"/>
            <p:cNvSpPr>
              <a:spLocks noChangeShapeType="1"/>
            </p:cNvSpPr>
            <p:nvPr/>
          </p:nvSpPr>
          <p:spPr bwMode="auto">
            <a:xfrm flipH="1" flipV="1">
              <a:off x="4230" y="2661"/>
              <a:ext cx="1627" cy="230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0" name="Прямая соединительная линия 5244"/>
            <p:cNvSpPr>
              <a:spLocks noChangeShapeType="1"/>
            </p:cNvSpPr>
            <p:nvPr/>
          </p:nvSpPr>
          <p:spPr bwMode="auto">
            <a:xfrm flipH="1">
              <a:off x="7915" y="5117"/>
              <a:ext cx="2693" cy="12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1" name="Прямая соединительная линия 5245"/>
            <p:cNvSpPr>
              <a:spLocks noChangeShapeType="1"/>
            </p:cNvSpPr>
            <p:nvPr/>
          </p:nvSpPr>
          <p:spPr bwMode="auto">
            <a:xfrm flipH="1" flipV="1">
              <a:off x="8256" y="9416"/>
              <a:ext cx="2350" cy="50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2" name="Прямая соединительная линия 5246"/>
            <p:cNvSpPr>
              <a:spLocks noChangeShapeType="1"/>
            </p:cNvSpPr>
            <p:nvPr/>
          </p:nvSpPr>
          <p:spPr bwMode="auto">
            <a:xfrm flipH="1" flipV="1">
              <a:off x="8598" y="7915"/>
              <a:ext cx="2349" cy="33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3" name="Прямая соединительная линия 5247"/>
            <p:cNvSpPr>
              <a:spLocks noChangeShapeType="1"/>
            </p:cNvSpPr>
            <p:nvPr/>
          </p:nvSpPr>
          <p:spPr bwMode="auto">
            <a:xfrm flipH="1" flipV="1">
              <a:off x="12965" y="3002"/>
              <a:ext cx="3073" cy="19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4" name="Прямая соединительная линия 5248"/>
            <p:cNvSpPr>
              <a:spLocks noChangeShapeType="1"/>
            </p:cNvSpPr>
            <p:nvPr/>
          </p:nvSpPr>
          <p:spPr bwMode="auto">
            <a:xfrm flipH="1" flipV="1">
              <a:off x="12555" y="5254"/>
              <a:ext cx="2750" cy="13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5" name="Прямая соединительная линия 5249"/>
            <p:cNvSpPr>
              <a:spLocks noChangeShapeType="1"/>
            </p:cNvSpPr>
            <p:nvPr/>
          </p:nvSpPr>
          <p:spPr bwMode="auto">
            <a:xfrm flipH="1" flipV="1">
              <a:off x="12555" y="6892"/>
              <a:ext cx="2805" cy="55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8" name="Прямая соединительная линия 5250"/>
            <p:cNvSpPr>
              <a:spLocks noChangeShapeType="1"/>
            </p:cNvSpPr>
            <p:nvPr/>
          </p:nvSpPr>
          <p:spPr bwMode="auto">
            <a:xfrm flipH="1" flipV="1">
              <a:off x="18697" y="9962"/>
              <a:ext cx="2349" cy="157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9" name="Прямая соединительная линия 5251"/>
            <p:cNvSpPr>
              <a:spLocks noChangeShapeType="1"/>
            </p:cNvSpPr>
            <p:nvPr/>
          </p:nvSpPr>
          <p:spPr bwMode="auto">
            <a:xfrm flipH="1" flipV="1">
              <a:off x="20471" y="9485"/>
              <a:ext cx="2132" cy="12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33" name="Rectangle 50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234" name="Group 478"/>
          <p:cNvGrpSpPr>
            <a:grpSpLocks/>
          </p:cNvGrpSpPr>
          <p:nvPr/>
        </p:nvGrpSpPr>
        <p:grpSpPr bwMode="auto">
          <a:xfrm>
            <a:off x="1685769" y="2780928"/>
            <a:ext cx="2811463" cy="1555750"/>
            <a:chOff x="1715" y="10259"/>
            <a:chExt cx="4427" cy="2450"/>
          </a:xfrm>
        </p:grpSpPr>
        <p:grpSp>
          <p:nvGrpSpPr>
            <p:cNvPr id="2235" name="Группа 5275"/>
            <p:cNvGrpSpPr>
              <a:grpSpLocks/>
            </p:cNvGrpSpPr>
            <p:nvPr/>
          </p:nvGrpSpPr>
          <p:grpSpPr bwMode="auto">
            <a:xfrm>
              <a:off x="1715" y="10259"/>
              <a:ext cx="4427" cy="2450"/>
              <a:chOff x="0" y="0"/>
              <a:chExt cx="28114" cy="15558"/>
            </a:xfrm>
          </p:grpSpPr>
          <p:pic>
            <p:nvPicPr>
              <p:cNvPr id="2548" name="Рисунок 527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162"/>
                <a:ext cx="10645" cy="96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47" name="Рисунок 5277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125" y="2593"/>
                <a:ext cx="13989" cy="12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05" name="Прямая соединительная линия 5278"/>
              <p:cNvSpPr>
                <a:spLocks noChangeShapeType="1"/>
              </p:cNvSpPr>
              <p:nvPr/>
            </p:nvSpPr>
            <p:spPr bwMode="auto">
              <a:xfrm flipH="1" flipV="1">
                <a:off x="14125" y="2593"/>
                <a:ext cx="4204" cy="429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06" name="Надпись 2"/>
              <p:cNvSpPr txBox="1">
                <a:spLocks noChangeArrowheads="1"/>
              </p:cNvSpPr>
              <p:nvPr/>
            </p:nvSpPr>
            <p:spPr bwMode="auto">
              <a:xfrm>
                <a:off x="4026" y="1091"/>
                <a:ext cx="2533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7" name="Надпись 2"/>
              <p:cNvSpPr txBox="1">
                <a:spLocks noChangeArrowheads="1"/>
              </p:cNvSpPr>
              <p:nvPr/>
            </p:nvSpPr>
            <p:spPr bwMode="auto">
              <a:xfrm>
                <a:off x="7642" y="2047"/>
                <a:ext cx="2534" cy="2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8" name="Надпись 2"/>
              <p:cNvSpPr txBox="1">
                <a:spLocks noChangeArrowheads="1"/>
              </p:cNvSpPr>
              <p:nvPr/>
            </p:nvSpPr>
            <p:spPr bwMode="auto">
              <a:xfrm>
                <a:off x="5936" y="1364"/>
                <a:ext cx="2534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9" name="Надпись 2"/>
              <p:cNvSpPr txBox="1">
                <a:spLocks noChangeArrowheads="1"/>
              </p:cNvSpPr>
              <p:nvPr/>
            </p:nvSpPr>
            <p:spPr bwMode="auto">
              <a:xfrm>
                <a:off x="10713" y="8802"/>
                <a:ext cx="2534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8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0" name="Надпись 2"/>
              <p:cNvSpPr txBox="1">
                <a:spLocks noChangeArrowheads="1"/>
              </p:cNvSpPr>
              <p:nvPr/>
            </p:nvSpPr>
            <p:spPr bwMode="auto">
              <a:xfrm>
                <a:off x="16718" y="0"/>
                <a:ext cx="2534" cy="2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1" name="Надпись 2"/>
              <p:cNvSpPr txBox="1">
                <a:spLocks noChangeArrowheads="1"/>
              </p:cNvSpPr>
              <p:nvPr/>
            </p:nvSpPr>
            <p:spPr bwMode="auto">
              <a:xfrm>
                <a:off x="14671" y="68"/>
                <a:ext cx="2533" cy="2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5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4" name="Надпись 2"/>
              <p:cNvSpPr txBox="1">
                <a:spLocks noChangeArrowheads="1"/>
              </p:cNvSpPr>
              <p:nvPr/>
            </p:nvSpPr>
            <p:spPr bwMode="auto">
              <a:xfrm>
                <a:off x="12078" y="545"/>
                <a:ext cx="2533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5" name="Надпись 2"/>
              <p:cNvSpPr txBox="1">
                <a:spLocks noChangeArrowheads="1"/>
              </p:cNvSpPr>
              <p:nvPr/>
            </p:nvSpPr>
            <p:spPr bwMode="auto">
              <a:xfrm>
                <a:off x="10986" y="6277"/>
                <a:ext cx="2534" cy="2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6" name="Надпись 2"/>
              <p:cNvSpPr txBox="1">
                <a:spLocks noChangeArrowheads="1"/>
              </p:cNvSpPr>
              <p:nvPr/>
            </p:nvSpPr>
            <p:spPr bwMode="auto">
              <a:xfrm>
                <a:off x="10645" y="10577"/>
                <a:ext cx="3759" cy="2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36" name="Прямая соединительная линия 5288"/>
            <p:cNvSpPr>
              <a:spLocks noChangeShapeType="1"/>
            </p:cNvSpPr>
            <p:nvPr/>
          </p:nvSpPr>
          <p:spPr bwMode="auto">
            <a:xfrm flipH="1">
              <a:off x="2918" y="12118"/>
              <a:ext cx="558" cy="1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37" name="Прямая соединительная линия 5289"/>
            <p:cNvSpPr>
              <a:spLocks noChangeShapeType="1"/>
            </p:cNvSpPr>
            <p:nvPr/>
          </p:nvSpPr>
          <p:spPr bwMode="auto">
            <a:xfrm flipH="1" flipV="1">
              <a:off x="3778" y="11442"/>
              <a:ext cx="649" cy="2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38" name="Прямая соединительная линия 5290"/>
            <p:cNvSpPr>
              <a:spLocks noChangeShapeType="1"/>
            </p:cNvSpPr>
            <p:nvPr/>
          </p:nvSpPr>
          <p:spPr bwMode="auto">
            <a:xfrm flipH="1" flipV="1">
              <a:off x="3735" y="11860"/>
              <a:ext cx="533" cy="16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39" name="Прямая соединительная линия 5291"/>
            <p:cNvSpPr>
              <a:spLocks noChangeShapeType="1"/>
            </p:cNvSpPr>
            <p:nvPr/>
          </p:nvSpPr>
          <p:spPr bwMode="auto">
            <a:xfrm flipH="1" flipV="1">
              <a:off x="3843" y="12139"/>
              <a:ext cx="673" cy="2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00" name="Прямая соединительная линия 5292"/>
            <p:cNvSpPr>
              <a:spLocks noChangeShapeType="1"/>
            </p:cNvSpPr>
            <p:nvPr/>
          </p:nvSpPr>
          <p:spPr bwMode="auto">
            <a:xfrm flipH="1">
              <a:off x="2918" y="11882"/>
              <a:ext cx="559" cy="2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01" name="Прямая соединительная линия 5293"/>
            <p:cNvSpPr>
              <a:spLocks noChangeShapeType="1"/>
            </p:cNvSpPr>
            <p:nvPr/>
          </p:nvSpPr>
          <p:spPr bwMode="auto">
            <a:xfrm flipH="1" flipV="1">
              <a:off x="4272" y="10581"/>
              <a:ext cx="371" cy="4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02" name="Прямая соединительная линия 5294"/>
            <p:cNvSpPr>
              <a:spLocks noChangeShapeType="1"/>
            </p:cNvSpPr>
            <p:nvPr/>
          </p:nvSpPr>
          <p:spPr bwMode="auto">
            <a:xfrm flipV="1">
              <a:off x="2747" y="10818"/>
              <a:ext cx="98" cy="58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03" name="Прямая соединительная линия 5295"/>
            <p:cNvSpPr>
              <a:spLocks noChangeShapeType="1"/>
            </p:cNvSpPr>
            <p:nvPr/>
          </p:nvSpPr>
          <p:spPr bwMode="auto">
            <a:xfrm flipV="1">
              <a:off x="2918" y="10914"/>
              <a:ext cx="170" cy="4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04" name="Прямая соединительная линия 5296"/>
            <p:cNvSpPr>
              <a:spLocks noChangeShapeType="1"/>
            </p:cNvSpPr>
            <p:nvPr/>
          </p:nvSpPr>
          <p:spPr bwMode="auto">
            <a:xfrm flipH="1" flipV="1">
              <a:off x="4605" y="10581"/>
              <a:ext cx="464" cy="49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417" name="Rectangle 52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418" name="Группа 5313"/>
          <p:cNvGrpSpPr>
            <a:grpSpLocks/>
          </p:cNvGrpSpPr>
          <p:nvPr/>
        </p:nvGrpSpPr>
        <p:grpSpPr bwMode="auto">
          <a:xfrm>
            <a:off x="5796136" y="2852936"/>
            <a:ext cx="2187575" cy="1339850"/>
            <a:chOff x="0" y="0"/>
            <a:chExt cx="21875" cy="13398"/>
          </a:xfrm>
        </p:grpSpPr>
        <p:grpSp>
          <p:nvGrpSpPr>
            <p:cNvPr id="2419" name="Группа 5314"/>
            <p:cNvGrpSpPr>
              <a:grpSpLocks/>
            </p:cNvGrpSpPr>
            <p:nvPr/>
          </p:nvGrpSpPr>
          <p:grpSpPr bwMode="auto">
            <a:xfrm>
              <a:off x="0" y="0"/>
              <a:ext cx="21875" cy="13398"/>
              <a:chOff x="0" y="0"/>
              <a:chExt cx="21875" cy="13398"/>
            </a:xfrm>
          </p:grpSpPr>
          <p:pic>
            <p:nvPicPr>
              <p:cNvPr id="2573" name="Рисунок 5315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3" y="0"/>
                <a:ext cx="14160" cy="133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26" name="Надпись 2"/>
              <p:cNvSpPr txBox="1">
                <a:spLocks noChangeArrowheads="1"/>
              </p:cNvSpPr>
              <p:nvPr/>
            </p:nvSpPr>
            <p:spPr bwMode="auto">
              <a:xfrm>
                <a:off x="0" y="1968"/>
                <a:ext cx="2527" cy="26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27" name="Надпись 2"/>
              <p:cNvSpPr txBox="1">
                <a:spLocks noChangeArrowheads="1"/>
              </p:cNvSpPr>
              <p:nvPr/>
            </p:nvSpPr>
            <p:spPr bwMode="auto">
              <a:xfrm>
                <a:off x="63" y="254"/>
                <a:ext cx="2527" cy="26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28" name="Надпись 2"/>
              <p:cNvSpPr txBox="1">
                <a:spLocks noChangeArrowheads="1"/>
              </p:cNvSpPr>
              <p:nvPr/>
            </p:nvSpPr>
            <p:spPr bwMode="auto">
              <a:xfrm>
                <a:off x="0" y="3873"/>
                <a:ext cx="2527" cy="26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29" name="Надпись 2"/>
              <p:cNvSpPr txBox="1">
                <a:spLocks noChangeArrowheads="1"/>
              </p:cNvSpPr>
              <p:nvPr/>
            </p:nvSpPr>
            <p:spPr bwMode="auto">
              <a:xfrm>
                <a:off x="18351" y="2667"/>
                <a:ext cx="2527" cy="26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30" name="Надпись 2"/>
              <p:cNvSpPr txBox="1">
                <a:spLocks noChangeArrowheads="1"/>
              </p:cNvSpPr>
              <p:nvPr/>
            </p:nvSpPr>
            <p:spPr bwMode="auto">
              <a:xfrm>
                <a:off x="18161" y="4572"/>
                <a:ext cx="2527" cy="26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8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31" name="Надпись 2"/>
              <p:cNvSpPr txBox="1">
                <a:spLocks noChangeArrowheads="1"/>
              </p:cNvSpPr>
              <p:nvPr/>
            </p:nvSpPr>
            <p:spPr bwMode="auto">
              <a:xfrm>
                <a:off x="17907" y="6477"/>
                <a:ext cx="3968" cy="26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420" name="Прямая соединительная линия 5322"/>
            <p:cNvSpPr>
              <a:spLocks noChangeShapeType="1"/>
            </p:cNvSpPr>
            <p:nvPr/>
          </p:nvSpPr>
          <p:spPr bwMode="auto">
            <a:xfrm flipH="1" flipV="1">
              <a:off x="2095" y="1778"/>
              <a:ext cx="6575" cy="187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1" name="Прямая соединительная линия 5323"/>
            <p:cNvSpPr>
              <a:spLocks noChangeShapeType="1"/>
            </p:cNvSpPr>
            <p:nvPr/>
          </p:nvSpPr>
          <p:spPr bwMode="auto">
            <a:xfrm flipH="1" flipV="1">
              <a:off x="2095" y="5334"/>
              <a:ext cx="7680" cy="187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2" name="Прямая соединительная линия 5324"/>
            <p:cNvSpPr>
              <a:spLocks noChangeShapeType="1"/>
            </p:cNvSpPr>
            <p:nvPr/>
          </p:nvSpPr>
          <p:spPr bwMode="auto">
            <a:xfrm flipH="1" flipV="1">
              <a:off x="2095" y="3429"/>
              <a:ext cx="4185" cy="118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3" name="Прямая соединительная линия 5325"/>
            <p:cNvSpPr>
              <a:spLocks noChangeShapeType="1"/>
            </p:cNvSpPr>
            <p:nvPr/>
          </p:nvSpPr>
          <p:spPr bwMode="auto">
            <a:xfrm flipH="1" flipV="1">
              <a:off x="17335" y="7175"/>
              <a:ext cx="1334" cy="38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4" name="Прямая соединительная линия 5326"/>
            <p:cNvSpPr>
              <a:spLocks noChangeShapeType="1"/>
            </p:cNvSpPr>
            <p:nvPr/>
          </p:nvSpPr>
          <p:spPr bwMode="auto">
            <a:xfrm flipH="1">
              <a:off x="16319" y="5905"/>
              <a:ext cx="2502" cy="62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5" name="Прямая соединительная линия 5327"/>
            <p:cNvSpPr>
              <a:spLocks noChangeShapeType="1"/>
            </p:cNvSpPr>
            <p:nvPr/>
          </p:nvSpPr>
          <p:spPr bwMode="auto">
            <a:xfrm flipH="1">
              <a:off x="15303" y="4191"/>
              <a:ext cx="3520" cy="87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432" name="Прямоугольник 2431"/>
          <p:cNvSpPr/>
          <p:nvPr/>
        </p:nvSpPr>
        <p:spPr>
          <a:xfrm>
            <a:off x="467544" y="4883676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Конструкция силовых кабелей: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двухжильные кабели с круглыми и сегментными жилами;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трехжильные кабели с поясной изоляцией и отдельными оболочками;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–четырехжильные кабели с нулевой жилой круглой, секторной и треугольной формы;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–токопроводящая жила;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нулевая жила;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изоляция жилы; </a:t>
            </a:r>
          </a:p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экран на токопроводящей жиле;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поясная изоляция;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заполнитель;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экран на изоляции жилы;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оболочка;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бронепокров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наружный защитный покров.</a:t>
            </a:r>
          </a:p>
        </p:txBody>
      </p:sp>
      <p:sp>
        <p:nvSpPr>
          <p:cNvPr id="2434" name="TextBox 2433"/>
          <p:cNvSpPr txBox="1"/>
          <p:nvPr/>
        </p:nvSpPr>
        <p:spPr>
          <a:xfrm>
            <a:off x="2105803" y="44273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393" name="TextBox 392"/>
          <p:cNvSpPr txBox="1"/>
          <p:nvPr/>
        </p:nvSpPr>
        <p:spPr>
          <a:xfrm>
            <a:off x="3647725" y="44273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4" name="TextBox 393"/>
          <p:cNvSpPr txBox="1"/>
          <p:nvPr/>
        </p:nvSpPr>
        <p:spPr>
          <a:xfrm>
            <a:off x="6743201" y="442736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95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71" descr="impul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8" t="3964" r="4118" b="3084"/>
          <a:stretch>
            <a:fillRect/>
          </a:stretch>
        </p:blipFill>
        <p:spPr bwMode="auto">
          <a:xfrm>
            <a:off x="2530971" y="1340768"/>
            <a:ext cx="4057253" cy="2820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15816" y="4489956"/>
            <a:ext cx="3312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Прибор ИКЛ-5</a:t>
            </a:r>
          </a:p>
        </p:txBody>
      </p:sp>
    </p:spTree>
    <p:extLst>
      <p:ext uri="{BB962C8B-B14F-4D97-AF65-F5344CB8AC3E}">
        <p14:creationId xmlns:p14="http://schemas.microsoft.com/office/powerpoint/2010/main" val="310364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4235"/>
          <p:cNvGrpSpPr>
            <a:grpSpLocks/>
          </p:cNvGrpSpPr>
          <p:nvPr/>
        </p:nvGrpSpPr>
        <p:grpSpPr bwMode="auto">
          <a:xfrm>
            <a:off x="901192" y="1124744"/>
            <a:ext cx="7343216" cy="2808312"/>
            <a:chOff x="1731" y="1149"/>
            <a:chExt cx="8824" cy="3374"/>
          </a:xfrm>
        </p:grpSpPr>
        <p:sp>
          <p:nvSpPr>
            <p:cNvPr id="6" name="Text Box 4236"/>
            <p:cNvSpPr txBox="1">
              <a:spLocks noChangeArrowheads="1"/>
            </p:cNvSpPr>
            <p:nvPr/>
          </p:nvSpPr>
          <p:spPr bwMode="auto">
            <a:xfrm>
              <a:off x="7181" y="1233"/>
              <a:ext cx="360" cy="4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4237"/>
            <p:cNvSpPr txBox="1">
              <a:spLocks noChangeArrowheads="1"/>
            </p:cNvSpPr>
            <p:nvPr/>
          </p:nvSpPr>
          <p:spPr bwMode="auto">
            <a:xfrm>
              <a:off x="7801" y="4093"/>
              <a:ext cx="360" cy="4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4238"/>
            <p:cNvSpPr txBox="1">
              <a:spLocks noChangeArrowheads="1"/>
            </p:cNvSpPr>
            <p:nvPr/>
          </p:nvSpPr>
          <p:spPr bwMode="auto">
            <a:xfrm>
              <a:off x="6891" y="3763"/>
              <a:ext cx="360" cy="4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239"/>
            <p:cNvSpPr txBox="1">
              <a:spLocks noChangeArrowheads="1"/>
            </p:cNvSpPr>
            <p:nvPr/>
          </p:nvSpPr>
          <p:spPr bwMode="auto">
            <a:xfrm>
              <a:off x="4845" y="1550"/>
              <a:ext cx="480" cy="4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4240"/>
            <p:cNvSpPr txBox="1">
              <a:spLocks noChangeArrowheads="1"/>
            </p:cNvSpPr>
            <p:nvPr/>
          </p:nvSpPr>
          <p:spPr bwMode="auto">
            <a:xfrm>
              <a:off x="6055" y="1220"/>
              <a:ext cx="480" cy="4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4241"/>
            <p:cNvSpPr>
              <a:spLocks noChangeShapeType="1"/>
            </p:cNvSpPr>
            <p:nvPr/>
          </p:nvSpPr>
          <p:spPr bwMode="auto">
            <a:xfrm>
              <a:off x="3068" y="3394"/>
              <a:ext cx="2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4242"/>
            <p:cNvSpPr>
              <a:spLocks noChangeShapeType="1"/>
            </p:cNvSpPr>
            <p:nvPr/>
          </p:nvSpPr>
          <p:spPr bwMode="auto">
            <a:xfrm flipV="1">
              <a:off x="3324" y="2883"/>
              <a:ext cx="2" cy="102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4243"/>
            <p:cNvSpPr>
              <a:spLocks noChangeShapeType="1"/>
            </p:cNvSpPr>
            <p:nvPr/>
          </p:nvSpPr>
          <p:spPr bwMode="auto">
            <a:xfrm flipV="1">
              <a:off x="3324" y="3396"/>
              <a:ext cx="771" cy="51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4244"/>
            <p:cNvSpPr>
              <a:spLocks noChangeShapeType="1"/>
            </p:cNvSpPr>
            <p:nvPr/>
          </p:nvSpPr>
          <p:spPr bwMode="auto">
            <a:xfrm flipH="1" flipV="1">
              <a:off x="3326" y="2883"/>
              <a:ext cx="769" cy="51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4245"/>
            <p:cNvSpPr>
              <a:spLocks noChangeShapeType="1"/>
            </p:cNvSpPr>
            <p:nvPr/>
          </p:nvSpPr>
          <p:spPr bwMode="auto">
            <a:xfrm flipH="1">
              <a:off x="10085" y="2883"/>
              <a:ext cx="2" cy="102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4246"/>
            <p:cNvSpPr>
              <a:spLocks noChangeShapeType="1"/>
            </p:cNvSpPr>
            <p:nvPr/>
          </p:nvSpPr>
          <p:spPr bwMode="auto">
            <a:xfrm flipH="1">
              <a:off x="9316" y="2883"/>
              <a:ext cx="771" cy="51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4247"/>
            <p:cNvSpPr>
              <a:spLocks noChangeShapeType="1"/>
            </p:cNvSpPr>
            <p:nvPr/>
          </p:nvSpPr>
          <p:spPr bwMode="auto">
            <a:xfrm>
              <a:off x="9316" y="3396"/>
              <a:ext cx="769" cy="51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4248"/>
            <p:cNvSpPr>
              <a:spLocks noChangeShapeType="1"/>
            </p:cNvSpPr>
            <p:nvPr/>
          </p:nvSpPr>
          <p:spPr bwMode="auto">
            <a:xfrm>
              <a:off x="4095" y="3396"/>
              <a:ext cx="102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4249"/>
            <p:cNvSpPr>
              <a:spLocks noChangeShapeType="1"/>
            </p:cNvSpPr>
            <p:nvPr/>
          </p:nvSpPr>
          <p:spPr bwMode="auto">
            <a:xfrm>
              <a:off x="7778" y="3396"/>
              <a:ext cx="153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4250"/>
            <p:cNvSpPr>
              <a:spLocks/>
            </p:cNvSpPr>
            <p:nvPr/>
          </p:nvSpPr>
          <p:spPr bwMode="auto">
            <a:xfrm>
              <a:off x="2968" y="3088"/>
              <a:ext cx="103" cy="103"/>
            </a:xfrm>
            <a:custGeom>
              <a:avLst/>
              <a:gdLst>
                <a:gd name="T0" fmla="*/ 103 w 172"/>
                <a:gd name="T1" fmla="*/ 51 h 173"/>
                <a:gd name="T2" fmla="*/ 101 w 172"/>
                <a:gd name="T3" fmla="*/ 40 h 173"/>
                <a:gd name="T4" fmla="*/ 97 w 172"/>
                <a:gd name="T5" fmla="*/ 29 h 173"/>
                <a:gd name="T6" fmla="*/ 92 w 172"/>
                <a:gd name="T7" fmla="*/ 20 h 173"/>
                <a:gd name="T8" fmla="*/ 83 w 172"/>
                <a:gd name="T9" fmla="*/ 12 h 173"/>
                <a:gd name="T10" fmla="*/ 74 w 172"/>
                <a:gd name="T11" fmla="*/ 6 h 173"/>
                <a:gd name="T12" fmla="*/ 62 w 172"/>
                <a:gd name="T13" fmla="*/ 2 h 173"/>
                <a:gd name="T14" fmla="*/ 52 w 172"/>
                <a:gd name="T15" fmla="*/ 0 h 173"/>
                <a:gd name="T16" fmla="*/ 40 w 172"/>
                <a:gd name="T17" fmla="*/ 2 h 173"/>
                <a:gd name="T18" fmla="*/ 29 w 172"/>
                <a:gd name="T19" fmla="*/ 6 h 173"/>
                <a:gd name="T20" fmla="*/ 19 w 172"/>
                <a:gd name="T21" fmla="*/ 12 h 173"/>
                <a:gd name="T22" fmla="*/ 11 w 172"/>
                <a:gd name="T23" fmla="*/ 20 h 173"/>
                <a:gd name="T24" fmla="*/ 5 w 172"/>
                <a:gd name="T25" fmla="*/ 29 h 173"/>
                <a:gd name="T26" fmla="*/ 1 w 172"/>
                <a:gd name="T27" fmla="*/ 40 h 173"/>
                <a:gd name="T28" fmla="*/ 0 w 172"/>
                <a:gd name="T29" fmla="*/ 51 h 173"/>
                <a:gd name="T30" fmla="*/ 1 w 172"/>
                <a:gd name="T31" fmla="*/ 63 h 173"/>
                <a:gd name="T32" fmla="*/ 5 w 172"/>
                <a:gd name="T33" fmla="*/ 74 h 173"/>
                <a:gd name="T34" fmla="*/ 11 w 172"/>
                <a:gd name="T35" fmla="*/ 84 h 173"/>
                <a:gd name="T36" fmla="*/ 19 w 172"/>
                <a:gd name="T37" fmla="*/ 91 h 173"/>
                <a:gd name="T38" fmla="*/ 29 w 172"/>
                <a:gd name="T39" fmla="*/ 98 h 173"/>
                <a:gd name="T40" fmla="*/ 40 w 172"/>
                <a:gd name="T41" fmla="*/ 102 h 173"/>
                <a:gd name="T42" fmla="*/ 52 w 172"/>
                <a:gd name="T43" fmla="*/ 103 h 173"/>
                <a:gd name="T44" fmla="*/ 62 w 172"/>
                <a:gd name="T45" fmla="*/ 102 h 173"/>
                <a:gd name="T46" fmla="*/ 74 w 172"/>
                <a:gd name="T47" fmla="*/ 98 h 173"/>
                <a:gd name="T48" fmla="*/ 83 w 172"/>
                <a:gd name="T49" fmla="*/ 91 h 173"/>
                <a:gd name="T50" fmla="*/ 92 w 172"/>
                <a:gd name="T51" fmla="*/ 84 h 173"/>
                <a:gd name="T52" fmla="*/ 97 w 172"/>
                <a:gd name="T53" fmla="*/ 74 h 173"/>
                <a:gd name="T54" fmla="*/ 101 w 172"/>
                <a:gd name="T55" fmla="*/ 63 h 173"/>
                <a:gd name="T56" fmla="*/ 103 w 172"/>
                <a:gd name="T57" fmla="*/ 51 h 17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2" h="173">
                  <a:moveTo>
                    <a:pt x="172" y="86"/>
                  </a:moveTo>
                  <a:lnTo>
                    <a:pt x="169" y="68"/>
                  </a:lnTo>
                  <a:lnTo>
                    <a:pt x="162" y="49"/>
                  </a:lnTo>
                  <a:lnTo>
                    <a:pt x="153" y="33"/>
                  </a:lnTo>
                  <a:lnTo>
                    <a:pt x="139" y="20"/>
                  </a:lnTo>
                  <a:lnTo>
                    <a:pt x="123" y="10"/>
                  </a:lnTo>
                  <a:lnTo>
                    <a:pt x="104" y="3"/>
                  </a:lnTo>
                  <a:lnTo>
                    <a:pt x="86" y="0"/>
                  </a:lnTo>
                  <a:lnTo>
                    <a:pt x="66" y="3"/>
                  </a:lnTo>
                  <a:lnTo>
                    <a:pt x="48" y="10"/>
                  </a:lnTo>
                  <a:lnTo>
                    <a:pt x="32" y="20"/>
                  </a:lnTo>
                  <a:lnTo>
                    <a:pt x="18" y="33"/>
                  </a:lnTo>
                  <a:lnTo>
                    <a:pt x="8" y="49"/>
                  </a:lnTo>
                  <a:lnTo>
                    <a:pt x="2" y="68"/>
                  </a:lnTo>
                  <a:lnTo>
                    <a:pt x="0" y="86"/>
                  </a:lnTo>
                  <a:lnTo>
                    <a:pt x="2" y="106"/>
                  </a:lnTo>
                  <a:lnTo>
                    <a:pt x="8" y="124"/>
                  </a:lnTo>
                  <a:lnTo>
                    <a:pt x="18" y="141"/>
                  </a:lnTo>
                  <a:lnTo>
                    <a:pt x="32" y="153"/>
                  </a:lnTo>
                  <a:lnTo>
                    <a:pt x="48" y="164"/>
                  </a:lnTo>
                  <a:lnTo>
                    <a:pt x="66" y="171"/>
                  </a:lnTo>
                  <a:lnTo>
                    <a:pt x="86" y="173"/>
                  </a:lnTo>
                  <a:lnTo>
                    <a:pt x="104" y="171"/>
                  </a:lnTo>
                  <a:lnTo>
                    <a:pt x="123" y="164"/>
                  </a:lnTo>
                  <a:lnTo>
                    <a:pt x="139" y="153"/>
                  </a:lnTo>
                  <a:lnTo>
                    <a:pt x="153" y="141"/>
                  </a:lnTo>
                  <a:lnTo>
                    <a:pt x="162" y="124"/>
                  </a:lnTo>
                  <a:lnTo>
                    <a:pt x="169" y="106"/>
                  </a:lnTo>
                  <a:lnTo>
                    <a:pt x="172" y="86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4251"/>
            <p:cNvSpPr>
              <a:spLocks/>
            </p:cNvSpPr>
            <p:nvPr/>
          </p:nvSpPr>
          <p:spPr bwMode="auto">
            <a:xfrm>
              <a:off x="2968" y="3602"/>
              <a:ext cx="103" cy="103"/>
            </a:xfrm>
            <a:custGeom>
              <a:avLst/>
              <a:gdLst>
                <a:gd name="T0" fmla="*/ 103 w 172"/>
                <a:gd name="T1" fmla="*/ 52 h 172"/>
                <a:gd name="T2" fmla="*/ 101 w 172"/>
                <a:gd name="T3" fmla="*/ 40 h 172"/>
                <a:gd name="T4" fmla="*/ 97 w 172"/>
                <a:gd name="T5" fmla="*/ 29 h 172"/>
                <a:gd name="T6" fmla="*/ 92 w 172"/>
                <a:gd name="T7" fmla="*/ 20 h 172"/>
                <a:gd name="T8" fmla="*/ 83 w 172"/>
                <a:gd name="T9" fmla="*/ 11 h 172"/>
                <a:gd name="T10" fmla="*/ 74 w 172"/>
                <a:gd name="T11" fmla="*/ 5 h 172"/>
                <a:gd name="T12" fmla="*/ 62 w 172"/>
                <a:gd name="T13" fmla="*/ 2 h 172"/>
                <a:gd name="T14" fmla="*/ 52 w 172"/>
                <a:gd name="T15" fmla="*/ 0 h 172"/>
                <a:gd name="T16" fmla="*/ 40 w 172"/>
                <a:gd name="T17" fmla="*/ 2 h 172"/>
                <a:gd name="T18" fmla="*/ 29 w 172"/>
                <a:gd name="T19" fmla="*/ 5 h 172"/>
                <a:gd name="T20" fmla="*/ 19 w 172"/>
                <a:gd name="T21" fmla="*/ 11 h 172"/>
                <a:gd name="T22" fmla="*/ 11 w 172"/>
                <a:gd name="T23" fmla="*/ 20 h 172"/>
                <a:gd name="T24" fmla="*/ 5 w 172"/>
                <a:gd name="T25" fmla="*/ 29 h 172"/>
                <a:gd name="T26" fmla="*/ 1 w 172"/>
                <a:gd name="T27" fmla="*/ 40 h 172"/>
                <a:gd name="T28" fmla="*/ 0 w 172"/>
                <a:gd name="T29" fmla="*/ 52 h 172"/>
                <a:gd name="T30" fmla="*/ 1 w 172"/>
                <a:gd name="T31" fmla="*/ 63 h 172"/>
                <a:gd name="T32" fmla="*/ 5 w 172"/>
                <a:gd name="T33" fmla="*/ 74 h 172"/>
                <a:gd name="T34" fmla="*/ 11 w 172"/>
                <a:gd name="T35" fmla="*/ 84 h 172"/>
                <a:gd name="T36" fmla="*/ 19 w 172"/>
                <a:gd name="T37" fmla="*/ 92 h 172"/>
                <a:gd name="T38" fmla="*/ 29 w 172"/>
                <a:gd name="T39" fmla="*/ 98 h 172"/>
                <a:gd name="T40" fmla="*/ 40 w 172"/>
                <a:gd name="T41" fmla="*/ 102 h 172"/>
                <a:gd name="T42" fmla="*/ 52 w 172"/>
                <a:gd name="T43" fmla="*/ 103 h 172"/>
                <a:gd name="T44" fmla="*/ 62 w 172"/>
                <a:gd name="T45" fmla="*/ 102 h 172"/>
                <a:gd name="T46" fmla="*/ 74 w 172"/>
                <a:gd name="T47" fmla="*/ 98 h 172"/>
                <a:gd name="T48" fmla="*/ 83 w 172"/>
                <a:gd name="T49" fmla="*/ 92 h 172"/>
                <a:gd name="T50" fmla="*/ 92 w 172"/>
                <a:gd name="T51" fmla="*/ 84 h 172"/>
                <a:gd name="T52" fmla="*/ 97 w 172"/>
                <a:gd name="T53" fmla="*/ 74 h 172"/>
                <a:gd name="T54" fmla="*/ 101 w 172"/>
                <a:gd name="T55" fmla="*/ 63 h 172"/>
                <a:gd name="T56" fmla="*/ 103 w 172"/>
                <a:gd name="T57" fmla="*/ 52 h 17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2" h="172">
                  <a:moveTo>
                    <a:pt x="172" y="86"/>
                  </a:moveTo>
                  <a:lnTo>
                    <a:pt x="169" y="67"/>
                  </a:lnTo>
                  <a:lnTo>
                    <a:pt x="162" y="49"/>
                  </a:lnTo>
                  <a:lnTo>
                    <a:pt x="153" y="33"/>
                  </a:lnTo>
                  <a:lnTo>
                    <a:pt x="139" y="19"/>
                  </a:lnTo>
                  <a:lnTo>
                    <a:pt x="123" y="9"/>
                  </a:lnTo>
                  <a:lnTo>
                    <a:pt x="104" y="3"/>
                  </a:lnTo>
                  <a:lnTo>
                    <a:pt x="86" y="0"/>
                  </a:lnTo>
                  <a:lnTo>
                    <a:pt x="66" y="3"/>
                  </a:lnTo>
                  <a:lnTo>
                    <a:pt x="48" y="9"/>
                  </a:lnTo>
                  <a:lnTo>
                    <a:pt x="32" y="19"/>
                  </a:lnTo>
                  <a:lnTo>
                    <a:pt x="18" y="33"/>
                  </a:lnTo>
                  <a:lnTo>
                    <a:pt x="8" y="49"/>
                  </a:lnTo>
                  <a:lnTo>
                    <a:pt x="2" y="67"/>
                  </a:lnTo>
                  <a:lnTo>
                    <a:pt x="0" y="86"/>
                  </a:lnTo>
                  <a:lnTo>
                    <a:pt x="2" y="105"/>
                  </a:lnTo>
                  <a:lnTo>
                    <a:pt x="8" y="123"/>
                  </a:lnTo>
                  <a:lnTo>
                    <a:pt x="18" y="140"/>
                  </a:lnTo>
                  <a:lnTo>
                    <a:pt x="32" y="154"/>
                  </a:lnTo>
                  <a:lnTo>
                    <a:pt x="48" y="164"/>
                  </a:lnTo>
                  <a:lnTo>
                    <a:pt x="66" y="170"/>
                  </a:lnTo>
                  <a:lnTo>
                    <a:pt x="86" y="172"/>
                  </a:lnTo>
                  <a:lnTo>
                    <a:pt x="104" y="170"/>
                  </a:lnTo>
                  <a:lnTo>
                    <a:pt x="123" y="164"/>
                  </a:lnTo>
                  <a:lnTo>
                    <a:pt x="139" y="154"/>
                  </a:lnTo>
                  <a:lnTo>
                    <a:pt x="153" y="140"/>
                  </a:lnTo>
                  <a:lnTo>
                    <a:pt x="162" y="123"/>
                  </a:lnTo>
                  <a:lnTo>
                    <a:pt x="169" y="105"/>
                  </a:lnTo>
                  <a:lnTo>
                    <a:pt x="172" y="86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4252"/>
            <p:cNvSpPr>
              <a:spLocks noChangeShapeType="1"/>
            </p:cNvSpPr>
            <p:nvPr/>
          </p:nvSpPr>
          <p:spPr bwMode="auto">
            <a:xfrm flipH="1">
              <a:off x="10087" y="3141"/>
              <a:ext cx="25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4253"/>
            <p:cNvSpPr>
              <a:spLocks noChangeShapeType="1"/>
            </p:cNvSpPr>
            <p:nvPr/>
          </p:nvSpPr>
          <p:spPr bwMode="auto">
            <a:xfrm flipH="1">
              <a:off x="10087" y="3396"/>
              <a:ext cx="25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4254"/>
            <p:cNvSpPr>
              <a:spLocks noChangeShapeType="1"/>
            </p:cNvSpPr>
            <p:nvPr/>
          </p:nvSpPr>
          <p:spPr bwMode="auto">
            <a:xfrm flipH="1">
              <a:off x="10087" y="3654"/>
              <a:ext cx="25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4255"/>
            <p:cNvSpPr>
              <a:spLocks/>
            </p:cNvSpPr>
            <p:nvPr/>
          </p:nvSpPr>
          <p:spPr bwMode="auto">
            <a:xfrm>
              <a:off x="4776" y="1963"/>
              <a:ext cx="205" cy="101"/>
            </a:xfrm>
            <a:custGeom>
              <a:avLst/>
              <a:gdLst>
                <a:gd name="T0" fmla="*/ 0 w 344"/>
                <a:gd name="T1" fmla="*/ 0 h 168"/>
                <a:gd name="T2" fmla="*/ 1 w 344"/>
                <a:gd name="T3" fmla="*/ 16 h 168"/>
                <a:gd name="T4" fmla="*/ 5 w 344"/>
                <a:gd name="T5" fmla="*/ 31 h 168"/>
                <a:gd name="T6" fmla="*/ 11 w 344"/>
                <a:gd name="T7" fmla="*/ 46 h 168"/>
                <a:gd name="T8" fmla="*/ 20 w 344"/>
                <a:gd name="T9" fmla="*/ 60 h 168"/>
                <a:gd name="T10" fmla="*/ 31 w 344"/>
                <a:gd name="T11" fmla="*/ 72 h 168"/>
                <a:gd name="T12" fmla="*/ 43 w 344"/>
                <a:gd name="T13" fmla="*/ 82 h 168"/>
                <a:gd name="T14" fmla="*/ 57 w 344"/>
                <a:gd name="T15" fmla="*/ 91 h 168"/>
                <a:gd name="T16" fmla="*/ 71 w 344"/>
                <a:gd name="T17" fmla="*/ 96 h 168"/>
                <a:gd name="T18" fmla="*/ 86 w 344"/>
                <a:gd name="T19" fmla="*/ 100 h 168"/>
                <a:gd name="T20" fmla="*/ 103 w 344"/>
                <a:gd name="T21" fmla="*/ 101 h 168"/>
                <a:gd name="T22" fmla="*/ 118 w 344"/>
                <a:gd name="T23" fmla="*/ 100 h 168"/>
                <a:gd name="T24" fmla="*/ 133 w 344"/>
                <a:gd name="T25" fmla="*/ 96 h 168"/>
                <a:gd name="T26" fmla="*/ 148 w 344"/>
                <a:gd name="T27" fmla="*/ 91 h 168"/>
                <a:gd name="T28" fmla="*/ 161 w 344"/>
                <a:gd name="T29" fmla="*/ 82 h 168"/>
                <a:gd name="T30" fmla="*/ 174 w 344"/>
                <a:gd name="T31" fmla="*/ 72 h 168"/>
                <a:gd name="T32" fmla="*/ 185 w 344"/>
                <a:gd name="T33" fmla="*/ 60 h 168"/>
                <a:gd name="T34" fmla="*/ 193 w 344"/>
                <a:gd name="T35" fmla="*/ 46 h 168"/>
                <a:gd name="T36" fmla="*/ 199 w 344"/>
                <a:gd name="T37" fmla="*/ 31 h 168"/>
                <a:gd name="T38" fmla="*/ 203 w 344"/>
                <a:gd name="T39" fmla="*/ 16 h 168"/>
                <a:gd name="T40" fmla="*/ 205 w 344"/>
                <a:gd name="T41" fmla="*/ 0 h 1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4" h="168">
                  <a:moveTo>
                    <a:pt x="0" y="0"/>
                  </a:moveTo>
                  <a:lnTo>
                    <a:pt x="2" y="27"/>
                  </a:lnTo>
                  <a:lnTo>
                    <a:pt x="9" y="52"/>
                  </a:lnTo>
                  <a:lnTo>
                    <a:pt x="19" y="77"/>
                  </a:lnTo>
                  <a:lnTo>
                    <a:pt x="34" y="100"/>
                  </a:lnTo>
                  <a:lnTo>
                    <a:pt x="52" y="120"/>
                  </a:lnTo>
                  <a:lnTo>
                    <a:pt x="72" y="137"/>
                  </a:lnTo>
                  <a:lnTo>
                    <a:pt x="95" y="151"/>
                  </a:lnTo>
                  <a:lnTo>
                    <a:pt x="119" y="160"/>
                  </a:lnTo>
                  <a:lnTo>
                    <a:pt x="145" y="167"/>
                  </a:lnTo>
                  <a:lnTo>
                    <a:pt x="172" y="168"/>
                  </a:lnTo>
                  <a:lnTo>
                    <a:pt x="198" y="167"/>
                  </a:lnTo>
                  <a:lnTo>
                    <a:pt x="224" y="160"/>
                  </a:lnTo>
                  <a:lnTo>
                    <a:pt x="249" y="151"/>
                  </a:lnTo>
                  <a:lnTo>
                    <a:pt x="271" y="137"/>
                  </a:lnTo>
                  <a:lnTo>
                    <a:pt x="292" y="120"/>
                  </a:lnTo>
                  <a:lnTo>
                    <a:pt x="310" y="100"/>
                  </a:lnTo>
                  <a:lnTo>
                    <a:pt x="324" y="77"/>
                  </a:lnTo>
                  <a:lnTo>
                    <a:pt x="334" y="52"/>
                  </a:lnTo>
                  <a:lnTo>
                    <a:pt x="341" y="27"/>
                  </a:lnTo>
                  <a:lnTo>
                    <a:pt x="344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4256"/>
            <p:cNvSpPr>
              <a:spLocks/>
            </p:cNvSpPr>
            <p:nvPr/>
          </p:nvSpPr>
          <p:spPr bwMode="auto">
            <a:xfrm>
              <a:off x="4984" y="1963"/>
              <a:ext cx="205" cy="101"/>
            </a:xfrm>
            <a:custGeom>
              <a:avLst/>
              <a:gdLst>
                <a:gd name="T0" fmla="*/ 0 w 344"/>
                <a:gd name="T1" fmla="*/ 0 h 168"/>
                <a:gd name="T2" fmla="*/ 2 w 344"/>
                <a:gd name="T3" fmla="*/ 16 h 168"/>
                <a:gd name="T4" fmla="*/ 5 w 344"/>
                <a:gd name="T5" fmla="*/ 31 h 168"/>
                <a:gd name="T6" fmla="*/ 13 w 344"/>
                <a:gd name="T7" fmla="*/ 46 h 168"/>
                <a:gd name="T8" fmla="*/ 21 w 344"/>
                <a:gd name="T9" fmla="*/ 60 h 168"/>
                <a:gd name="T10" fmla="*/ 31 w 344"/>
                <a:gd name="T11" fmla="*/ 72 h 168"/>
                <a:gd name="T12" fmla="*/ 43 w 344"/>
                <a:gd name="T13" fmla="*/ 82 h 168"/>
                <a:gd name="T14" fmla="*/ 57 w 344"/>
                <a:gd name="T15" fmla="*/ 91 h 168"/>
                <a:gd name="T16" fmla="*/ 72 w 344"/>
                <a:gd name="T17" fmla="*/ 96 h 168"/>
                <a:gd name="T18" fmla="*/ 87 w 344"/>
                <a:gd name="T19" fmla="*/ 100 h 168"/>
                <a:gd name="T20" fmla="*/ 103 w 344"/>
                <a:gd name="T21" fmla="*/ 101 h 168"/>
                <a:gd name="T22" fmla="*/ 119 w 344"/>
                <a:gd name="T23" fmla="*/ 100 h 168"/>
                <a:gd name="T24" fmla="*/ 134 w 344"/>
                <a:gd name="T25" fmla="*/ 96 h 168"/>
                <a:gd name="T26" fmla="*/ 149 w 344"/>
                <a:gd name="T27" fmla="*/ 91 h 168"/>
                <a:gd name="T28" fmla="*/ 162 w 344"/>
                <a:gd name="T29" fmla="*/ 82 h 168"/>
                <a:gd name="T30" fmla="*/ 175 w 344"/>
                <a:gd name="T31" fmla="*/ 72 h 168"/>
                <a:gd name="T32" fmla="*/ 185 w 344"/>
                <a:gd name="T33" fmla="*/ 60 h 168"/>
                <a:gd name="T34" fmla="*/ 193 w 344"/>
                <a:gd name="T35" fmla="*/ 46 h 168"/>
                <a:gd name="T36" fmla="*/ 200 w 344"/>
                <a:gd name="T37" fmla="*/ 31 h 168"/>
                <a:gd name="T38" fmla="*/ 204 w 344"/>
                <a:gd name="T39" fmla="*/ 16 h 168"/>
                <a:gd name="T40" fmla="*/ 205 w 344"/>
                <a:gd name="T41" fmla="*/ 0 h 1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4" h="168">
                  <a:moveTo>
                    <a:pt x="0" y="0"/>
                  </a:moveTo>
                  <a:lnTo>
                    <a:pt x="3" y="27"/>
                  </a:lnTo>
                  <a:lnTo>
                    <a:pt x="9" y="52"/>
                  </a:lnTo>
                  <a:lnTo>
                    <a:pt x="21" y="77"/>
                  </a:lnTo>
                  <a:lnTo>
                    <a:pt x="35" y="100"/>
                  </a:lnTo>
                  <a:lnTo>
                    <a:pt x="52" y="120"/>
                  </a:lnTo>
                  <a:lnTo>
                    <a:pt x="72" y="137"/>
                  </a:lnTo>
                  <a:lnTo>
                    <a:pt x="95" y="151"/>
                  </a:lnTo>
                  <a:lnTo>
                    <a:pt x="120" y="160"/>
                  </a:lnTo>
                  <a:lnTo>
                    <a:pt x="146" y="167"/>
                  </a:lnTo>
                  <a:lnTo>
                    <a:pt x="173" y="168"/>
                  </a:lnTo>
                  <a:lnTo>
                    <a:pt x="199" y="167"/>
                  </a:lnTo>
                  <a:lnTo>
                    <a:pt x="225" y="160"/>
                  </a:lnTo>
                  <a:lnTo>
                    <a:pt x="250" y="151"/>
                  </a:lnTo>
                  <a:lnTo>
                    <a:pt x="272" y="137"/>
                  </a:lnTo>
                  <a:lnTo>
                    <a:pt x="293" y="120"/>
                  </a:lnTo>
                  <a:lnTo>
                    <a:pt x="310" y="100"/>
                  </a:lnTo>
                  <a:lnTo>
                    <a:pt x="324" y="77"/>
                  </a:lnTo>
                  <a:lnTo>
                    <a:pt x="335" y="52"/>
                  </a:lnTo>
                  <a:lnTo>
                    <a:pt x="342" y="27"/>
                  </a:lnTo>
                  <a:lnTo>
                    <a:pt x="344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4257"/>
            <p:cNvSpPr>
              <a:spLocks/>
            </p:cNvSpPr>
            <p:nvPr/>
          </p:nvSpPr>
          <p:spPr bwMode="auto">
            <a:xfrm>
              <a:off x="5189" y="1963"/>
              <a:ext cx="205" cy="101"/>
            </a:xfrm>
            <a:custGeom>
              <a:avLst/>
              <a:gdLst>
                <a:gd name="T0" fmla="*/ 0 w 344"/>
                <a:gd name="T1" fmla="*/ 0 h 168"/>
                <a:gd name="T2" fmla="*/ 2 w 344"/>
                <a:gd name="T3" fmla="*/ 16 h 168"/>
                <a:gd name="T4" fmla="*/ 6 w 344"/>
                <a:gd name="T5" fmla="*/ 31 h 168"/>
                <a:gd name="T6" fmla="*/ 12 w 344"/>
                <a:gd name="T7" fmla="*/ 46 h 168"/>
                <a:gd name="T8" fmla="*/ 21 w 344"/>
                <a:gd name="T9" fmla="*/ 60 h 168"/>
                <a:gd name="T10" fmla="*/ 32 w 344"/>
                <a:gd name="T11" fmla="*/ 72 h 168"/>
                <a:gd name="T12" fmla="*/ 43 w 344"/>
                <a:gd name="T13" fmla="*/ 82 h 168"/>
                <a:gd name="T14" fmla="*/ 57 w 344"/>
                <a:gd name="T15" fmla="*/ 91 h 168"/>
                <a:gd name="T16" fmla="*/ 72 w 344"/>
                <a:gd name="T17" fmla="*/ 96 h 168"/>
                <a:gd name="T18" fmla="*/ 87 w 344"/>
                <a:gd name="T19" fmla="*/ 100 h 168"/>
                <a:gd name="T20" fmla="*/ 103 w 344"/>
                <a:gd name="T21" fmla="*/ 101 h 168"/>
                <a:gd name="T22" fmla="*/ 119 w 344"/>
                <a:gd name="T23" fmla="*/ 100 h 168"/>
                <a:gd name="T24" fmla="*/ 135 w 344"/>
                <a:gd name="T25" fmla="*/ 96 h 168"/>
                <a:gd name="T26" fmla="*/ 149 w 344"/>
                <a:gd name="T27" fmla="*/ 91 h 168"/>
                <a:gd name="T28" fmla="*/ 162 w 344"/>
                <a:gd name="T29" fmla="*/ 82 h 168"/>
                <a:gd name="T30" fmla="*/ 175 w 344"/>
                <a:gd name="T31" fmla="*/ 72 h 168"/>
                <a:gd name="T32" fmla="*/ 185 w 344"/>
                <a:gd name="T33" fmla="*/ 60 h 168"/>
                <a:gd name="T34" fmla="*/ 194 w 344"/>
                <a:gd name="T35" fmla="*/ 46 h 168"/>
                <a:gd name="T36" fmla="*/ 200 w 344"/>
                <a:gd name="T37" fmla="*/ 31 h 168"/>
                <a:gd name="T38" fmla="*/ 204 w 344"/>
                <a:gd name="T39" fmla="*/ 16 h 168"/>
                <a:gd name="T40" fmla="*/ 205 w 344"/>
                <a:gd name="T41" fmla="*/ 0 h 1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4" h="168">
                  <a:moveTo>
                    <a:pt x="0" y="0"/>
                  </a:moveTo>
                  <a:lnTo>
                    <a:pt x="4" y="27"/>
                  </a:lnTo>
                  <a:lnTo>
                    <a:pt x="10" y="52"/>
                  </a:lnTo>
                  <a:lnTo>
                    <a:pt x="20" y="77"/>
                  </a:lnTo>
                  <a:lnTo>
                    <a:pt x="35" y="100"/>
                  </a:lnTo>
                  <a:lnTo>
                    <a:pt x="53" y="120"/>
                  </a:lnTo>
                  <a:lnTo>
                    <a:pt x="72" y="137"/>
                  </a:lnTo>
                  <a:lnTo>
                    <a:pt x="96" y="151"/>
                  </a:lnTo>
                  <a:lnTo>
                    <a:pt x="120" y="160"/>
                  </a:lnTo>
                  <a:lnTo>
                    <a:pt x="146" y="167"/>
                  </a:lnTo>
                  <a:lnTo>
                    <a:pt x="172" y="168"/>
                  </a:lnTo>
                  <a:lnTo>
                    <a:pt x="199" y="167"/>
                  </a:lnTo>
                  <a:lnTo>
                    <a:pt x="226" y="160"/>
                  </a:lnTo>
                  <a:lnTo>
                    <a:pt x="250" y="151"/>
                  </a:lnTo>
                  <a:lnTo>
                    <a:pt x="272" y="137"/>
                  </a:lnTo>
                  <a:lnTo>
                    <a:pt x="293" y="120"/>
                  </a:lnTo>
                  <a:lnTo>
                    <a:pt x="311" y="100"/>
                  </a:lnTo>
                  <a:lnTo>
                    <a:pt x="325" y="77"/>
                  </a:lnTo>
                  <a:lnTo>
                    <a:pt x="335" y="52"/>
                  </a:lnTo>
                  <a:lnTo>
                    <a:pt x="342" y="27"/>
                  </a:lnTo>
                  <a:lnTo>
                    <a:pt x="344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4258"/>
            <p:cNvSpPr>
              <a:spLocks noChangeShapeType="1"/>
            </p:cNvSpPr>
            <p:nvPr/>
          </p:nvSpPr>
          <p:spPr bwMode="auto">
            <a:xfrm flipH="1">
              <a:off x="4766" y="2114"/>
              <a:ext cx="619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4259"/>
            <p:cNvSpPr>
              <a:spLocks noChangeShapeType="1"/>
            </p:cNvSpPr>
            <p:nvPr/>
          </p:nvSpPr>
          <p:spPr bwMode="auto">
            <a:xfrm>
              <a:off x="3071" y="3654"/>
              <a:ext cx="25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4260"/>
            <p:cNvSpPr>
              <a:spLocks noChangeShapeType="1"/>
            </p:cNvSpPr>
            <p:nvPr/>
          </p:nvSpPr>
          <p:spPr bwMode="auto">
            <a:xfrm>
              <a:off x="3071" y="3141"/>
              <a:ext cx="25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4261"/>
            <p:cNvSpPr>
              <a:spLocks/>
            </p:cNvSpPr>
            <p:nvPr/>
          </p:nvSpPr>
          <p:spPr bwMode="auto">
            <a:xfrm>
              <a:off x="1731" y="3014"/>
              <a:ext cx="822" cy="822"/>
            </a:xfrm>
            <a:custGeom>
              <a:avLst/>
              <a:gdLst>
                <a:gd name="T0" fmla="*/ 820 w 1376"/>
                <a:gd name="T1" fmla="*/ 379 h 1376"/>
                <a:gd name="T2" fmla="*/ 810 w 1376"/>
                <a:gd name="T3" fmla="*/ 315 h 1376"/>
                <a:gd name="T4" fmla="*/ 790 w 1376"/>
                <a:gd name="T5" fmla="*/ 254 h 1376"/>
                <a:gd name="T6" fmla="*/ 762 w 1376"/>
                <a:gd name="T7" fmla="*/ 197 h 1376"/>
                <a:gd name="T8" fmla="*/ 723 w 1376"/>
                <a:gd name="T9" fmla="*/ 145 h 1376"/>
                <a:gd name="T10" fmla="*/ 677 w 1376"/>
                <a:gd name="T11" fmla="*/ 99 h 1376"/>
                <a:gd name="T12" fmla="*/ 625 w 1376"/>
                <a:gd name="T13" fmla="*/ 61 h 1376"/>
                <a:gd name="T14" fmla="*/ 568 w 1376"/>
                <a:gd name="T15" fmla="*/ 31 h 1376"/>
                <a:gd name="T16" fmla="*/ 507 w 1376"/>
                <a:gd name="T17" fmla="*/ 12 h 1376"/>
                <a:gd name="T18" fmla="*/ 443 w 1376"/>
                <a:gd name="T19" fmla="*/ 1 h 1376"/>
                <a:gd name="T20" fmla="*/ 379 w 1376"/>
                <a:gd name="T21" fmla="*/ 1 h 1376"/>
                <a:gd name="T22" fmla="*/ 315 w 1376"/>
                <a:gd name="T23" fmla="*/ 12 h 1376"/>
                <a:gd name="T24" fmla="*/ 254 w 1376"/>
                <a:gd name="T25" fmla="*/ 31 h 1376"/>
                <a:gd name="T26" fmla="*/ 197 w 1376"/>
                <a:gd name="T27" fmla="*/ 61 h 1376"/>
                <a:gd name="T28" fmla="*/ 144 w 1376"/>
                <a:gd name="T29" fmla="*/ 99 h 1376"/>
                <a:gd name="T30" fmla="*/ 99 w 1376"/>
                <a:gd name="T31" fmla="*/ 145 h 1376"/>
                <a:gd name="T32" fmla="*/ 61 w 1376"/>
                <a:gd name="T33" fmla="*/ 197 h 1376"/>
                <a:gd name="T34" fmla="*/ 31 w 1376"/>
                <a:gd name="T35" fmla="*/ 254 h 1376"/>
                <a:gd name="T36" fmla="*/ 11 w 1376"/>
                <a:gd name="T37" fmla="*/ 315 h 1376"/>
                <a:gd name="T38" fmla="*/ 1 w 1376"/>
                <a:gd name="T39" fmla="*/ 379 h 1376"/>
                <a:gd name="T40" fmla="*/ 1 w 1376"/>
                <a:gd name="T41" fmla="*/ 443 h 1376"/>
                <a:gd name="T42" fmla="*/ 11 w 1376"/>
                <a:gd name="T43" fmla="*/ 507 h 1376"/>
                <a:gd name="T44" fmla="*/ 31 w 1376"/>
                <a:gd name="T45" fmla="*/ 568 h 1376"/>
                <a:gd name="T46" fmla="*/ 61 w 1376"/>
                <a:gd name="T47" fmla="*/ 625 h 1376"/>
                <a:gd name="T48" fmla="*/ 99 w 1376"/>
                <a:gd name="T49" fmla="*/ 677 h 1376"/>
                <a:gd name="T50" fmla="*/ 144 w 1376"/>
                <a:gd name="T51" fmla="*/ 723 h 1376"/>
                <a:gd name="T52" fmla="*/ 197 w 1376"/>
                <a:gd name="T53" fmla="*/ 762 h 1376"/>
                <a:gd name="T54" fmla="*/ 254 w 1376"/>
                <a:gd name="T55" fmla="*/ 791 h 1376"/>
                <a:gd name="T56" fmla="*/ 315 w 1376"/>
                <a:gd name="T57" fmla="*/ 810 h 1376"/>
                <a:gd name="T58" fmla="*/ 379 w 1376"/>
                <a:gd name="T59" fmla="*/ 820 h 1376"/>
                <a:gd name="T60" fmla="*/ 443 w 1376"/>
                <a:gd name="T61" fmla="*/ 820 h 1376"/>
                <a:gd name="T62" fmla="*/ 507 w 1376"/>
                <a:gd name="T63" fmla="*/ 810 h 1376"/>
                <a:gd name="T64" fmla="*/ 568 w 1376"/>
                <a:gd name="T65" fmla="*/ 791 h 1376"/>
                <a:gd name="T66" fmla="*/ 625 w 1376"/>
                <a:gd name="T67" fmla="*/ 762 h 1376"/>
                <a:gd name="T68" fmla="*/ 677 w 1376"/>
                <a:gd name="T69" fmla="*/ 723 h 1376"/>
                <a:gd name="T70" fmla="*/ 723 w 1376"/>
                <a:gd name="T71" fmla="*/ 677 h 1376"/>
                <a:gd name="T72" fmla="*/ 762 w 1376"/>
                <a:gd name="T73" fmla="*/ 625 h 1376"/>
                <a:gd name="T74" fmla="*/ 790 w 1376"/>
                <a:gd name="T75" fmla="*/ 568 h 1376"/>
                <a:gd name="T76" fmla="*/ 810 w 1376"/>
                <a:gd name="T77" fmla="*/ 507 h 1376"/>
                <a:gd name="T78" fmla="*/ 820 w 1376"/>
                <a:gd name="T79" fmla="*/ 443 h 13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376" h="1376">
                  <a:moveTo>
                    <a:pt x="1376" y="689"/>
                  </a:moveTo>
                  <a:lnTo>
                    <a:pt x="1373" y="634"/>
                  </a:lnTo>
                  <a:lnTo>
                    <a:pt x="1366" y="581"/>
                  </a:lnTo>
                  <a:lnTo>
                    <a:pt x="1356" y="527"/>
                  </a:lnTo>
                  <a:lnTo>
                    <a:pt x="1342" y="476"/>
                  </a:lnTo>
                  <a:lnTo>
                    <a:pt x="1323" y="425"/>
                  </a:lnTo>
                  <a:lnTo>
                    <a:pt x="1300" y="376"/>
                  </a:lnTo>
                  <a:lnTo>
                    <a:pt x="1275" y="329"/>
                  </a:lnTo>
                  <a:lnTo>
                    <a:pt x="1244" y="283"/>
                  </a:lnTo>
                  <a:lnTo>
                    <a:pt x="1211" y="242"/>
                  </a:lnTo>
                  <a:lnTo>
                    <a:pt x="1173" y="202"/>
                  </a:lnTo>
                  <a:lnTo>
                    <a:pt x="1134" y="165"/>
                  </a:lnTo>
                  <a:lnTo>
                    <a:pt x="1092" y="131"/>
                  </a:lnTo>
                  <a:lnTo>
                    <a:pt x="1047" y="102"/>
                  </a:lnTo>
                  <a:lnTo>
                    <a:pt x="1000" y="76"/>
                  </a:lnTo>
                  <a:lnTo>
                    <a:pt x="950" y="52"/>
                  </a:lnTo>
                  <a:lnTo>
                    <a:pt x="900" y="34"/>
                  </a:lnTo>
                  <a:lnTo>
                    <a:pt x="848" y="20"/>
                  </a:lnTo>
                  <a:lnTo>
                    <a:pt x="796" y="9"/>
                  </a:lnTo>
                  <a:lnTo>
                    <a:pt x="741" y="2"/>
                  </a:lnTo>
                  <a:lnTo>
                    <a:pt x="688" y="0"/>
                  </a:lnTo>
                  <a:lnTo>
                    <a:pt x="634" y="2"/>
                  </a:lnTo>
                  <a:lnTo>
                    <a:pt x="580" y="9"/>
                  </a:lnTo>
                  <a:lnTo>
                    <a:pt x="527" y="20"/>
                  </a:lnTo>
                  <a:lnTo>
                    <a:pt x="475" y="34"/>
                  </a:lnTo>
                  <a:lnTo>
                    <a:pt x="425" y="52"/>
                  </a:lnTo>
                  <a:lnTo>
                    <a:pt x="375" y="76"/>
                  </a:lnTo>
                  <a:lnTo>
                    <a:pt x="329" y="102"/>
                  </a:lnTo>
                  <a:lnTo>
                    <a:pt x="283" y="131"/>
                  </a:lnTo>
                  <a:lnTo>
                    <a:pt x="241" y="165"/>
                  </a:lnTo>
                  <a:lnTo>
                    <a:pt x="202" y="202"/>
                  </a:lnTo>
                  <a:lnTo>
                    <a:pt x="165" y="242"/>
                  </a:lnTo>
                  <a:lnTo>
                    <a:pt x="131" y="283"/>
                  </a:lnTo>
                  <a:lnTo>
                    <a:pt x="102" y="329"/>
                  </a:lnTo>
                  <a:lnTo>
                    <a:pt x="75" y="376"/>
                  </a:lnTo>
                  <a:lnTo>
                    <a:pt x="52" y="425"/>
                  </a:lnTo>
                  <a:lnTo>
                    <a:pt x="33" y="476"/>
                  </a:lnTo>
                  <a:lnTo>
                    <a:pt x="19" y="527"/>
                  </a:lnTo>
                  <a:lnTo>
                    <a:pt x="9" y="581"/>
                  </a:lnTo>
                  <a:lnTo>
                    <a:pt x="2" y="634"/>
                  </a:lnTo>
                  <a:lnTo>
                    <a:pt x="0" y="689"/>
                  </a:lnTo>
                  <a:lnTo>
                    <a:pt x="2" y="742"/>
                  </a:lnTo>
                  <a:lnTo>
                    <a:pt x="9" y="795"/>
                  </a:lnTo>
                  <a:lnTo>
                    <a:pt x="19" y="849"/>
                  </a:lnTo>
                  <a:lnTo>
                    <a:pt x="33" y="901"/>
                  </a:lnTo>
                  <a:lnTo>
                    <a:pt x="52" y="951"/>
                  </a:lnTo>
                  <a:lnTo>
                    <a:pt x="75" y="1000"/>
                  </a:lnTo>
                  <a:lnTo>
                    <a:pt x="102" y="1047"/>
                  </a:lnTo>
                  <a:lnTo>
                    <a:pt x="131" y="1093"/>
                  </a:lnTo>
                  <a:lnTo>
                    <a:pt x="165" y="1134"/>
                  </a:lnTo>
                  <a:lnTo>
                    <a:pt x="202" y="1174"/>
                  </a:lnTo>
                  <a:lnTo>
                    <a:pt x="241" y="1211"/>
                  </a:lnTo>
                  <a:lnTo>
                    <a:pt x="283" y="1245"/>
                  </a:lnTo>
                  <a:lnTo>
                    <a:pt x="329" y="1275"/>
                  </a:lnTo>
                  <a:lnTo>
                    <a:pt x="375" y="1300"/>
                  </a:lnTo>
                  <a:lnTo>
                    <a:pt x="425" y="1324"/>
                  </a:lnTo>
                  <a:lnTo>
                    <a:pt x="475" y="1342"/>
                  </a:lnTo>
                  <a:lnTo>
                    <a:pt x="527" y="1356"/>
                  </a:lnTo>
                  <a:lnTo>
                    <a:pt x="580" y="1368"/>
                  </a:lnTo>
                  <a:lnTo>
                    <a:pt x="634" y="1373"/>
                  </a:lnTo>
                  <a:lnTo>
                    <a:pt x="688" y="1376"/>
                  </a:lnTo>
                  <a:lnTo>
                    <a:pt x="741" y="1373"/>
                  </a:lnTo>
                  <a:lnTo>
                    <a:pt x="796" y="1368"/>
                  </a:lnTo>
                  <a:lnTo>
                    <a:pt x="848" y="1356"/>
                  </a:lnTo>
                  <a:lnTo>
                    <a:pt x="900" y="1342"/>
                  </a:lnTo>
                  <a:lnTo>
                    <a:pt x="950" y="1324"/>
                  </a:lnTo>
                  <a:lnTo>
                    <a:pt x="1000" y="1300"/>
                  </a:lnTo>
                  <a:lnTo>
                    <a:pt x="1047" y="1275"/>
                  </a:lnTo>
                  <a:lnTo>
                    <a:pt x="1092" y="1245"/>
                  </a:lnTo>
                  <a:lnTo>
                    <a:pt x="1134" y="1211"/>
                  </a:lnTo>
                  <a:lnTo>
                    <a:pt x="1173" y="1174"/>
                  </a:lnTo>
                  <a:lnTo>
                    <a:pt x="1211" y="1134"/>
                  </a:lnTo>
                  <a:lnTo>
                    <a:pt x="1244" y="1093"/>
                  </a:lnTo>
                  <a:lnTo>
                    <a:pt x="1275" y="1047"/>
                  </a:lnTo>
                  <a:lnTo>
                    <a:pt x="1300" y="1000"/>
                  </a:lnTo>
                  <a:lnTo>
                    <a:pt x="1323" y="951"/>
                  </a:lnTo>
                  <a:lnTo>
                    <a:pt x="1342" y="901"/>
                  </a:lnTo>
                  <a:lnTo>
                    <a:pt x="1356" y="849"/>
                  </a:lnTo>
                  <a:lnTo>
                    <a:pt x="1366" y="795"/>
                  </a:lnTo>
                  <a:lnTo>
                    <a:pt x="1373" y="742"/>
                  </a:lnTo>
                  <a:lnTo>
                    <a:pt x="1376" y="689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Freeform 4262"/>
            <p:cNvSpPr>
              <a:spLocks/>
            </p:cNvSpPr>
            <p:nvPr/>
          </p:nvSpPr>
          <p:spPr bwMode="auto">
            <a:xfrm>
              <a:off x="2966" y="3344"/>
              <a:ext cx="102" cy="103"/>
            </a:xfrm>
            <a:custGeom>
              <a:avLst/>
              <a:gdLst>
                <a:gd name="T0" fmla="*/ 102 w 172"/>
                <a:gd name="T1" fmla="*/ 52 h 172"/>
                <a:gd name="T2" fmla="*/ 101 w 172"/>
                <a:gd name="T3" fmla="*/ 41 h 172"/>
                <a:gd name="T4" fmla="*/ 97 w 172"/>
                <a:gd name="T5" fmla="*/ 29 h 172"/>
                <a:gd name="T6" fmla="*/ 91 w 172"/>
                <a:gd name="T7" fmla="*/ 20 h 172"/>
                <a:gd name="T8" fmla="*/ 83 w 172"/>
                <a:gd name="T9" fmla="*/ 11 h 172"/>
                <a:gd name="T10" fmla="*/ 73 w 172"/>
                <a:gd name="T11" fmla="*/ 6 h 172"/>
                <a:gd name="T12" fmla="*/ 62 w 172"/>
                <a:gd name="T13" fmla="*/ 2 h 172"/>
                <a:gd name="T14" fmla="*/ 51 w 172"/>
                <a:gd name="T15" fmla="*/ 0 h 172"/>
                <a:gd name="T16" fmla="*/ 40 w 172"/>
                <a:gd name="T17" fmla="*/ 2 h 172"/>
                <a:gd name="T18" fmla="*/ 29 w 172"/>
                <a:gd name="T19" fmla="*/ 6 h 172"/>
                <a:gd name="T20" fmla="*/ 20 w 172"/>
                <a:gd name="T21" fmla="*/ 11 h 172"/>
                <a:gd name="T22" fmla="*/ 11 w 172"/>
                <a:gd name="T23" fmla="*/ 20 h 172"/>
                <a:gd name="T24" fmla="*/ 5 w 172"/>
                <a:gd name="T25" fmla="*/ 29 h 172"/>
                <a:gd name="T26" fmla="*/ 2 w 172"/>
                <a:gd name="T27" fmla="*/ 41 h 172"/>
                <a:gd name="T28" fmla="*/ 0 w 172"/>
                <a:gd name="T29" fmla="*/ 52 h 172"/>
                <a:gd name="T30" fmla="*/ 2 w 172"/>
                <a:gd name="T31" fmla="*/ 63 h 172"/>
                <a:gd name="T32" fmla="*/ 5 w 172"/>
                <a:gd name="T33" fmla="*/ 74 h 172"/>
                <a:gd name="T34" fmla="*/ 11 w 172"/>
                <a:gd name="T35" fmla="*/ 84 h 172"/>
                <a:gd name="T36" fmla="*/ 20 w 172"/>
                <a:gd name="T37" fmla="*/ 92 h 172"/>
                <a:gd name="T38" fmla="*/ 29 w 172"/>
                <a:gd name="T39" fmla="*/ 98 h 172"/>
                <a:gd name="T40" fmla="*/ 40 w 172"/>
                <a:gd name="T41" fmla="*/ 102 h 172"/>
                <a:gd name="T42" fmla="*/ 51 w 172"/>
                <a:gd name="T43" fmla="*/ 103 h 172"/>
                <a:gd name="T44" fmla="*/ 62 w 172"/>
                <a:gd name="T45" fmla="*/ 102 h 172"/>
                <a:gd name="T46" fmla="*/ 73 w 172"/>
                <a:gd name="T47" fmla="*/ 98 h 172"/>
                <a:gd name="T48" fmla="*/ 83 w 172"/>
                <a:gd name="T49" fmla="*/ 92 h 172"/>
                <a:gd name="T50" fmla="*/ 91 w 172"/>
                <a:gd name="T51" fmla="*/ 84 h 172"/>
                <a:gd name="T52" fmla="*/ 97 w 172"/>
                <a:gd name="T53" fmla="*/ 74 h 172"/>
                <a:gd name="T54" fmla="*/ 101 w 172"/>
                <a:gd name="T55" fmla="*/ 63 h 172"/>
                <a:gd name="T56" fmla="*/ 102 w 172"/>
                <a:gd name="T57" fmla="*/ 52 h 17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2" h="172">
                  <a:moveTo>
                    <a:pt x="172" y="86"/>
                  </a:moveTo>
                  <a:lnTo>
                    <a:pt x="170" y="68"/>
                  </a:lnTo>
                  <a:lnTo>
                    <a:pt x="164" y="49"/>
                  </a:lnTo>
                  <a:lnTo>
                    <a:pt x="154" y="33"/>
                  </a:lnTo>
                  <a:lnTo>
                    <a:pt x="140" y="19"/>
                  </a:lnTo>
                  <a:lnTo>
                    <a:pt x="123" y="10"/>
                  </a:lnTo>
                  <a:lnTo>
                    <a:pt x="105" y="3"/>
                  </a:lnTo>
                  <a:lnTo>
                    <a:pt x="86" y="0"/>
                  </a:lnTo>
                  <a:lnTo>
                    <a:pt x="68" y="3"/>
                  </a:lnTo>
                  <a:lnTo>
                    <a:pt x="49" y="10"/>
                  </a:lnTo>
                  <a:lnTo>
                    <a:pt x="33" y="19"/>
                  </a:lnTo>
                  <a:lnTo>
                    <a:pt x="19" y="33"/>
                  </a:lnTo>
                  <a:lnTo>
                    <a:pt x="8" y="49"/>
                  </a:lnTo>
                  <a:lnTo>
                    <a:pt x="3" y="68"/>
                  </a:lnTo>
                  <a:lnTo>
                    <a:pt x="0" y="86"/>
                  </a:lnTo>
                  <a:lnTo>
                    <a:pt x="3" y="106"/>
                  </a:lnTo>
                  <a:lnTo>
                    <a:pt x="8" y="123"/>
                  </a:lnTo>
                  <a:lnTo>
                    <a:pt x="19" y="140"/>
                  </a:lnTo>
                  <a:lnTo>
                    <a:pt x="33" y="154"/>
                  </a:lnTo>
                  <a:lnTo>
                    <a:pt x="49" y="164"/>
                  </a:lnTo>
                  <a:lnTo>
                    <a:pt x="68" y="170"/>
                  </a:lnTo>
                  <a:lnTo>
                    <a:pt x="86" y="172"/>
                  </a:lnTo>
                  <a:lnTo>
                    <a:pt x="105" y="170"/>
                  </a:lnTo>
                  <a:lnTo>
                    <a:pt x="123" y="164"/>
                  </a:lnTo>
                  <a:lnTo>
                    <a:pt x="140" y="154"/>
                  </a:lnTo>
                  <a:lnTo>
                    <a:pt x="154" y="140"/>
                  </a:lnTo>
                  <a:lnTo>
                    <a:pt x="164" y="123"/>
                  </a:lnTo>
                  <a:lnTo>
                    <a:pt x="170" y="106"/>
                  </a:lnTo>
                  <a:lnTo>
                    <a:pt x="172" y="86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4263"/>
            <p:cNvSpPr>
              <a:spLocks noChangeShapeType="1"/>
            </p:cNvSpPr>
            <p:nvPr/>
          </p:nvSpPr>
          <p:spPr bwMode="auto">
            <a:xfrm flipH="1">
              <a:off x="2438" y="3141"/>
              <a:ext cx="53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4264"/>
            <p:cNvSpPr>
              <a:spLocks noChangeShapeType="1"/>
            </p:cNvSpPr>
            <p:nvPr/>
          </p:nvSpPr>
          <p:spPr bwMode="auto">
            <a:xfrm flipH="1">
              <a:off x="2486" y="3654"/>
              <a:ext cx="48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4265"/>
            <p:cNvSpPr>
              <a:spLocks noChangeShapeType="1"/>
            </p:cNvSpPr>
            <p:nvPr/>
          </p:nvSpPr>
          <p:spPr bwMode="auto">
            <a:xfrm>
              <a:off x="7006" y="3217"/>
              <a:ext cx="0" cy="35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Line 4266"/>
            <p:cNvSpPr>
              <a:spLocks noChangeShapeType="1"/>
            </p:cNvSpPr>
            <p:nvPr/>
          </p:nvSpPr>
          <p:spPr bwMode="auto">
            <a:xfrm>
              <a:off x="7006" y="3576"/>
              <a:ext cx="77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Line 4267"/>
            <p:cNvSpPr>
              <a:spLocks noChangeShapeType="1"/>
            </p:cNvSpPr>
            <p:nvPr/>
          </p:nvSpPr>
          <p:spPr bwMode="auto">
            <a:xfrm flipV="1">
              <a:off x="7778" y="3217"/>
              <a:ext cx="0" cy="35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Line 4268"/>
            <p:cNvSpPr>
              <a:spLocks noChangeShapeType="1"/>
            </p:cNvSpPr>
            <p:nvPr/>
          </p:nvSpPr>
          <p:spPr bwMode="auto">
            <a:xfrm flipH="1">
              <a:off x="7006" y="3217"/>
              <a:ext cx="77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Line 4269"/>
            <p:cNvSpPr>
              <a:spLocks noChangeShapeType="1"/>
            </p:cNvSpPr>
            <p:nvPr/>
          </p:nvSpPr>
          <p:spPr bwMode="auto">
            <a:xfrm>
              <a:off x="5122" y="3217"/>
              <a:ext cx="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Line 4270"/>
            <p:cNvSpPr>
              <a:spLocks noChangeShapeType="1"/>
            </p:cNvSpPr>
            <p:nvPr/>
          </p:nvSpPr>
          <p:spPr bwMode="auto">
            <a:xfrm>
              <a:off x="5199" y="3217"/>
              <a:ext cx="0" cy="35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4271"/>
            <p:cNvSpPr>
              <a:spLocks noChangeShapeType="1"/>
            </p:cNvSpPr>
            <p:nvPr/>
          </p:nvSpPr>
          <p:spPr bwMode="auto">
            <a:xfrm flipH="1">
              <a:off x="5122" y="3576"/>
              <a:ext cx="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4272"/>
            <p:cNvSpPr>
              <a:spLocks noChangeShapeType="1"/>
            </p:cNvSpPr>
            <p:nvPr/>
          </p:nvSpPr>
          <p:spPr bwMode="auto">
            <a:xfrm flipV="1">
              <a:off x="5122" y="3217"/>
              <a:ext cx="0" cy="35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4273"/>
            <p:cNvSpPr>
              <a:spLocks noChangeShapeType="1"/>
            </p:cNvSpPr>
            <p:nvPr/>
          </p:nvSpPr>
          <p:spPr bwMode="auto">
            <a:xfrm>
              <a:off x="5927" y="3217"/>
              <a:ext cx="7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4274"/>
            <p:cNvSpPr>
              <a:spLocks noChangeShapeType="1"/>
            </p:cNvSpPr>
            <p:nvPr/>
          </p:nvSpPr>
          <p:spPr bwMode="auto">
            <a:xfrm>
              <a:off x="6006" y="3217"/>
              <a:ext cx="0" cy="35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4275"/>
            <p:cNvSpPr>
              <a:spLocks noChangeShapeType="1"/>
            </p:cNvSpPr>
            <p:nvPr/>
          </p:nvSpPr>
          <p:spPr bwMode="auto">
            <a:xfrm flipH="1">
              <a:off x="5927" y="3576"/>
              <a:ext cx="7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Line 4276"/>
            <p:cNvSpPr>
              <a:spLocks noChangeShapeType="1"/>
            </p:cNvSpPr>
            <p:nvPr/>
          </p:nvSpPr>
          <p:spPr bwMode="auto">
            <a:xfrm flipV="1">
              <a:off x="5927" y="3217"/>
              <a:ext cx="0" cy="35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Line 4277"/>
            <p:cNvSpPr>
              <a:spLocks noChangeShapeType="1"/>
            </p:cNvSpPr>
            <p:nvPr/>
          </p:nvSpPr>
          <p:spPr bwMode="auto">
            <a:xfrm flipV="1">
              <a:off x="5199" y="3320"/>
              <a:ext cx="0" cy="7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Line 4278"/>
            <p:cNvSpPr>
              <a:spLocks noChangeShapeType="1"/>
            </p:cNvSpPr>
            <p:nvPr/>
          </p:nvSpPr>
          <p:spPr bwMode="auto">
            <a:xfrm flipV="1">
              <a:off x="5199" y="3396"/>
              <a:ext cx="0" cy="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Line 4279"/>
            <p:cNvSpPr>
              <a:spLocks noChangeShapeType="1"/>
            </p:cNvSpPr>
            <p:nvPr/>
          </p:nvSpPr>
          <p:spPr bwMode="auto">
            <a:xfrm flipV="1">
              <a:off x="5927" y="3396"/>
              <a:ext cx="0" cy="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Line 4280"/>
            <p:cNvSpPr>
              <a:spLocks noChangeShapeType="1"/>
            </p:cNvSpPr>
            <p:nvPr/>
          </p:nvSpPr>
          <p:spPr bwMode="auto">
            <a:xfrm flipV="1">
              <a:off x="5927" y="3320"/>
              <a:ext cx="0" cy="7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Line 4281"/>
            <p:cNvSpPr>
              <a:spLocks noChangeShapeType="1"/>
            </p:cNvSpPr>
            <p:nvPr/>
          </p:nvSpPr>
          <p:spPr bwMode="auto">
            <a:xfrm flipH="1">
              <a:off x="8396" y="2728"/>
              <a:ext cx="256" cy="44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Line 4282"/>
            <p:cNvSpPr>
              <a:spLocks noChangeShapeType="1"/>
            </p:cNvSpPr>
            <p:nvPr/>
          </p:nvSpPr>
          <p:spPr bwMode="auto">
            <a:xfrm flipV="1">
              <a:off x="8396" y="2728"/>
              <a:ext cx="256" cy="44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Line 4283"/>
            <p:cNvSpPr>
              <a:spLocks noChangeShapeType="1"/>
            </p:cNvSpPr>
            <p:nvPr/>
          </p:nvSpPr>
          <p:spPr bwMode="auto">
            <a:xfrm flipV="1">
              <a:off x="8396" y="3048"/>
              <a:ext cx="332" cy="12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Line 4284"/>
            <p:cNvSpPr>
              <a:spLocks noChangeShapeType="1"/>
            </p:cNvSpPr>
            <p:nvPr/>
          </p:nvSpPr>
          <p:spPr bwMode="auto">
            <a:xfrm flipV="1">
              <a:off x="8301" y="3048"/>
              <a:ext cx="427" cy="7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Line 4285"/>
            <p:cNvSpPr>
              <a:spLocks noChangeShapeType="1"/>
            </p:cNvSpPr>
            <p:nvPr/>
          </p:nvSpPr>
          <p:spPr bwMode="auto">
            <a:xfrm>
              <a:off x="6006" y="3396"/>
              <a:ext cx="100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Freeform 4286"/>
            <p:cNvSpPr>
              <a:spLocks/>
            </p:cNvSpPr>
            <p:nvPr/>
          </p:nvSpPr>
          <p:spPr bwMode="auto">
            <a:xfrm>
              <a:off x="10342" y="3088"/>
              <a:ext cx="103" cy="103"/>
            </a:xfrm>
            <a:custGeom>
              <a:avLst/>
              <a:gdLst>
                <a:gd name="T0" fmla="*/ 103 w 172"/>
                <a:gd name="T1" fmla="*/ 51 h 173"/>
                <a:gd name="T2" fmla="*/ 102 w 172"/>
                <a:gd name="T3" fmla="*/ 40 h 173"/>
                <a:gd name="T4" fmla="*/ 98 w 172"/>
                <a:gd name="T5" fmla="*/ 29 h 173"/>
                <a:gd name="T6" fmla="*/ 92 w 172"/>
                <a:gd name="T7" fmla="*/ 20 h 173"/>
                <a:gd name="T8" fmla="*/ 84 w 172"/>
                <a:gd name="T9" fmla="*/ 12 h 173"/>
                <a:gd name="T10" fmla="*/ 74 w 172"/>
                <a:gd name="T11" fmla="*/ 6 h 173"/>
                <a:gd name="T12" fmla="*/ 63 w 172"/>
                <a:gd name="T13" fmla="*/ 2 h 173"/>
                <a:gd name="T14" fmla="*/ 52 w 172"/>
                <a:gd name="T15" fmla="*/ 0 h 173"/>
                <a:gd name="T16" fmla="*/ 41 w 172"/>
                <a:gd name="T17" fmla="*/ 2 h 173"/>
                <a:gd name="T18" fmla="*/ 29 w 172"/>
                <a:gd name="T19" fmla="*/ 6 h 173"/>
                <a:gd name="T20" fmla="*/ 20 w 172"/>
                <a:gd name="T21" fmla="*/ 12 h 173"/>
                <a:gd name="T22" fmla="*/ 12 w 172"/>
                <a:gd name="T23" fmla="*/ 20 h 173"/>
                <a:gd name="T24" fmla="*/ 6 w 172"/>
                <a:gd name="T25" fmla="*/ 29 h 173"/>
                <a:gd name="T26" fmla="*/ 2 w 172"/>
                <a:gd name="T27" fmla="*/ 40 h 173"/>
                <a:gd name="T28" fmla="*/ 0 w 172"/>
                <a:gd name="T29" fmla="*/ 51 h 173"/>
                <a:gd name="T30" fmla="*/ 2 w 172"/>
                <a:gd name="T31" fmla="*/ 63 h 173"/>
                <a:gd name="T32" fmla="*/ 6 w 172"/>
                <a:gd name="T33" fmla="*/ 74 h 173"/>
                <a:gd name="T34" fmla="*/ 12 w 172"/>
                <a:gd name="T35" fmla="*/ 84 h 173"/>
                <a:gd name="T36" fmla="*/ 20 w 172"/>
                <a:gd name="T37" fmla="*/ 91 h 173"/>
                <a:gd name="T38" fmla="*/ 29 w 172"/>
                <a:gd name="T39" fmla="*/ 98 h 173"/>
                <a:gd name="T40" fmla="*/ 41 w 172"/>
                <a:gd name="T41" fmla="*/ 102 h 173"/>
                <a:gd name="T42" fmla="*/ 52 w 172"/>
                <a:gd name="T43" fmla="*/ 103 h 173"/>
                <a:gd name="T44" fmla="*/ 63 w 172"/>
                <a:gd name="T45" fmla="*/ 102 h 173"/>
                <a:gd name="T46" fmla="*/ 74 w 172"/>
                <a:gd name="T47" fmla="*/ 98 h 173"/>
                <a:gd name="T48" fmla="*/ 84 w 172"/>
                <a:gd name="T49" fmla="*/ 91 h 173"/>
                <a:gd name="T50" fmla="*/ 92 w 172"/>
                <a:gd name="T51" fmla="*/ 84 h 173"/>
                <a:gd name="T52" fmla="*/ 98 w 172"/>
                <a:gd name="T53" fmla="*/ 74 h 173"/>
                <a:gd name="T54" fmla="*/ 102 w 172"/>
                <a:gd name="T55" fmla="*/ 63 h 173"/>
                <a:gd name="T56" fmla="*/ 103 w 172"/>
                <a:gd name="T57" fmla="*/ 51 h 17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2" h="173">
                  <a:moveTo>
                    <a:pt x="172" y="86"/>
                  </a:moveTo>
                  <a:lnTo>
                    <a:pt x="170" y="68"/>
                  </a:lnTo>
                  <a:lnTo>
                    <a:pt x="164" y="49"/>
                  </a:lnTo>
                  <a:lnTo>
                    <a:pt x="154" y="33"/>
                  </a:lnTo>
                  <a:lnTo>
                    <a:pt x="140" y="20"/>
                  </a:lnTo>
                  <a:lnTo>
                    <a:pt x="124" y="10"/>
                  </a:lnTo>
                  <a:lnTo>
                    <a:pt x="106" y="3"/>
                  </a:lnTo>
                  <a:lnTo>
                    <a:pt x="86" y="0"/>
                  </a:lnTo>
                  <a:lnTo>
                    <a:pt x="68" y="3"/>
                  </a:lnTo>
                  <a:lnTo>
                    <a:pt x="49" y="10"/>
                  </a:lnTo>
                  <a:lnTo>
                    <a:pt x="33" y="20"/>
                  </a:lnTo>
                  <a:lnTo>
                    <a:pt x="20" y="33"/>
                  </a:lnTo>
                  <a:lnTo>
                    <a:pt x="10" y="49"/>
                  </a:lnTo>
                  <a:lnTo>
                    <a:pt x="3" y="68"/>
                  </a:lnTo>
                  <a:lnTo>
                    <a:pt x="0" y="86"/>
                  </a:lnTo>
                  <a:lnTo>
                    <a:pt x="3" y="106"/>
                  </a:lnTo>
                  <a:lnTo>
                    <a:pt x="10" y="124"/>
                  </a:lnTo>
                  <a:lnTo>
                    <a:pt x="20" y="141"/>
                  </a:lnTo>
                  <a:lnTo>
                    <a:pt x="33" y="153"/>
                  </a:lnTo>
                  <a:lnTo>
                    <a:pt x="49" y="164"/>
                  </a:lnTo>
                  <a:lnTo>
                    <a:pt x="68" y="171"/>
                  </a:lnTo>
                  <a:lnTo>
                    <a:pt x="86" y="173"/>
                  </a:lnTo>
                  <a:lnTo>
                    <a:pt x="106" y="171"/>
                  </a:lnTo>
                  <a:lnTo>
                    <a:pt x="124" y="164"/>
                  </a:lnTo>
                  <a:lnTo>
                    <a:pt x="140" y="153"/>
                  </a:lnTo>
                  <a:lnTo>
                    <a:pt x="154" y="141"/>
                  </a:lnTo>
                  <a:lnTo>
                    <a:pt x="164" y="124"/>
                  </a:lnTo>
                  <a:lnTo>
                    <a:pt x="170" y="106"/>
                  </a:lnTo>
                  <a:lnTo>
                    <a:pt x="172" y="86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Freeform 4287"/>
            <p:cNvSpPr>
              <a:spLocks/>
            </p:cNvSpPr>
            <p:nvPr/>
          </p:nvSpPr>
          <p:spPr bwMode="auto">
            <a:xfrm>
              <a:off x="10342" y="3602"/>
              <a:ext cx="103" cy="103"/>
            </a:xfrm>
            <a:custGeom>
              <a:avLst/>
              <a:gdLst>
                <a:gd name="T0" fmla="*/ 103 w 172"/>
                <a:gd name="T1" fmla="*/ 52 h 172"/>
                <a:gd name="T2" fmla="*/ 102 w 172"/>
                <a:gd name="T3" fmla="*/ 40 h 172"/>
                <a:gd name="T4" fmla="*/ 98 w 172"/>
                <a:gd name="T5" fmla="*/ 29 h 172"/>
                <a:gd name="T6" fmla="*/ 92 w 172"/>
                <a:gd name="T7" fmla="*/ 20 h 172"/>
                <a:gd name="T8" fmla="*/ 84 w 172"/>
                <a:gd name="T9" fmla="*/ 11 h 172"/>
                <a:gd name="T10" fmla="*/ 74 w 172"/>
                <a:gd name="T11" fmla="*/ 5 h 172"/>
                <a:gd name="T12" fmla="*/ 63 w 172"/>
                <a:gd name="T13" fmla="*/ 2 h 172"/>
                <a:gd name="T14" fmla="*/ 52 w 172"/>
                <a:gd name="T15" fmla="*/ 0 h 172"/>
                <a:gd name="T16" fmla="*/ 41 w 172"/>
                <a:gd name="T17" fmla="*/ 2 h 172"/>
                <a:gd name="T18" fmla="*/ 29 w 172"/>
                <a:gd name="T19" fmla="*/ 5 h 172"/>
                <a:gd name="T20" fmla="*/ 20 w 172"/>
                <a:gd name="T21" fmla="*/ 11 h 172"/>
                <a:gd name="T22" fmla="*/ 12 w 172"/>
                <a:gd name="T23" fmla="*/ 20 h 172"/>
                <a:gd name="T24" fmla="*/ 6 w 172"/>
                <a:gd name="T25" fmla="*/ 29 h 172"/>
                <a:gd name="T26" fmla="*/ 2 w 172"/>
                <a:gd name="T27" fmla="*/ 40 h 172"/>
                <a:gd name="T28" fmla="*/ 0 w 172"/>
                <a:gd name="T29" fmla="*/ 52 h 172"/>
                <a:gd name="T30" fmla="*/ 2 w 172"/>
                <a:gd name="T31" fmla="*/ 63 h 172"/>
                <a:gd name="T32" fmla="*/ 6 w 172"/>
                <a:gd name="T33" fmla="*/ 74 h 172"/>
                <a:gd name="T34" fmla="*/ 12 w 172"/>
                <a:gd name="T35" fmla="*/ 84 h 172"/>
                <a:gd name="T36" fmla="*/ 20 w 172"/>
                <a:gd name="T37" fmla="*/ 92 h 172"/>
                <a:gd name="T38" fmla="*/ 29 w 172"/>
                <a:gd name="T39" fmla="*/ 98 h 172"/>
                <a:gd name="T40" fmla="*/ 41 w 172"/>
                <a:gd name="T41" fmla="*/ 102 h 172"/>
                <a:gd name="T42" fmla="*/ 52 w 172"/>
                <a:gd name="T43" fmla="*/ 103 h 172"/>
                <a:gd name="T44" fmla="*/ 63 w 172"/>
                <a:gd name="T45" fmla="*/ 102 h 172"/>
                <a:gd name="T46" fmla="*/ 74 w 172"/>
                <a:gd name="T47" fmla="*/ 98 h 172"/>
                <a:gd name="T48" fmla="*/ 84 w 172"/>
                <a:gd name="T49" fmla="*/ 92 h 172"/>
                <a:gd name="T50" fmla="*/ 92 w 172"/>
                <a:gd name="T51" fmla="*/ 84 h 172"/>
                <a:gd name="T52" fmla="*/ 98 w 172"/>
                <a:gd name="T53" fmla="*/ 74 h 172"/>
                <a:gd name="T54" fmla="*/ 102 w 172"/>
                <a:gd name="T55" fmla="*/ 63 h 172"/>
                <a:gd name="T56" fmla="*/ 103 w 172"/>
                <a:gd name="T57" fmla="*/ 52 h 17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2" h="172">
                  <a:moveTo>
                    <a:pt x="172" y="86"/>
                  </a:moveTo>
                  <a:lnTo>
                    <a:pt x="170" y="67"/>
                  </a:lnTo>
                  <a:lnTo>
                    <a:pt x="164" y="49"/>
                  </a:lnTo>
                  <a:lnTo>
                    <a:pt x="154" y="33"/>
                  </a:lnTo>
                  <a:lnTo>
                    <a:pt x="140" y="19"/>
                  </a:lnTo>
                  <a:lnTo>
                    <a:pt x="124" y="9"/>
                  </a:lnTo>
                  <a:lnTo>
                    <a:pt x="106" y="3"/>
                  </a:lnTo>
                  <a:lnTo>
                    <a:pt x="86" y="0"/>
                  </a:lnTo>
                  <a:lnTo>
                    <a:pt x="68" y="3"/>
                  </a:lnTo>
                  <a:lnTo>
                    <a:pt x="49" y="9"/>
                  </a:lnTo>
                  <a:lnTo>
                    <a:pt x="33" y="19"/>
                  </a:lnTo>
                  <a:lnTo>
                    <a:pt x="20" y="33"/>
                  </a:lnTo>
                  <a:lnTo>
                    <a:pt x="10" y="49"/>
                  </a:lnTo>
                  <a:lnTo>
                    <a:pt x="3" y="67"/>
                  </a:lnTo>
                  <a:lnTo>
                    <a:pt x="0" y="86"/>
                  </a:lnTo>
                  <a:lnTo>
                    <a:pt x="3" y="105"/>
                  </a:lnTo>
                  <a:lnTo>
                    <a:pt x="10" y="123"/>
                  </a:lnTo>
                  <a:lnTo>
                    <a:pt x="20" y="140"/>
                  </a:lnTo>
                  <a:lnTo>
                    <a:pt x="33" y="154"/>
                  </a:lnTo>
                  <a:lnTo>
                    <a:pt x="49" y="164"/>
                  </a:lnTo>
                  <a:lnTo>
                    <a:pt x="68" y="170"/>
                  </a:lnTo>
                  <a:lnTo>
                    <a:pt x="86" y="172"/>
                  </a:lnTo>
                  <a:lnTo>
                    <a:pt x="106" y="170"/>
                  </a:lnTo>
                  <a:lnTo>
                    <a:pt x="124" y="164"/>
                  </a:lnTo>
                  <a:lnTo>
                    <a:pt x="140" y="154"/>
                  </a:lnTo>
                  <a:lnTo>
                    <a:pt x="154" y="140"/>
                  </a:lnTo>
                  <a:lnTo>
                    <a:pt x="164" y="123"/>
                  </a:lnTo>
                  <a:lnTo>
                    <a:pt x="170" y="105"/>
                  </a:lnTo>
                  <a:lnTo>
                    <a:pt x="172" y="86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4288"/>
            <p:cNvSpPr>
              <a:spLocks/>
            </p:cNvSpPr>
            <p:nvPr/>
          </p:nvSpPr>
          <p:spPr bwMode="auto">
            <a:xfrm>
              <a:off x="10342" y="3344"/>
              <a:ext cx="103" cy="103"/>
            </a:xfrm>
            <a:custGeom>
              <a:avLst/>
              <a:gdLst>
                <a:gd name="T0" fmla="*/ 103 w 171"/>
                <a:gd name="T1" fmla="*/ 52 h 172"/>
                <a:gd name="T2" fmla="*/ 102 w 171"/>
                <a:gd name="T3" fmla="*/ 41 h 172"/>
                <a:gd name="T4" fmla="*/ 98 w 171"/>
                <a:gd name="T5" fmla="*/ 29 h 172"/>
                <a:gd name="T6" fmla="*/ 92 w 171"/>
                <a:gd name="T7" fmla="*/ 20 h 172"/>
                <a:gd name="T8" fmla="*/ 84 w 171"/>
                <a:gd name="T9" fmla="*/ 11 h 172"/>
                <a:gd name="T10" fmla="*/ 74 w 171"/>
                <a:gd name="T11" fmla="*/ 6 h 172"/>
                <a:gd name="T12" fmla="*/ 63 w 171"/>
                <a:gd name="T13" fmla="*/ 2 h 172"/>
                <a:gd name="T14" fmla="*/ 52 w 171"/>
                <a:gd name="T15" fmla="*/ 0 h 172"/>
                <a:gd name="T16" fmla="*/ 40 w 171"/>
                <a:gd name="T17" fmla="*/ 2 h 172"/>
                <a:gd name="T18" fmla="*/ 29 w 171"/>
                <a:gd name="T19" fmla="*/ 6 h 172"/>
                <a:gd name="T20" fmla="*/ 19 w 171"/>
                <a:gd name="T21" fmla="*/ 11 h 172"/>
                <a:gd name="T22" fmla="*/ 11 w 171"/>
                <a:gd name="T23" fmla="*/ 20 h 172"/>
                <a:gd name="T24" fmla="*/ 5 w 171"/>
                <a:gd name="T25" fmla="*/ 29 h 172"/>
                <a:gd name="T26" fmla="*/ 1 w 171"/>
                <a:gd name="T27" fmla="*/ 41 h 172"/>
                <a:gd name="T28" fmla="*/ 0 w 171"/>
                <a:gd name="T29" fmla="*/ 52 h 172"/>
                <a:gd name="T30" fmla="*/ 1 w 171"/>
                <a:gd name="T31" fmla="*/ 63 h 172"/>
                <a:gd name="T32" fmla="*/ 5 w 171"/>
                <a:gd name="T33" fmla="*/ 74 h 172"/>
                <a:gd name="T34" fmla="*/ 11 w 171"/>
                <a:gd name="T35" fmla="*/ 84 h 172"/>
                <a:gd name="T36" fmla="*/ 19 w 171"/>
                <a:gd name="T37" fmla="*/ 92 h 172"/>
                <a:gd name="T38" fmla="*/ 29 w 171"/>
                <a:gd name="T39" fmla="*/ 98 h 172"/>
                <a:gd name="T40" fmla="*/ 40 w 171"/>
                <a:gd name="T41" fmla="*/ 102 h 172"/>
                <a:gd name="T42" fmla="*/ 52 w 171"/>
                <a:gd name="T43" fmla="*/ 103 h 172"/>
                <a:gd name="T44" fmla="*/ 63 w 171"/>
                <a:gd name="T45" fmla="*/ 102 h 172"/>
                <a:gd name="T46" fmla="*/ 74 w 171"/>
                <a:gd name="T47" fmla="*/ 98 h 172"/>
                <a:gd name="T48" fmla="*/ 84 w 171"/>
                <a:gd name="T49" fmla="*/ 92 h 172"/>
                <a:gd name="T50" fmla="*/ 92 w 171"/>
                <a:gd name="T51" fmla="*/ 84 h 172"/>
                <a:gd name="T52" fmla="*/ 98 w 171"/>
                <a:gd name="T53" fmla="*/ 74 h 172"/>
                <a:gd name="T54" fmla="*/ 102 w 171"/>
                <a:gd name="T55" fmla="*/ 63 h 172"/>
                <a:gd name="T56" fmla="*/ 103 w 171"/>
                <a:gd name="T57" fmla="*/ 52 h 17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1" h="172">
                  <a:moveTo>
                    <a:pt x="171" y="86"/>
                  </a:moveTo>
                  <a:lnTo>
                    <a:pt x="170" y="68"/>
                  </a:lnTo>
                  <a:lnTo>
                    <a:pt x="163" y="49"/>
                  </a:lnTo>
                  <a:lnTo>
                    <a:pt x="153" y="33"/>
                  </a:lnTo>
                  <a:lnTo>
                    <a:pt x="140" y="19"/>
                  </a:lnTo>
                  <a:lnTo>
                    <a:pt x="123" y="10"/>
                  </a:lnTo>
                  <a:lnTo>
                    <a:pt x="105" y="3"/>
                  </a:lnTo>
                  <a:lnTo>
                    <a:pt x="86" y="0"/>
                  </a:lnTo>
                  <a:lnTo>
                    <a:pt x="67" y="3"/>
                  </a:lnTo>
                  <a:lnTo>
                    <a:pt x="48" y="10"/>
                  </a:lnTo>
                  <a:lnTo>
                    <a:pt x="32" y="19"/>
                  </a:lnTo>
                  <a:lnTo>
                    <a:pt x="19" y="33"/>
                  </a:lnTo>
                  <a:lnTo>
                    <a:pt x="8" y="49"/>
                  </a:lnTo>
                  <a:lnTo>
                    <a:pt x="1" y="68"/>
                  </a:lnTo>
                  <a:lnTo>
                    <a:pt x="0" y="86"/>
                  </a:lnTo>
                  <a:lnTo>
                    <a:pt x="1" y="106"/>
                  </a:lnTo>
                  <a:lnTo>
                    <a:pt x="8" y="123"/>
                  </a:lnTo>
                  <a:lnTo>
                    <a:pt x="19" y="140"/>
                  </a:lnTo>
                  <a:lnTo>
                    <a:pt x="32" y="154"/>
                  </a:lnTo>
                  <a:lnTo>
                    <a:pt x="48" y="164"/>
                  </a:lnTo>
                  <a:lnTo>
                    <a:pt x="67" y="170"/>
                  </a:lnTo>
                  <a:lnTo>
                    <a:pt x="86" y="172"/>
                  </a:lnTo>
                  <a:lnTo>
                    <a:pt x="105" y="170"/>
                  </a:lnTo>
                  <a:lnTo>
                    <a:pt x="123" y="164"/>
                  </a:lnTo>
                  <a:lnTo>
                    <a:pt x="140" y="154"/>
                  </a:lnTo>
                  <a:lnTo>
                    <a:pt x="153" y="140"/>
                  </a:lnTo>
                  <a:lnTo>
                    <a:pt x="163" y="123"/>
                  </a:lnTo>
                  <a:lnTo>
                    <a:pt x="170" y="106"/>
                  </a:lnTo>
                  <a:lnTo>
                    <a:pt x="171" y="86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Line 4289"/>
            <p:cNvSpPr>
              <a:spLocks noChangeShapeType="1"/>
            </p:cNvSpPr>
            <p:nvPr/>
          </p:nvSpPr>
          <p:spPr bwMode="auto">
            <a:xfrm>
              <a:off x="6039" y="1202"/>
              <a:ext cx="51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0" name="Line 4290"/>
            <p:cNvSpPr>
              <a:spLocks noChangeShapeType="1"/>
            </p:cNvSpPr>
            <p:nvPr/>
          </p:nvSpPr>
          <p:spPr bwMode="auto">
            <a:xfrm>
              <a:off x="6553" y="1202"/>
              <a:ext cx="0" cy="51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Line 4291"/>
            <p:cNvSpPr>
              <a:spLocks noChangeShapeType="1"/>
            </p:cNvSpPr>
            <p:nvPr/>
          </p:nvSpPr>
          <p:spPr bwMode="auto">
            <a:xfrm flipH="1">
              <a:off x="6039" y="1715"/>
              <a:ext cx="51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Line 4292"/>
            <p:cNvSpPr>
              <a:spLocks noChangeShapeType="1"/>
            </p:cNvSpPr>
            <p:nvPr/>
          </p:nvSpPr>
          <p:spPr bwMode="auto">
            <a:xfrm flipV="1">
              <a:off x="6039" y="1202"/>
              <a:ext cx="0" cy="51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Line 4293"/>
            <p:cNvSpPr>
              <a:spLocks noChangeShapeType="1"/>
            </p:cNvSpPr>
            <p:nvPr/>
          </p:nvSpPr>
          <p:spPr bwMode="auto">
            <a:xfrm flipV="1">
              <a:off x="4776" y="1328"/>
              <a:ext cx="0" cy="6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4" name="Line 4294"/>
            <p:cNvSpPr>
              <a:spLocks noChangeShapeType="1"/>
            </p:cNvSpPr>
            <p:nvPr/>
          </p:nvSpPr>
          <p:spPr bwMode="auto">
            <a:xfrm flipH="1">
              <a:off x="4776" y="1328"/>
              <a:ext cx="126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5" name="Line 4295"/>
            <p:cNvSpPr>
              <a:spLocks noChangeShapeType="1"/>
            </p:cNvSpPr>
            <p:nvPr/>
          </p:nvSpPr>
          <p:spPr bwMode="auto">
            <a:xfrm flipV="1">
              <a:off x="5394" y="1586"/>
              <a:ext cx="0" cy="3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Line 4296"/>
            <p:cNvSpPr>
              <a:spLocks noChangeShapeType="1"/>
            </p:cNvSpPr>
            <p:nvPr/>
          </p:nvSpPr>
          <p:spPr bwMode="auto">
            <a:xfrm flipH="1">
              <a:off x="5394" y="1586"/>
              <a:ext cx="64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Line 4297"/>
            <p:cNvSpPr>
              <a:spLocks noChangeShapeType="1"/>
            </p:cNvSpPr>
            <p:nvPr/>
          </p:nvSpPr>
          <p:spPr bwMode="auto">
            <a:xfrm>
              <a:off x="6553" y="1328"/>
              <a:ext cx="40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Line 4298"/>
            <p:cNvSpPr>
              <a:spLocks noChangeShapeType="1"/>
            </p:cNvSpPr>
            <p:nvPr/>
          </p:nvSpPr>
          <p:spPr bwMode="auto">
            <a:xfrm>
              <a:off x="6553" y="1586"/>
              <a:ext cx="40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" name="Line 4299"/>
            <p:cNvSpPr>
              <a:spLocks noChangeShapeType="1"/>
            </p:cNvSpPr>
            <p:nvPr/>
          </p:nvSpPr>
          <p:spPr bwMode="auto">
            <a:xfrm>
              <a:off x="6961" y="1252"/>
              <a:ext cx="0" cy="41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Line 4300"/>
            <p:cNvSpPr>
              <a:spLocks noChangeShapeType="1"/>
            </p:cNvSpPr>
            <p:nvPr/>
          </p:nvSpPr>
          <p:spPr bwMode="auto">
            <a:xfrm>
              <a:off x="6961" y="1252"/>
              <a:ext cx="20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" name="Line 4301"/>
            <p:cNvSpPr>
              <a:spLocks noChangeShapeType="1"/>
            </p:cNvSpPr>
            <p:nvPr/>
          </p:nvSpPr>
          <p:spPr bwMode="auto">
            <a:xfrm>
              <a:off x="6961" y="1663"/>
              <a:ext cx="20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" name="Line 4302"/>
            <p:cNvSpPr>
              <a:spLocks noChangeShapeType="1"/>
            </p:cNvSpPr>
            <p:nvPr/>
          </p:nvSpPr>
          <p:spPr bwMode="auto">
            <a:xfrm>
              <a:off x="7166" y="1149"/>
              <a:ext cx="0" cy="6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3" name="Line 4303"/>
            <p:cNvSpPr>
              <a:spLocks noChangeShapeType="1"/>
            </p:cNvSpPr>
            <p:nvPr/>
          </p:nvSpPr>
          <p:spPr bwMode="auto">
            <a:xfrm>
              <a:off x="2801" y="2308"/>
              <a:ext cx="775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4" name="Freeform 4304"/>
            <p:cNvSpPr>
              <a:spLocks/>
            </p:cNvSpPr>
            <p:nvPr/>
          </p:nvSpPr>
          <p:spPr bwMode="auto">
            <a:xfrm>
              <a:off x="5199" y="3232"/>
              <a:ext cx="728" cy="88"/>
            </a:xfrm>
            <a:custGeom>
              <a:avLst/>
              <a:gdLst>
                <a:gd name="T0" fmla="*/ 728 w 1222"/>
                <a:gd name="T1" fmla="*/ 88 h 150"/>
                <a:gd name="T2" fmla="*/ 687 w 1222"/>
                <a:gd name="T3" fmla="*/ 68 h 150"/>
                <a:gd name="T4" fmla="*/ 647 w 1222"/>
                <a:gd name="T5" fmla="*/ 52 h 150"/>
                <a:gd name="T6" fmla="*/ 605 w 1222"/>
                <a:gd name="T7" fmla="*/ 37 h 150"/>
                <a:gd name="T8" fmla="*/ 562 w 1222"/>
                <a:gd name="T9" fmla="*/ 25 h 150"/>
                <a:gd name="T10" fmla="*/ 519 w 1222"/>
                <a:gd name="T11" fmla="*/ 15 h 150"/>
                <a:gd name="T12" fmla="*/ 475 w 1222"/>
                <a:gd name="T13" fmla="*/ 8 h 150"/>
                <a:gd name="T14" fmla="*/ 431 w 1222"/>
                <a:gd name="T15" fmla="*/ 3 h 150"/>
                <a:gd name="T16" fmla="*/ 387 w 1222"/>
                <a:gd name="T17" fmla="*/ 0 h 150"/>
                <a:gd name="T18" fmla="*/ 343 w 1222"/>
                <a:gd name="T19" fmla="*/ 0 h 150"/>
                <a:gd name="T20" fmla="*/ 298 w 1222"/>
                <a:gd name="T21" fmla="*/ 3 h 150"/>
                <a:gd name="T22" fmla="*/ 254 w 1222"/>
                <a:gd name="T23" fmla="*/ 8 h 150"/>
                <a:gd name="T24" fmla="*/ 209 w 1222"/>
                <a:gd name="T25" fmla="*/ 15 h 150"/>
                <a:gd name="T26" fmla="*/ 166 w 1222"/>
                <a:gd name="T27" fmla="*/ 25 h 150"/>
                <a:gd name="T28" fmla="*/ 123 w 1222"/>
                <a:gd name="T29" fmla="*/ 37 h 150"/>
                <a:gd name="T30" fmla="*/ 81 w 1222"/>
                <a:gd name="T31" fmla="*/ 52 h 150"/>
                <a:gd name="T32" fmla="*/ 41 w 1222"/>
                <a:gd name="T33" fmla="*/ 68 h 150"/>
                <a:gd name="T34" fmla="*/ 0 w 1222"/>
                <a:gd name="T35" fmla="*/ 88 h 1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22" h="150">
                  <a:moveTo>
                    <a:pt x="1222" y="150"/>
                  </a:moveTo>
                  <a:lnTo>
                    <a:pt x="1154" y="116"/>
                  </a:lnTo>
                  <a:lnTo>
                    <a:pt x="1086" y="88"/>
                  </a:lnTo>
                  <a:lnTo>
                    <a:pt x="1016" y="63"/>
                  </a:lnTo>
                  <a:lnTo>
                    <a:pt x="944" y="42"/>
                  </a:lnTo>
                  <a:lnTo>
                    <a:pt x="871" y="26"/>
                  </a:lnTo>
                  <a:lnTo>
                    <a:pt x="798" y="13"/>
                  </a:lnTo>
                  <a:lnTo>
                    <a:pt x="723" y="5"/>
                  </a:lnTo>
                  <a:lnTo>
                    <a:pt x="649" y="0"/>
                  </a:lnTo>
                  <a:lnTo>
                    <a:pt x="575" y="0"/>
                  </a:lnTo>
                  <a:lnTo>
                    <a:pt x="500" y="5"/>
                  </a:lnTo>
                  <a:lnTo>
                    <a:pt x="426" y="13"/>
                  </a:lnTo>
                  <a:lnTo>
                    <a:pt x="351" y="26"/>
                  </a:lnTo>
                  <a:lnTo>
                    <a:pt x="279" y="42"/>
                  </a:lnTo>
                  <a:lnTo>
                    <a:pt x="207" y="63"/>
                  </a:lnTo>
                  <a:lnTo>
                    <a:pt x="136" y="88"/>
                  </a:lnTo>
                  <a:lnTo>
                    <a:pt x="68" y="116"/>
                  </a:lnTo>
                  <a:lnTo>
                    <a:pt x="0" y="15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Freeform 4305"/>
            <p:cNvSpPr>
              <a:spLocks/>
            </p:cNvSpPr>
            <p:nvPr/>
          </p:nvSpPr>
          <p:spPr bwMode="auto">
            <a:xfrm>
              <a:off x="5199" y="3473"/>
              <a:ext cx="728" cy="91"/>
            </a:xfrm>
            <a:custGeom>
              <a:avLst/>
              <a:gdLst>
                <a:gd name="T0" fmla="*/ 0 w 1222"/>
                <a:gd name="T1" fmla="*/ 0 h 148"/>
                <a:gd name="T2" fmla="*/ 41 w 1222"/>
                <a:gd name="T3" fmla="*/ 20 h 148"/>
                <a:gd name="T4" fmla="*/ 81 w 1222"/>
                <a:gd name="T5" fmla="*/ 38 h 148"/>
                <a:gd name="T6" fmla="*/ 123 w 1222"/>
                <a:gd name="T7" fmla="*/ 53 h 148"/>
                <a:gd name="T8" fmla="*/ 166 w 1222"/>
                <a:gd name="T9" fmla="*/ 65 h 148"/>
                <a:gd name="T10" fmla="*/ 209 w 1222"/>
                <a:gd name="T11" fmla="*/ 76 h 148"/>
                <a:gd name="T12" fmla="*/ 254 w 1222"/>
                <a:gd name="T13" fmla="*/ 84 h 148"/>
                <a:gd name="T14" fmla="*/ 298 w 1222"/>
                <a:gd name="T15" fmla="*/ 89 h 148"/>
                <a:gd name="T16" fmla="*/ 343 w 1222"/>
                <a:gd name="T17" fmla="*/ 91 h 148"/>
                <a:gd name="T18" fmla="*/ 387 w 1222"/>
                <a:gd name="T19" fmla="*/ 91 h 148"/>
                <a:gd name="T20" fmla="*/ 431 w 1222"/>
                <a:gd name="T21" fmla="*/ 89 h 148"/>
                <a:gd name="T22" fmla="*/ 475 w 1222"/>
                <a:gd name="T23" fmla="*/ 84 h 148"/>
                <a:gd name="T24" fmla="*/ 519 w 1222"/>
                <a:gd name="T25" fmla="*/ 76 h 148"/>
                <a:gd name="T26" fmla="*/ 562 w 1222"/>
                <a:gd name="T27" fmla="*/ 65 h 148"/>
                <a:gd name="T28" fmla="*/ 605 w 1222"/>
                <a:gd name="T29" fmla="*/ 53 h 148"/>
                <a:gd name="T30" fmla="*/ 647 w 1222"/>
                <a:gd name="T31" fmla="*/ 38 h 148"/>
                <a:gd name="T32" fmla="*/ 687 w 1222"/>
                <a:gd name="T33" fmla="*/ 20 h 148"/>
                <a:gd name="T34" fmla="*/ 728 w 1222"/>
                <a:gd name="T35" fmla="*/ 0 h 1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22" h="148">
                  <a:moveTo>
                    <a:pt x="0" y="0"/>
                  </a:moveTo>
                  <a:lnTo>
                    <a:pt x="68" y="32"/>
                  </a:lnTo>
                  <a:lnTo>
                    <a:pt x="136" y="61"/>
                  </a:lnTo>
                  <a:lnTo>
                    <a:pt x="207" y="86"/>
                  </a:lnTo>
                  <a:lnTo>
                    <a:pt x="279" y="106"/>
                  </a:lnTo>
                  <a:lnTo>
                    <a:pt x="351" y="124"/>
                  </a:lnTo>
                  <a:lnTo>
                    <a:pt x="426" y="137"/>
                  </a:lnTo>
                  <a:lnTo>
                    <a:pt x="500" y="145"/>
                  </a:lnTo>
                  <a:lnTo>
                    <a:pt x="575" y="148"/>
                  </a:lnTo>
                  <a:lnTo>
                    <a:pt x="649" y="148"/>
                  </a:lnTo>
                  <a:lnTo>
                    <a:pt x="723" y="145"/>
                  </a:lnTo>
                  <a:lnTo>
                    <a:pt x="798" y="137"/>
                  </a:lnTo>
                  <a:lnTo>
                    <a:pt x="871" y="124"/>
                  </a:lnTo>
                  <a:lnTo>
                    <a:pt x="944" y="106"/>
                  </a:lnTo>
                  <a:lnTo>
                    <a:pt x="1016" y="86"/>
                  </a:lnTo>
                  <a:lnTo>
                    <a:pt x="1086" y="61"/>
                  </a:lnTo>
                  <a:lnTo>
                    <a:pt x="1154" y="32"/>
                  </a:lnTo>
                  <a:lnTo>
                    <a:pt x="1222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6" name="Line 4306"/>
            <p:cNvSpPr>
              <a:spLocks noChangeShapeType="1"/>
            </p:cNvSpPr>
            <p:nvPr/>
          </p:nvSpPr>
          <p:spPr bwMode="auto">
            <a:xfrm flipV="1">
              <a:off x="2698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Line 4307"/>
            <p:cNvSpPr>
              <a:spLocks noChangeShapeType="1"/>
            </p:cNvSpPr>
            <p:nvPr/>
          </p:nvSpPr>
          <p:spPr bwMode="auto">
            <a:xfrm flipV="1">
              <a:off x="2787" y="2308"/>
              <a:ext cx="102" cy="17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Line 4308"/>
            <p:cNvSpPr>
              <a:spLocks noChangeShapeType="1"/>
            </p:cNvSpPr>
            <p:nvPr/>
          </p:nvSpPr>
          <p:spPr bwMode="auto">
            <a:xfrm flipV="1">
              <a:off x="2882" y="2308"/>
              <a:ext cx="100" cy="17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Line 4309"/>
            <p:cNvSpPr>
              <a:spLocks noChangeShapeType="1"/>
            </p:cNvSpPr>
            <p:nvPr/>
          </p:nvSpPr>
          <p:spPr bwMode="auto">
            <a:xfrm flipV="1">
              <a:off x="3166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Line 4310"/>
            <p:cNvSpPr>
              <a:spLocks noChangeShapeType="1"/>
            </p:cNvSpPr>
            <p:nvPr/>
          </p:nvSpPr>
          <p:spPr bwMode="auto">
            <a:xfrm flipV="1">
              <a:off x="3255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Line 4311"/>
            <p:cNvSpPr>
              <a:spLocks noChangeShapeType="1"/>
            </p:cNvSpPr>
            <p:nvPr/>
          </p:nvSpPr>
          <p:spPr bwMode="auto">
            <a:xfrm flipV="1">
              <a:off x="3353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" name="Line 4312"/>
            <p:cNvSpPr>
              <a:spLocks noChangeShapeType="1"/>
            </p:cNvSpPr>
            <p:nvPr/>
          </p:nvSpPr>
          <p:spPr bwMode="auto">
            <a:xfrm flipV="1">
              <a:off x="3644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3" name="Line 4313"/>
            <p:cNvSpPr>
              <a:spLocks noChangeShapeType="1"/>
            </p:cNvSpPr>
            <p:nvPr/>
          </p:nvSpPr>
          <p:spPr bwMode="auto">
            <a:xfrm flipV="1">
              <a:off x="3727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Line 4314"/>
            <p:cNvSpPr>
              <a:spLocks noChangeShapeType="1"/>
            </p:cNvSpPr>
            <p:nvPr/>
          </p:nvSpPr>
          <p:spPr bwMode="auto">
            <a:xfrm flipV="1">
              <a:off x="3825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Line 4315"/>
            <p:cNvSpPr>
              <a:spLocks noChangeShapeType="1"/>
            </p:cNvSpPr>
            <p:nvPr/>
          </p:nvSpPr>
          <p:spPr bwMode="auto">
            <a:xfrm flipV="1">
              <a:off x="4184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Line 4316"/>
            <p:cNvSpPr>
              <a:spLocks noChangeShapeType="1"/>
            </p:cNvSpPr>
            <p:nvPr/>
          </p:nvSpPr>
          <p:spPr bwMode="auto">
            <a:xfrm flipV="1">
              <a:off x="4272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Line 4317"/>
            <p:cNvSpPr>
              <a:spLocks noChangeShapeType="1"/>
            </p:cNvSpPr>
            <p:nvPr/>
          </p:nvSpPr>
          <p:spPr bwMode="auto">
            <a:xfrm flipV="1">
              <a:off x="4372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Line 4318"/>
            <p:cNvSpPr>
              <a:spLocks noChangeShapeType="1"/>
            </p:cNvSpPr>
            <p:nvPr/>
          </p:nvSpPr>
          <p:spPr bwMode="auto">
            <a:xfrm flipV="1">
              <a:off x="4730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Line 4319"/>
            <p:cNvSpPr>
              <a:spLocks noChangeShapeType="1"/>
            </p:cNvSpPr>
            <p:nvPr/>
          </p:nvSpPr>
          <p:spPr bwMode="auto">
            <a:xfrm flipV="1">
              <a:off x="4819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Line 4320"/>
            <p:cNvSpPr>
              <a:spLocks noChangeShapeType="1"/>
            </p:cNvSpPr>
            <p:nvPr/>
          </p:nvSpPr>
          <p:spPr bwMode="auto">
            <a:xfrm flipV="1">
              <a:off x="4917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Line 4321"/>
            <p:cNvSpPr>
              <a:spLocks noChangeShapeType="1"/>
            </p:cNvSpPr>
            <p:nvPr/>
          </p:nvSpPr>
          <p:spPr bwMode="auto">
            <a:xfrm flipV="1">
              <a:off x="5256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Line 4322"/>
            <p:cNvSpPr>
              <a:spLocks noChangeShapeType="1"/>
            </p:cNvSpPr>
            <p:nvPr/>
          </p:nvSpPr>
          <p:spPr bwMode="auto">
            <a:xfrm flipV="1">
              <a:off x="5349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3" name="Line 4323"/>
            <p:cNvSpPr>
              <a:spLocks noChangeShapeType="1"/>
            </p:cNvSpPr>
            <p:nvPr/>
          </p:nvSpPr>
          <p:spPr bwMode="auto">
            <a:xfrm flipV="1">
              <a:off x="5459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4" name="Line 4324"/>
            <p:cNvSpPr>
              <a:spLocks noChangeShapeType="1"/>
            </p:cNvSpPr>
            <p:nvPr/>
          </p:nvSpPr>
          <p:spPr bwMode="auto">
            <a:xfrm flipV="1">
              <a:off x="5788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" name="Line 4325"/>
            <p:cNvSpPr>
              <a:spLocks noChangeShapeType="1"/>
            </p:cNvSpPr>
            <p:nvPr/>
          </p:nvSpPr>
          <p:spPr bwMode="auto">
            <a:xfrm flipV="1">
              <a:off x="5877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6" name="Line 4326"/>
            <p:cNvSpPr>
              <a:spLocks noChangeShapeType="1"/>
            </p:cNvSpPr>
            <p:nvPr/>
          </p:nvSpPr>
          <p:spPr bwMode="auto">
            <a:xfrm flipV="1">
              <a:off x="5979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Line 4327"/>
            <p:cNvSpPr>
              <a:spLocks noChangeShapeType="1"/>
            </p:cNvSpPr>
            <p:nvPr/>
          </p:nvSpPr>
          <p:spPr bwMode="auto">
            <a:xfrm flipV="1">
              <a:off x="6350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" name="Line 4328"/>
            <p:cNvSpPr>
              <a:spLocks noChangeShapeType="1"/>
            </p:cNvSpPr>
            <p:nvPr/>
          </p:nvSpPr>
          <p:spPr bwMode="auto">
            <a:xfrm flipV="1">
              <a:off x="6443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Line 4329"/>
            <p:cNvSpPr>
              <a:spLocks noChangeShapeType="1"/>
            </p:cNvSpPr>
            <p:nvPr/>
          </p:nvSpPr>
          <p:spPr bwMode="auto">
            <a:xfrm flipV="1">
              <a:off x="6555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0" name="Line 4330"/>
            <p:cNvSpPr>
              <a:spLocks noChangeShapeType="1"/>
            </p:cNvSpPr>
            <p:nvPr/>
          </p:nvSpPr>
          <p:spPr bwMode="auto">
            <a:xfrm flipV="1">
              <a:off x="6992" y="2308"/>
              <a:ext cx="105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1" name="Line 4331"/>
            <p:cNvSpPr>
              <a:spLocks noChangeShapeType="1"/>
            </p:cNvSpPr>
            <p:nvPr/>
          </p:nvSpPr>
          <p:spPr bwMode="auto">
            <a:xfrm flipV="1">
              <a:off x="7087" y="2308"/>
              <a:ext cx="101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Line 4332"/>
            <p:cNvSpPr>
              <a:spLocks noChangeShapeType="1"/>
            </p:cNvSpPr>
            <p:nvPr/>
          </p:nvSpPr>
          <p:spPr bwMode="auto">
            <a:xfrm flipV="1">
              <a:off x="7200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" name="Line 4333"/>
            <p:cNvSpPr>
              <a:spLocks noChangeShapeType="1"/>
            </p:cNvSpPr>
            <p:nvPr/>
          </p:nvSpPr>
          <p:spPr bwMode="auto">
            <a:xfrm flipV="1">
              <a:off x="7510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" name="Line 4334"/>
            <p:cNvSpPr>
              <a:spLocks noChangeShapeType="1"/>
            </p:cNvSpPr>
            <p:nvPr/>
          </p:nvSpPr>
          <p:spPr bwMode="auto">
            <a:xfrm flipV="1">
              <a:off x="7613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" name="Line 4335"/>
            <p:cNvSpPr>
              <a:spLocks noChangeShapeType="1"/>
            </p:cNvSpPr>
            <p:nvPr/>
          </p:nvSpPr>
          <p:spPr bwMode="auto">
            <a:xfrm flipV="1">
              <a:off x="7716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" name="Line 4336"/>
            <p:cNvSpPr>
              <a:spLocks noChangeShapeType="1"/>
            </p:cNvSpPr>
            <p:nvPr/>
          </p:nvSpPr>
          <p:spPr bwMode="auto">
            <a:xfrm flipV="1">
              <a:off x="8160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Line 4337"/>
            <p:cNvSpPr>
              <a:spLocks noChangeShapeType="1"/>
            </p:cNvSpPr>
            <p:nvPr/>
          </p:nvSpPr>
          <p:spPr bwMode="auto">
            <a:xfrm flipV="1">
              <a:off x="8258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" name="Line 4338"/>
            <p:cNvSpPr>
              <a:spLocks noChangeShapeType="1"/>
            </p:cNvSpPr>
            <p:nvPr/>
          </p:nvSpPr>
          <p:spPr bwMode="auto">
            <a:xfrm flipV="1">
              <a:off x="8365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" name="Line 4339"/>
            <p:cNvSpPr>
              <a:spLocks noChangeShapeType="1"/>
            </p:cNvSpPr>
            <p:nvPr/>
          </p:nvSpPr>
          <p:spPr bwMode="auto">
            <a:xfrm flipV="1">
              <a:off x="8714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" name="Line 4340"/>
            <p:cNvSpPr>
              <a:spLocks noChangeShapeType="1"/>
            </p:cNvSpPr>
            <p:nvPr/>
          </p:nvSpPr>
          <p:spPr bwMode="auto">
            <a:xfrm flipV="1">
              <a:off x="8805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" name="Line 4341"/>
            <p:cNvSpPr>
              <a:spLocks noChangeShapeType="1"/>
            </p:cNvSpPr>
            <p:nvPr/>
          </p:nvSpPr>
          <p:spPr bwMode="auto">
            <a:xfrm flipV="1">
              <a:off x="8898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" name="Line 4342"/>
            <p:cNvSpPr>
              <a:spLocks noChangeShapeType="1"/>
            </p:cNvSpPr>
            <p:nvPr/>
          </p:nvSpPr>
          <p:spPr bwMode="auto">
            <a:xfrm flipV="1">
              <a:off x="9265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3" name="Line 4343"/>
            <p:cNvSpPr>
              <a:spLocks noChangeShapeType="1"/>
            </p:cNvSpPr>
            <p:nvPr/>
          </p:nvSpPr>
          <p:spPr bwMode="auto">
            <a:xfrm flipV="1">
              <a:off x="9354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4" name="Line 4344"/>
            <p:cNvSpPr>
              <a:spLocks noChangeShapeType="1"/>
            </p:cNvSpPr>
            <p:nvPr/>
          </p:nvSpPr>
          <p:spPr bwMode="auto">
            <a:xfrm flipV="1">
              <a:off x="9454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5" name="Line 4345"/>
            <p:cNvSpPr>
              <a:spLocks noChangeShapeType="1"/>
            </p:cNvSpPr>
            <p:nvPr/>
          </p:nvSpPr>
          <p:spPr bwMode="auto">
            <a:xfrm flipV="1">
              <a:off x="9798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6" name="Line 4346"/>
            <p:cNvSpPr>
              <a:spLocks noChangeShapeType="1"/>
            </p:cNvSpPr>
            <p:nvPr/>
          </p:nvSpPr>
          <p:spPr bwMode="auto">
            <a:xfrm flipV="1">
              <a:off x="9901" y="2308"/>
              <a:ext cx="102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7" name="Line 4347"/>
            <p:cNvSpPr>
              <a:spLocks noChangeShapeType="1"/>
            </p:cNvSpPr>
            <p:nvPr/>
          </p:nvSpPr>
          <p:spPr bwMode="auto">
            <a:xfrm flipV="1">
              <a:off x="10013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8" name="Line 4348"/>
            <p:cNvSpPr>
              <a:spLocks noChangeShapeType="1"/>
            </p:cNvSpPr>
            <p:nvPr/>
          </p:nvSpPr>
          <p:spPr bwMode="auto">
            <a:xfrm flipV="1">
              <a:off x="10323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9" name="Line 4349"/>
            <p:cNvSpPr>
              <a:spLocks noChangeShapeType="1"/>
            </p:cNvSpPr>
            <p:nvPr/>
          </p:nvSpPr>
          <p:spPr bwMode="auto">
            <a:xfrm flipV="1">
              <a:off x="10416" y="2308"/>
              <a:ext cx="103" cy="1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0" name="Text Box 4350"/>
            <p:cNvSpPr txBox="1">
              <a:spLocks noChangeArrowheads="1"/>
            </p:cNvSpPr>
            <p:nvPr/>
          </p:nvSpPr>
          <p:spPr bwMode="auto">
            <a:xfrm>
              <a:off x="1895" y="3180"/>
              <a:ext cx="480" cy="4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Text Box 4351"/>
            <p:cNvSpPr txBox="1">
              <a:spLocks noChangeArrowheads="1"/>
            </p:cNvSpPr>
            <p:nvPr/>
          </p:nvSpPr>
          <p:spPr bwMode="auto">
            <a:xfrm>
              <a:off x="5150" y="3760"/>
              <a:ext cx="360" cy="4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2" name="Group 4352"/>
            <p:cNvGrpSpPr>
              <a:grpSpLocks/>
            </p:cNvGrpSpPr>
            <p:nvPr/>
          </p:nvGrpSpPr>
          <p:grpSpPr bwMode="auto">
            <a:xfrm>
              <a:off x="8070" y="3794"/>
              <a:ext cx="492" cy="172"/>
              <a:chOff x="675" y="3389"/>
              <a:chExt cx="492" cy="172"/>
            </a:xfrm>
          </p:grpSpPr>
          <p:sp>
            <p:nvSpPr>
              <p:cNvPr id="126" name="Line 4353"/>
              <p:cNvSpPr>
                <a:spLocks noChangeShapeType="1"/>
              </p:cNvSpPr>
              <p:nvPr/>
            </p:nvSpPr>
            <p:spPr bwMode="auto">
              <a:xfrm>
                <a:off x="675" y="3389"/>
                <a:ext cx="492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7" name="Line 4354"/>
              <p:cNvSpPr>
                <a:spLocks noChangeShapeType="1"/>
              </p:cNvSpPr>
              <p:nvPr/>
            </p:nvSpPr>
            <p:spPr bwMode="auto">
              <a:xfrm>
                <a:off x="752" y="3471"/>
                <a:ext cx="338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8" name="Line 4355"/>
              <p:cNvSpPr>
                <a:spLocks noChangeShapeType="1"/>
              </p:cNvSpPr>
              <p:nvPr/>
            </p:nvSpPr>
            <p:spPr bwMode="auto">
              <a:xfrm>
                <a:off x="830" y="3561"/>
                <a:ext cx="182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23" name="Line 4356"/>
            <p:cNvSpPr>
              <a:spLocks noChangeShapeType="1"/>
            </p:cNvSpPr>
            <p:nvPr/>
          </p:nvSpPr>
          <p:spPr bwMode="auto">
            <a:xfrm flipV="1">
              <a:off x="5410" y="3610"/>
              <a:ext cx="110" cy="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4" name="Line 4357"/>
            <p:cNvSpPr>
              <a:spLocks noChangeShapeType="1"/>
            </p:cNvSpPr>
            <p:nvPr/>
          </p:nvSpPr>
          <p:spPr bwMode="auto">
            <a:xfrm flipV="1">
              <a:off x="7170" y="3630"/>
              <a:ext cx="140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5" name="Line 4358"/>
            <p:cNvSpPr>
              <a:spLocks noChangeShapeType="1"/>
            </p:cNvSpPr>
            <p:nvPr/>
          </p:nvSpPr>
          <p:spPr bwMode="auto">
            <a:xfrm flipV="1">
              <a:off x="8060" y="4010"/>
              <a:ext cx="12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29" name="Rectangle 133"/>
          <p:cNvSpPr>
            <a:spLocks noChangeArrowheads="1"/>
          </p:cNvSpPr>
          <p:nvPr/>
        </p:nvSpPr>
        <p:spPr bwMode="auto">
          <a:xfrm>
            <a:off x="0" y="2600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1403648" y="4221088"/>
            <a:ext cx="68407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определения повреждения кабельной линии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индукционным методом: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соединительная муфта;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кабель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трубе;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место повреждения;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генератор звуковой частоты; Р – приемная антенна;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– усилитель; Т – телефон</a:t>
            </a:r>
          </a:p>
        </p:txBody>
      </p:sp>
    </p:spTree>
    <p:extLst>
      <p:ext uri="{BB962C8B-B14F-4D97-AF65-F5344CB8AC3E}">
        <p14:creationId xmlns:p14="http://schemas.microsoft.com/office/powerpoint/2010/main" val="1287236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597"/>
          <p:cNvGrpSpPr>
            <a:grpSpLocks noChangeAspect="1"/>
          </p:cNvGrpSpPr>
          <p:nvPr/>
        </p:nvGrpSpPr>
        <p:grpSpPr bwMode="auto">
          <a:xfrm>
            <a:off x="1547664" y="430982"/>
            <a:ext cx="1663700" cy="1438275"/>
            <a:chOff x="2709" y="1152"/>
            <a:chExt cx="2631" cy="2276"/>
          </a:xfrm>
        </p:grpSpPr>
        <p:sp>
          <p:nvSpPr>
            <p:cNvPr id="5" name="Text Box 4598"/>
            <p:cNvSpPr txBox="1">
              <a:spLocks noChangeAspect="1" noChangeArrowheads="1"/>
            </p:cNvSpPr>
            <p:nvPr/>
          </p:nvSpPr>
          <p:spPr bwMode="auto">
            <a:xfrm>
              <a:off x="3706" y="3011"/>
              <a:ext cx="749" cy="4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350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Line 4599"/>
            <p:cNvSpPr>
              <a:spLocks noChangeShapeType="1"/>
            </p:cNvSpPr>
            <p:nvPr/>
          </p:nvSpPr>
          <p:spPr bwMode="auto">
            <a:xfrm>
              <a:off x="3636" y="2839"/>
              <a:ext cx="0" cy="5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4600"/>
            <p:cNvSpPr>
              <a:spLocks noChangeShapeType="1"/>
            </p:cNvSpPr>
            <p:nvPr/>
          </p:nvSpPr>
          <p:spPr bwMode="auto">
            <a:xfrm>
              <a:off x="4415" y="2831"/>
              <a:ext cx="0" cy="5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4601"/>
            <p:cNvSpPr>
              <a:spLocks noChangeShapeType="1"/>
            </p:cNvSpPr>
            <p:nvPr/>
          </p:nvSpPr>
          <p:spPr bwMode="auto">
            <a:xfrm>
              <a:off x="3628" y="3352"/>
              <a:ext cx="7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9" name="Group 4602"/>
            <p:cNvGrpSpPr>
              <a:grpSpLocks noChangeAspect="1"/>
            </p:cNvGrpSpPr>
            <p:nvPr/>
          </p:nvGrpSpPr>
          <p:grpSpPr bwMode="auto">
            <a:xfrm>
              <a:off x="2709" y="1152"/>
              <a:ext cx="2631" cy="1701"/>
              <a:chOff x="4511" y="2541"/>
              <a:chExt cx="2394" cy="1548"/>
            </a:xfrm>
          </p:grpSpPr>
          <p:sp>
            <p:nvSpPr>
              <p:cNvPr id="10" name="Line 4603"/>
              <p:cNvSpPr>
                <a:spLocks noChangeShapeType="1"/>
              </p:cNvSpPr>
              <p:nvPr/>
            </p:nvSpPr>
            <p:spPr bwMode="auto">
              <a:xfrm>
                <a:off x="5356" y="4089"/>
                <a:ext cx="70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4604"/>
              <p:cNvSpPr>
                <a:spLocks noChangeShapeType="1"/>
              </p:cNvSpPr>
              <p:nvPr/>
            </p:nvSpPr>
            <p:spPr bwMode="auto">
              <a:xfrm>
                <a:off x="5427" y="3385"/>
                <a:ext cx="0" cy="14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Line 4605"/>
              <p:cNvSpPr>
                <a:spLocks noChangeShapeType="1"/>
              </p:cNvSpPr>
              <p:nvPr/>
            </p:nvSpPr>
            <p:spPr bwMode="auto">
              <a:xfrm>
                <a:off x="5427" y="3526"/>
                <a:ext cx="563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" name="Line 4606"/>
              <p:cNvSpPr>
                <a:spLocks noChangeShapeType="1"/>
              </p:cNvSpPr>
              <p:nvPr/>
            </p:nvSpPr>
            <p:spPr bwMode="auto">
              <a:xfrm flipV="1">
                <a:off x="5990" y="3385"/>
                <a:ext cx="0" cy="14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Line 4607"/>
              <p:cNvSpPr>
                <a:spLocks noChangeShapeType="1"/>
              </p:cNvSpPr>
              <p:nvPr/>
            </p:nvSpPr>
            <p:spPr bwMode="auto">
              <a:xfrm flipH="1">
                <a:off x="5427" y="3385"/>
                <a:ext cx="563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" name="Line 4608"/>
              <p:cNvSpPr>
                <a:spLocks noChangeShapeType="1"/>
              </p:cNvSpPr>
              <p:nvPr/>
            </p:nvSpPr>
            <p:spPr bwMode="auto">
              <a:xfrm flipV="1">
                <a:off x="5708" y="3632"/>
                <a:ext cx="0" cy="35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Line 4609"/>
              <p:cNvSpPr>
                <a:spLocks noChangeShapeType="1"/>
              </p:cNvSpPr>
              <p:nvPr/>
            </p:nvSpPr>
            <p:spPr bwMode="auto">
              <a:xfrm>
                <a:off x="5215" y="2541"/>
                <a:ext cx="141" cy="154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" name="Line 4610"/>
              <p:cNvSpPr>
                <a:spLocks noChangeShapeType="1"/>
              </p:cNvSpPr>
              <p:nvPr/>
            </p:nvSpPr>
            <p:spPr bwMode="auto">
              <a:xfrm flipV="1">
                <a:off x="6060" y="2541"/>
                <a:ext cx="141" cy="154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Line 4611"/>
              <p:cNvSpPr>
                <a:spLocks noChangeShapeType="1"/>
              </p:cNvSpPr>
              <p:nvPr/>
            </p:nvSpPr>
            <p:spPr bwMode="auto">
              <a:xfrm flipH="1">
                <a:off x="4511" y="2541"/>
                <a:ext cx="70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Line 4612"/>
              <p:cNvSpPr>
                <a:spLocks noChangeShapeType="1"/>
              </p:cNvSpPr>
              <p:nvPr/>
            </p:nvSpPr>
            <p:spPr bwMode="auto">
              <a:xfrm>
                <a:off x="6201" y="2541"/>
                <a:ext cx="70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Line 4613"/>
              <p:cNvSpPr>
                <a:spLocks noChangeShapeType="1"/>
              </p:cNvSpPr>
              <p:nvPr/>
            </p:nvSpPr>
            <p:spPr bwMode="auto">
              <a:xfrm>
                <a:off x="5305" y="3526"/>
                <a:ext cx="80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" name="Line 4614"/>
              <p:cNvSpPr>
                <a:spLocks noChangeShapeType="1"/>
              </p:cNvSpPr>
              <p:nvPr/>
            </p:nvSpPr>
            <p:spPr bwMode="auto">
              <a:xfrm>
                <a:off x="5532" y="3807"/>
                <a:ext cx="352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" name="Freeform 4615"/>
              <p:cNvSpPr>
                <a:spLocks noChangeAspect="1"/>
              </p:cNvSpPr>
              <p:nvPr/>
            </p:nvSpPr>
            <p:spPr bwMode="auto">
              <a:xfrm>
                <a:off x="5603" y="3702"/>
                <a:ext cx="211" cy="211"/>
              </a:xfrm>
              <a:custGeom>
                <a:avLst/>
                <a:gdLst>
                  <a:gd name="T0" fmla="*/ 211 w 846"/>
                  <a:gd name="T1" fmla="*/ 105 h 844"/>
                  <a:gd name="T2" fmla="*/ 209 w 846"/>
                  <a:gd name="T3" fmla="*/ 87 h 844"/>
                  <a:gd name="T4" fmla="*/ 204 w 846"/>
                  <a:gd name="T5" fmla="*/ 69 h 844"/>
                  <a:gd name="T6" fmla="*/ 197 w 846"/>
                  <a:gd name="T7" fmla="*/ 53 h 844"/>
                  <a:gd name="T8" fmla="*/ 186 w 846"/>
                  <a:gd name="T9" fmla="*/ 38 h 844"/>
                  <a:gd name="T10" fmla="*/ 173 w 846"/>
                  <a:gd name="T11" fmla="*/ 25 h 844"/>
                  <a:gd name="T12" fmla="*/ 158 w 846"/>
                  <a:gd name="T13" fmla="*/ 14 h 844"/>
                  <a:gd name="T14" fmla="*/ 141 w 846"/>
                  <a:gd name="T15" fmla="*/ 6 h 844"/>
                  <a:gd name="T16" fmla="*/ 124 w 846"/>
                  <a:gd name="T17" fmla="*/ 2 h 844"/>
                  <a:gd name="T18" fmla="*/ 105 w 846"/>
                  <a:gd name="T19" fmla="*/ 0 h 844"/>
                  <a:gd name="T20" fmla="*/ 87 w 846"/>
                  <a:gd name="T21" fmla="*/ 2 h 844"/>
                  <a:gd name="T22" fmla="*/ 69 w 846"/>
                  <a:gd name="T23" fmla="*/ 6 h 844"/>
                  <a:gd name="T24" fmla="*/ 53 w 846"/>
                  <a:gd name="T25" fmla="*/ 14 h 844"/>
                  <a:gd name="T26" fmla="*/ 38 w 846"/>
                  <a:gd name="T27" fmla="*/ 25 h 844"/>
                  <a:gd name="T28" fmla="*/ 25 w 846"/>
                  <a:gd name="T29" fmla="*/ 38 h 844"/>
                  <a:gd name="T30" fmla="*/ 14 w 846"/>
                  <a:gd name="T31" fmla="*/ 53 h 844"/>
                  <a:gd name="T32" fmla="*/ 6 w 846"/>
                  <a:gd name="T33" fmla="*/ 69 h 844"/>
                  <a:gd name="T34" fmla="*/ 1 w 846"/>
                  <a:gd name="T35" fmla="*/ 87 h 844"/>
                  <a:gd name="T36" fmla="*/ 0 w 846"/>
                  <a:gd name="T37" fmla="*/ 105 h 844"/>
                  <a:gd name="T38" fmla="*/ 1 w 846"/>
                  <a:gd name="T39" fmla="*/ 124 h 844"/>
                  <a:gd name="T40" fmla="*/ 6 w 846"/>
                  <a:gd name="T41" fmla="*/ 142 h 844"/>
                  <a:gd name="T42" fmla="*/ 14 w 846"/>
                  <a:gd name="T43" fmla="*/ 158 h 844"/>
                  <a:gd name="T44" fmla="*/ 25 w 846"/>
                  <a:gd name="T45" fmla="*/ 173 h 844"/>
                  <a:gd name="T46" fmla="*/ 38 w 846"/>
                  <a:gd name="T47" fmla="*/ 187 h 844"/>
                  <a:gd name="T48" fmla="*/ 53 w 846"/>
                  <a:gd name="T49" fmla="*/ 197 h 844"/>
                  <a:gd name="T50" fmla="*/ 69 w 846"/>
                  <a:gd name="T51" fmla="*/ 205 h 844"/>
                  <a:gd name="T52" fmla="*/ 87 w 846"/>
                  <a:gd name="T53" fmla="*/ 209 h 844"/>
                  <a:gd name="T54" fmla="*/ 105 w 846"/>
                  <a:gd name="T55" fmla="*/ 211 h 844"/>
                  <a:gd name="T56" fmla="*/ 124 w 846"/>
                  <a:gd name="T57" fmla="*/ 209 h 844"/>
                  <a:gd name="T58" fmla="*/ 141 w 846"/>
                  <a:gd name="T59" fmla="*/ 205 h 844"/>
                  <a:gd name="T60" fmla="*/ 158 w 846"/>
                  <a:gd name="T61" fmla="*/ 197 h 844"/>
                  <a:gd name="T62" fmla="*/ 173 w 846"/>
                  <a:gd name="T63" fmla="*/ 187 h 844"/>
                  <a:gd name="T64" fmla="*/ 186 w 846"/>
                  <a:gd name="T65" fmla="*/ 173 h 844"/>
                  <a:gd name="T66" fmla="*/ 197 w 846"/>
                  <a:gd name="T67" fmla="*/ 158 h 844"/>
                  <a:gd name="T68" fmla="*/ 204 w 846"/>
                  <a:gd name="T69" fmla="*/ 142 h 844"/>
                  <a:gd name="T70" fmla="*/ 209 w 846"/>
                  <a:gd name="T71" fmla="*/ 124 h 844"/>
                  <a:gd name="T72" fmla="*/ 211 w 846"/>
                  <a:gd name="T73" fmla="*/ 105 h 8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46" h="844">
                    <a:moveTo>
                      <a:pt x="846" y="421"/>
                    </a:moveTo>
                    <a:lnTo>
                      <a:pt x="839" y="348"/>
                    </a:lnTo>
                    <a:lnTo>
                      <a:pt x="819" y="277"/>
                    </a:lnTo>
                    <a:lnTo>
                      <a:pt x="788" y="211"/>
                    </a:lnTo>
                    <a:lnTo>
                      <a:pt x="746" y="150"/>
                    </a:lnTo>
                    <a:lnTo>
                      <a:pt x="694" y="99"/>
                    </a:lnTo>
                    <a:lnTo>
                      <a:pt x="633" y="56"/>
                    </a:lnTo>
                    <a:lnTo>
                      <a:pt x="567" y="25"/>
                    </a:lnTo>
                    <a:lnTo>
                      <a:pt x="496" y="6"/>
                    </a:lnTo>
                    <a:lnTo>
                      <a:pt x="422" y="0"/>
                    </a:lnTo>
                    <a:lnTo>
                      <a:pt x="349" y="6"/>
                    </a:lnTo>
                    <a:lnTo>
                      <a:pt x="278" y="25"/>
                    </a:lnTo>
                    <a:lnTo>
                      <a:pt x="211" y="56"/>
                    </a:lnTo>
                    <a:lnTo>
                      <a:pt x="151" y="99"/>
                    </a:lnTo>
                    <a:lnTo>
                      <a:pt x="99" y="150"/>
                    </a:lnTo>
                    <a:lnTo>
                      <a:pt x="57" y="211"/>
                    </a:lnTo>
                    <a:lnTo>
                      <a:pt x="26" y="277"/>
                    </a:lnTo>
                    <a:lnTo>
                      <a:pt x="6" y="348"/>
                    </a:lnTo>
                    <a:lnTo>
                      <a:pt x="0" y="421"/>
                    </a:lnTo>
                    <a:lnTo>
                      <a:pt x="6" y="495"/>
                    </a:lnTo>
                    <a:lnTo>
                      <a:pt x="26" y="566"/>
                    </a:lnTo>
                    <a:lnTo>
                      <a:pt x="57" y="633"/>
                    </a:lnTo>
                    <a:lnTo>
                      <a:pt x="99" y="693"/>
                    </a:lnTo>
                    <a:lnTo>
                      <a:pt x="151" y="746"/>
                    </a:lnTo>
                    <a:lnTo>
                      <a:pt x="211" y="788"/>
                    </a:lnTo>
                    <a:lnTo>
                      <a:pt x="278" y="819"/>
                    </a:lnTo>
                    <a:lnTo>
                      <a:pt x="349" y="837"/>
                    </a:lnTo>
                    <a:lnTo>
                      <a:pt x="422" y="844"/>
                    </a:lnTo>
                    <a:lnTo>
                      <a:pt x="496" y="837"/>
                    </a:lnTo>
                    <a:lnTo>
                      <a:pt x="567" y="819"/>
                    </a:lnTo>
                    <a:lnTo>
                      <a:pt x="633" y="788"/>
                    </a:lnTo>
                    <a:lnTo>
                      <a:pt x="694" y="746"/>
                    </a:lnTo>
                    <a:lnTo>
                      <a:pt x="746" y="693"/>
                    </a:lnTo>
                    <a:lnTo>
                      <a:pt x="788" y="633"/>
                    </a:lnTo>
                    <a:lnTo>
                      <a:pt x="819" y="566"/>
                    </a:lnTo>
                    <a:lnTo>
                      <a:pt x="839" y="495"/>
                    </a:lnTo>
                    <a:lnTo>
                      <a:pt x="846" y="421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3" name="Group 4571"/>
          <p:cNvGrpSpPr>
            <a:grpSpLocks noChangeAspect="1"/>
          </p:cNvGrpSpPr>
          <p:nvPr/>
        </p:nvGrpSpPr>
        <p:grpSpPr bwMode="auto">
          <a:xfrm>
            <a:off x="5220072" y="407585"/>
            <a:ext cx="1870075" cy="1439863"/>
            <a:chOff x="7109" y="1710"/>
            <a:chExt cx="2937" cy="2261"/>
          </a:xfrm>
        </p:grpSpPr>
        <p:sp>
          <p:nvSpPr>
            <p:cNvPr id="24" name="Text Box 4572"/>
            <p:cNvSpPr txBox="1">
              <a:spLocks noChangeAspect="1" noChangeArrowheads="1"/>
            </p:cNvSpPr>
            <p:nvPr/>
          </p:nvSpPr>
          <p:spPr bwMode="auto">
            <a:xfrm>
              <a:off x="8259" y="3516"/>
              <a:ext cx="749" cy="4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470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Line 4573"/>
            <p:cNvSpPr>
              <a:spLocks noChangeShapeType="1"/>
            </p:cNvSpPr>
            <p:nvPr/>
          </p:nvSpPr>
          <p:spPr bwMode="auto">
            <a:xfrm>
              <a:off x="8030" y="3397"/>
              <a:ext cx="0" cy="5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4574"/>
            <p:cNvSpPr>
              <a:spLocks noChangeShapeType="1"/>
            </p:cNvSpPr>
            <p:nvPr/>
          </p:nvSpPr>
          <p:spPr bwMode="auto">
            <a:xfrm>
              <a:off x="9121" y="3405"/>
              <a:ext cx="0" cy="5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4575"/>
            <p:cNvSpPr>
              <a:spLocks noChangeShapeType="1"/>
            </p:cNvSpPr>
            <p:nvPr/>
          </p:nvSpPr>
          <p:spPr bwMode="auto">
            <a:xfrm>
              <a:off x="8030" y="3842"/>
              <a:ext cx="11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8" name="Group 4576"/>
            <p:cNvGrpSpPr>
              <a:grpSpLocks noChangeAspect="1"/>
            </p:cNvGrpSpPr>
            <p:nvPr/>
          </p:nvGrpSpPr>
          <p:grpSpPr bwMode="auto">
            <a:xfrm>
              <a:off x="7109" y="1710"/>
              <a:ext cx="2937" cy="1702"/>
              <a:chOff x="7109" y="1150"/>
              <a:chExt cx="2937" cy="1702"/>
            </a:xfrm>
          </p:grpSpPr>
          <p:sp>
            <p:nvSpPr>
              <p:cNvPr id="29" name="Line 4577"/>
              <p:cNvSpPr>
                <a:spLocks noChangeShapeType="1"/>
              </p:cNvSpPr>
              <p:nvPr/>
            </p:nvSpPr>
            <p:spPr bwMode="auto">
              <a:xfrm>
                <a:off x="8036" y="2852"/>
                <a:ext cx="1081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Line 4578"/>
              <p:cNvSpPr>
                <a:spLocks noChangeShapeType="1"/>
              </p:cNvSpPr>
              <p:nvPr/>
            </p:nvSpPr>
            <p:spPr bwMode="auto">
              <a:xfrm flipV="1">
                <a:off x="8307" y="2349"/>
                <a:ext cx="0" cy="387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Line 4579"/>
              <p:cNvSpPr>
                <a:spLocks noChangeShapeType="1"/>
              </p:cNvSpPr>
              <p:nvPr/>
            </p:nvSpPr>
            <p:spPr bwMode="auto">
              <a:xfrm>
                <a:off x="7881" y="1150"/>
                <a:ext cx="155" cy="170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Line 4580"/>
              <p:cNvSpPr>
                <a:spLocks noChangeShapeType="1"/>
              </p:cNvSpPr>
              <p:nvPr/>
            </p:nvSpPr>
            <p:spPr bwMode="auto">
              <a:xfrm flipV="1">
                <a:off x="9117" y="1150"/>
                <a:ext cx="156" cy="170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" name="Line 4581"/>
              <p:cNvSpPr>
                <a:spLocks noChangeShapeType="1"/>
              </p:cNvSpPr>
              <p:nvPr/>
            </p:nvSpPr>
            <p:spPr bwMode="auto">
              <a:xfrm flipH="1">
                <a:off x="7109" y="1150"/>
                <a:ext cx="772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" name="Line 4582"/>
              <p:cNvSpPr>
                <a:spLocks noChangeShapeType="1"/>
              </p:cNvSpPr>
              <p:nvPr/>
            </p:nvSpPr>
            <p:spPr bwMode="auto">
              <a:xfrm>
                <a:off x="9273" y="1150"/>
                <a:ext cx="773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" name="Line 4583"/>
              <p:cNvSpPr>
                <a:spLocks noChangeShapeType="1"/>
              </p:cNvSpPr>
              <p:nvPr/>
            </p:nvSpPr>
            <p:spPr bwMode="auto">
              <a:xfrm>
                <a:off x="7979" y="2232"/>
                <a:ext cx="1195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6" name="Line 4584"/>
              <p:cNvSpPr>
                <a:spLocks noChangeShapeType="1"/>
              </p:cNvSpPr>
              <p:nvPr/>
            </p:nvSpPr>
            <p:spPr bwMode="auto">
              <a:xfrm>
                <a:off x="8114" y="2543"/>
                <a:ext cx="38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Freeform 4585"/>
              <p:cNvSpPr>
                <a:spLocks noChangeAspect="1"/>
              </p:cNvSpPr>
              <p:nvPr/>
            </p:nvSpPr>
            <p:spPr bwMode="auto">
              <a:xfrm>
                <a:off x="8190" y="2427"/>
                <a:ext cx="233" cy="232"/>
              </a:xfrm>
              <a:custGeom>
                <a:avLst/>
                <a:gdLst>
                  <a:gd name="T0" fmla="*/ 233 w 335"/>
                  <a:gd name="T1" fmla="*/ 116 h 335"/>
                  <a:gd name="T2" fmla="*/ 227 w 335"/>
                  <a:gd name="T3" fmla="*/ 80 h 335"/>
                  <a:gd name="T4" fmla="*/ 211 w 335"/>
                  <a:gd name="T5" fmla="*/ 48 h 335"/>
                  <a:gd name="T6" fmla="*/ 185 w 335"/>
                  <a:gd name="T7" fmla="*/ 22 h 335"/>
                  <a:gd name="T8" fmla="*/ 153 w 335"/>
                  <a:gd name="T9" fmla="*/ 6 h 335"/>
                  <a:gd name="T10" fmla="*/ 117 w 335"/>
                  <a:gd name="T11" fmla="*/ 0 h 335"/>
                  <a:gd name="T12" fmla="*/ 81 w 335"/>
                  <a:gd name="T13" fmla="*/ 6 h 335"/>
                  <a:gd name="T14" fmla="*/ 49 w 335"/>
                  <a:gd name="T15" fmla="*/ 22 h 335"/>
                  <a:gd name="T16" fmla="*/ 22 w 335"/>
                  <a:gd name="T17" fmla="*/ 48 h 335"/>
                  <a:gd name="T18" fmla="*/ 6 w 335"/>
                  <a:gd name="T19" fmla="*/ 80 h 335"/>
                  <a:gd name="T20" fmla="*/ 0 w 335"/>
                  <a:gd name="T21" fmla="*/ 116 h 335"/>
                  <a:gd name="T22" fmla="*/ 6 w 335"/>
                  <a:gd name="T23" fmla="*/ 152 h 335"/>
                  <a:gd name="T24" fmla="*/ 22 w 335"/>
                  <a:gd name="T25" fmla="*/ 184 h 335"/>
                  <a:gd name="T26" fmla="*/ 49 w 335"/>
                  <a:gd name="T27" fmla="*/ 210 h 335"/>
                  <a:gd name="T28" fmla="*/ 81 w 335"/>
                  <a:gd name="T29" fmla="*/ 226 h 335"/>
                  <a:gd name="T30" fmla="*/ 117 w 335"/>
                  <a:gd name="T31" fmla="*/ 232 h 335"/>
                  <a:gd name="T32" fmla="*/ 153 w 335"/>
                  <a:gd name="T33" fmla="*/ 226 h 335"/>
                  <a:gd name="T34" fmla="*/ 185 w 335"/>
                  <a:gd name="T35" fmla="*/ 210 h 335"/>
                  <a:gd name="T36" fmla="*/ 211 w 335"/>
                  <a:gd name="T37" fmla="*/ 184 h 335"/>
                  <a:gd name="T38" fmla="*/ 227 w 335"/>
                  <a:gd name="T39" fmla="*/ 152 h 335"/>
                  <a:gd name="T40" fmla="*/ 233 w 335"/>
                  <a:gd name="T41" fmla="*/ 116 h 33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35" h="335">
                    <a:moveTo>
                      <a:pt x="335" y="168"/>
                    </a:moveTo>
                    <a:lnTo>
                      <a:pt x="327" y="116"/>
                    </a:lnTo>
                    <a:lnTo>
                      <a:pt x="303" y="69"/>
                    </a:lnTo>
                    <a:lnTo>
                      <a:pt x="266" y="32"/>
                    </a:lnTo>
                    <a:lnTo>
                      <a:pt x="220" y="8"/>
                    </a:lnTo>
                    <a:lnTo>
                      <a:pt x="168" y="0"/>
                    </a:lnTo>
                    <a:lnTo>
                      <a:pt x="116" y="8"/>
                    </a:lnTo>
                    <a:lnTo>
                      <a:pt x="70" y="32"/>
                    </a:lnTo>
                    <a:lnTo>
                      <a:pt x="32" y="69"/>
                    </a:lnTo>
                    <a:lnTo>
                      <a:pt x="9" y="116"/>
                    </a:lnTo>
                    <a:lnTo>
                      <a:pt x="0" y="168"/>
                    </a:lnTo>
                    <a:lnTo>
                      <a:pt x="9" y="219"/>
                    </a:lnTo>
                    <a:lnTo>
                      <a:pt x="32" y="266"/>
                    </a:lnTo>
                    <a:lnTo>
                      <a:pt x="70" y="303"/>
                    </a:lnTo>
                    <a:lnTo>
                      <a:pt x="116" y="327"/>
                    </a:lnTo>
                    <a:lnTo>
                      <a:pt x="168" y="335"/>
                    </a:lnTo>
                    <a:lnTo>
                      <a:pt x="220" y="327"/>
                    </a:lnTo>
                    <a:lnTo>
                      <a:pt x="266" y="303"/>
                    </a:lnTo>
                    <a:lnTo>
                      <a:pt x="303" y="266"/>
                    </a:lnTo>
                    <a:lnTo>
                      <a:pt x="327" y="219"/>
                    </a:lnTo>
                    <a:lnTo>
                      <a:pt x="335" y="168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" name="Line 4586"/>
              <p:cNvSpPr>
                <a:spLocks noChangeShapeType="1"/>
              </p:cNvSpPr>
              <p:nvPr/>
            </p:nvSpPr>
            <p:spPr bwMode="auto">
              <a:xfrm>
                <a:off x="8047" y="2079"/>
                <a:ext cx="0" cy="1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" name="Line 4587"/>
              <p:cNvSpPr>
                <a:spLocks noChangeShapeType="1"/>
              </p:cNvSpPr>
              <p:nvPr/>
            </p:nvSpPr>
            <p:spPr bwMode="auto">
              <a:xfrm>
                <a:off x="8047" y="2232"/>
                <a:ext cx="61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" name="Line 4588"/>
              <p:cNvSpPr>
                <a:spLocks noChangeShapeType="1"/>
              </p:cNvSpPr>
              <p:nvPr/>
            </p:nvSpPr>
            <p:spPr bwMode="auto">
              <a:xfrm flipV="1">
                <a:off x="8666" y="2079"/>
                <a:ext cx="0" cy="1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Line 4589"/>
              <p:cNvSpPr>
                <a:spLocks noChangeShapeType="1"/>
              </p:cNvSpPr>
              <p:nvPr/>
            </p:nvSpPr>
            <p:spPr bwMode="auto">
              <a:xfrm flipH="1">
                <a:off x="8047" y="2079"/>
                <a:ext cx="61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" name="Line 4590"/>
              <p:cNvSpPr>
                <a:spLocks noChangeShapeType="1"/>
              </p:cNvSpPr>
              <p:nvPr/>
            </p:nvSpPr>
            <p:spPr bwMode="auto">
              <a:xfrm flipV="1">
                <a:off x="8847" y="2349"/>
                <a:ext cx="0" cy="387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" name="Line 4591"/>
              <p:cNvSpPr>
                <a:spLocks noChangeShapeType="1"/>
              </p:cNvSpPr>
              <p:nvPr/>
            </p:nvSpPr>
            <p:spPr bwMode="auto">
              <a:xfrm>
                <a:off x="8654" y="2543"/>
                <a:ext cx="38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" name="Freeform 4592"/>
              <p:cNvSpPr>
                <a:spLocks noChangeAspect="1"/>
              </p:cNvSpPr>
              <p:nvPr/>
            </p:nvSpPr>
            <p:spPr bwMode="auto">
              <a:xfrm>
                <a:off x="8732" y="2427"/>
                <a:ext cx="232" cy="232"/>
              </a:xfrm>
              <a:custGeom>
                <a:avLst/>
                <a:gdLst>
                  <a:gd name="T0" fmla="*/ 232 w 335"/>
                  <a:gd name="T1" fmla="*/ 116 h 335"/>
                  <a:gd name="T2" fmla="*/ 226 w 335"/>
                  <a:gd name="T3" fmla="*/ 80 h 335"/>
                  <a:gd name="T4" fmla="*/ 210 w 335"/>
                  <a:gd name="T5" fmla="*/ 48 h 335"/>
                  <a:gd name="T6" fmla="*/ 184 w 335"/>
                  <a:gd name="T7" fmla="*/ 22 h 335"/>
                  <a:gd name="T8" fmla="*/ 152 w 335"/>
                  <a:gd name="T9" fmla="*/ 6 h 335"/>
                  <a:gd name="T10" fmla="*/ 116 w 335"/>
                  <a:gd name="T11" fmla="*/ 0 h 335"/>
                  <a:gd name="T12" fmla="*/ 80 w 335"/>
                  <a:gd name="T13" fmla="*/ 6 h 335"/>
                  <a:gd name="T14" fmla="*/ 48 w 335"/>
                  <a:gd name="T15" fmla="*/ 22 h 335"/>
                  <a:gd name="T16" fmla="*/ 22 w 335"/>
                  <a:gd name="T17" fmla="*/ 48 h 335"/>
                  <a:gd name="T18" fmla="*/ 6 w 335"/>
                  <a:gd name="T19" fmla="*/ 80 h 335"/>
                  <a:gd name="T20" fmla="*/ 0 w 335"/>
                  <a:gd name="T21" fmla="*/ 116 h 335"/>
                  <a:gd name="T22" fmla="*/ 6 w 335"/>
                  <a:gd name="T23" fmla="*/ 152 h 335"/>
                  <a:gd name="T24" fmla="*/ 22 w 335"/>
                  <a:gd name="T25" fmla="*/ 184 h 335"/>
                  <a:gd name="T26" fmla="*/ 48 w 335"/>
                  <a:gd name="T27" fmla="*/ 210 h 335"/>
                  <a:gd name="T28" fmla="*/ 80 w 335"/>
                  <a:gd name="T29" fmla="*/ 226 h 335"/>
                  <a:gd name="T30" fmla="*/ 116 w 335"/>
                  <a:gd name="T31" fmla="*/ 232 h 335"/>
                  <a:gd name="T32" fmla="*/ 152 w 335"/>
                  <a:gd name="T33" fmla="*/ 226 h 335"/>
                  <a:gd name="T34" fmla="*/ 184 w 335"/>
                  <a:gd name="T35" fmla="*/ 210 h 335"/>
                  <a:gd name="T36" fmla="*/ 210 w 335"/>
                  <a:gd name="T37" fmla="*/ 184 h 335"/>
                  <a:gd name="T38" fmla="*/ 226 w 335"/>
                  <a:gd name="T39" fmla="*/ 152 h 335"/>
                  <a:gd name="T40" fmla="*/ 232 w 335"/>
                  <a:gd name="T41" fmla="*/ 116 h 33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35" h="335">
                    <a:moveTo>
                      <a:pt x="335" y="168"/>
                    </a:moveTo>
                    <a:lnTo>
                      <a:pt x="327" y="116"/>
                    </a:lnTo>
                    <a:lnTo>
                      <a:pt x="303" y="69"/>
                    </a:lnTo>
                    <a:lnTo>
                      <a:pt x="266" y="32"/>
                    </a:lnTo>
                    <a:lnTo>
                      <a:pt x="220" y="8"/>
                    </a:lnTo>
                    <a:lnTo>
                      <a:pt x="168" y="0"/>
                    </a:lnTo>
                    <a:lnTo>
                      <a:pt x="116" y="8"/>
                    </a:lnTo>
                    <a:lnTo>
                      <a:pt x="70" y="32"/>
                    </a:lnTo>
                    <a:lnTo>
                      <a:pt x="32" y="69"/>
                    </a:lnTo>
                    <a:lnTo>
                      <a:pt x="9" y="116"/>
                    </a:lnTo>
                    <a:lnTo>
                      <a:pt x="0" y="168"/>
                    </a:lnTo>
                    <a:lnTo>
                      <a:pt x="9" y="219"/>
                    </a:lnTo>
                    <a:lnTo>
                      <a:pt x="32" y="266"/>
                    </a:lnTo>
                    <a:lnTo>
                      <a:pt x="70" y="303"/>
                    </a:lnTo>
                    <a:lnTo>
                      <a:pt x="116" y="327"/>
                    </a:lnTo>
                    <a:lnTo>
                      <a:pt x="168" y="335"/>
                    </a:lnTo>
                    <a:lnTo>
                      <a:pt x="220" y="327"/>
                    </a:lnTo>
                    <a:lnTo>
                      <a:pt x="266" y="303"/>
                    </a:lnTo>
                    <a:lnTo>
                      <a:pt x="303" y="266"/>
                    </a:lnTo>
                    <a:lnTo>
                      <a:pt x="327" y="219"/>
                    </a:lnTo>
                    <a:lnTo>
                      <a:pt x="335" y="168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Line 4593"/>
              <p:cNvSpPr>
                <a:spLocks noChangeShapeType="1"/>
              </p:cNvSpPr>
              <p:nvPr/>
            </p:nvSpPr>
            <p:spPr bwMode="auto">
              <a:xfrm>
                <a:off x="8666" y="2232"/>
                <a:ext cx="44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6" name="Line 4594"/>
              <p:cNvSpPr>
                <a:spLocks noChangeShapeType="1"/>
              </p:cNvSpPr>
              <p:nvPr/>
            </p:nvSpPr>
            <p:spPr bwMode="auto">
              <a:xfrm flipV="1">
                <a:off x="9106" y="2079"/>
                <a:ext cx="0" cy="1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7" name="Line 4595"/>
              <p:cNvSpPr>
                <a:spLocks noChangeShapeType="1"/>
              </p:cNvSpPr>
              <p:nvPr/>
            </p:nvSpPr>
            <p:spPr bwMode="auto">
              <a:xfrm flipH="1">
                <a:off x="8666" y="2079"/>
                <a:ext cx="44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Line 4596"/>
              <p:cNvSpPr>
                <a:spLocks noChangeShapeType="1"/>
              </p:cNvSpPr>
              <p:nvPr/>
            </p:nvSpPr>
            <p:spPr bwMode="auto">
              <a:xfrm flipV="1">
                <a:off x="8762" y="2082"/>
                <a:ext cx="0" cy="1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0" y="1895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0" y="3335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3" name="Group 4654"/>
          <p:cNvGrpSpPr>
            <a:grpSpLocks noChangeAspect="1"/>
          </p:cNvGrpSpPr>
          <p:nvPr/>
        </p:nvGrpSpPr>
        <p:grpSpPr bwMode="auto">
          <a:xfrm>
            <a:off x="1311293" y="2852936"/>
            <a:ext cx="2132013" cy="1439863"/>
            <a:chOff x="2385" y="3984"/>
            <a:chExt cx="3328" cy="2248"/>
          </a:xfrm>
        </p:grpSpPr>
        <p:grpSp>
          <p:nvGrpSpPr>
            <p:cNvPr id="54" name="Group 4655"/>
            <p:cNvGrpSpPr>
              <a:grpSpLocks noChangeAspect="1"/>
            </p:cNvGrpSpPr>
            <p:nvPr/>
          </p:nvGrpSpPr>
          <p:grpSpPr bwMode="auto">
            <a:xfrm>
              <a:off x="3308" y="5663"/>
              <a:ext cx="1478" cy="569"/>
              <a:chOff x="3308" y="5663"/>
              <a:chExt cx="1478" cy="569"/>
            </a:xfrm>
          </p:grpSpPr>
          <p:sp>
            <p:nvSpPr>
              <p:cNvPr id="82" name="Text Box 4656"/>
              <p:cNvSpPr txBox="1">
                <a:spLocks noChangeAspect="1" noChangeArrowheads="1"/>
              </p:cNvSpPr>
              <p:nvPr/>
            </p:nvSpPr>
            <p:spPr bwMode="auto">
              <a:xfrm>
                <a:off x="3750" y="5775"/>
                <a:ext cx="742" cy="4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600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Line 4657"/>
              <p:cNvSpPr>
                <a:spLocks noChangeShapeType="1"/>
              </p:cNvSpPr>
              <p:nvPr/>
            </p:nvSpPr>
            <p:spPr bwMode="auto">
              <a:xfrm>
                <a:off x="3308" y="5663"/>
                <a:ext cx="0" cy="5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4" name="Line 4658"/>
              <p:cNvSpPr>
                <a:spLocks noChangeShapeType="1"/>
              </p:cNvSpPr>
              <p:nvPr/>
            </p:nvSpPr>
            <p:spPr bwMode="auto">
              <a:xfrm>
                <a:off x="4786" y="5670"/>
                <a:ext cx="0" cy="5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5" name="Line 4659"/>
              <p:cNvSpPr>
                <a:spLocks noChangeShapeType="1"/>
              </p:cNvSpPr>
              <p:nvPr/>
            </p:nvSpPr>
            <p:spPr bwMode="auto">
              <a:xfrm>
                <a:off x="3308" y="6113"/>
                <a:ext cx="147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med" len="lg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5" name="Group 4660"/>
            <p:cNvGrpSpPr>
              <a:grpSpLocks noChangeAspect="1"/>
            </p:cNvGrpSpPr>
            <p:nvPr/>
          </p:nvGrpSpPr>
          <p:grpSpPr bwMode="auto">
            <a:xfrm>
              <a:off x="2385" y="3984"/>
              <a:ext cx="3328" cy="1700"/>
              <a:chOff x="3453" y="5156"/>
              <a:chExt cx="1047" cy="535"/>
            </a:xfrm>
          </p:grpSpPr>
          <p:sp>
            <p:nvSpPr>
              <p:cNvPr id="56" name="Line 4661"/>
              <p:cNvSpPr>
                <a:spLocks noChangeShapeType="1"/>
              </p:cNvSpPr>
              <p:nvPr/>
            </p:nvSpPr>
            <p:spPr bwMode="auto">
              <a:xfrm flipV="1">
                <a:off x="4114" y="5547"/>
                <a:ext cx="0" cy="9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4662"/>
              <p:cNvSpPr>
                <a:spLocks noChangeShapeType="1"/>
              </p:cNvSpPr>
              <p:nvPr/>
            </p:nvSpPr>
            <p:spPr bwMode="auto">
              <a:xfrm flipH="1">
                <a:off x="4064" y="5594"/>
                <a:ext cx="9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Freeform 4663"/>
              <p:cNvSpPr>
                <a:spLocks noChangeAspect="1"/>
              </p:cNvSpPr>
              <p:nvPr/>
            </p:nvSpPr>
            <p:spPr bwMode="auto">
              <a:xfrm>
                <a:off x="4077" y="5557"/>
                <a:ext cx="73" cy="73"/>
              </a:xfrm>
              <a:custGeom>
                <a:avLst/>
                <a:gdLst>
                  <a:gd name="T0" fmla="*/ 73 w 291"/>
                  <a:gd name="T1" fmla="*/ 37 h 292"/>
                  <a:gd name="T2" fmla="*/ 71 w 291"/>
                  <a:gd name="T3" fmla="*/ 25 h 292"/>
                  <a:gd name="T4" fmla="*/ 66 w 291"/>
                  <a:gd name="T5" fmla="*/ 15 h 292"/>
                  <a:gd name="T6" fmla="*/ 58 w 291"/>
                  <a:gd name="T7" fmla="*/ 7 h 292"/>
                  <a:gd name="T8" fmla="*/ 48 w 291"/>
                  <a:gd name="T9" fmla="*/ 2 h 292"/>
                  <a:gd name="T10" fmla="*/ 36 w 291"/>
                  <a:gd name="T11" fmla="*/ 0 h 292"/>
                  <a:gd name="T12" fmla="*/ 25 w 291"/>
                  <a:gd name="T13" fmla="*/ 2 h 292"/>
                  <a:gd name="T14" fmla="*/ 15 w 291"/>
                  <a:gd name="T15" fmla="*/ 7 h 292"/>
                  <a:gd name="T16" fmla="*/ 7 w 291"/>
                  <a:gd name="T17" fmla="*/ 15 h 292"/>
                  <a:gd name="T18" fmla="*/ 2 w 291"/>
                  <a:gd name="T19" fmla="*/ 25 h 292"/>
                  <a:gd name="T20" fmla="*/ 0 w 291"/>
                  <a:gd name="T21" fmla="*/ 37 h 292"/>
                  <a:gd name="T22" fmla="*/ 2 w 291"/>
                  <a:gd name="T23" fmla="*/ 48 h 292"/>
                  <a:gd name="T24" fmla="*/ 7 w 291"/>
                  <a:gd name="T25" fmla="*/ 58 h 292"/>
                  <a:gd name="T26" fmla="*/ 15 w 291"/>
                  <a:gd name="T27" fmla="*/ 66 h 292"/>
                  <a:gd name="T28" fmla="*/ 25 w 291"/>
                  <a:gd name="T29" fmla="*/ 71 h 292"/>
                  <a:gd name="T30" fmla="*/ 36 w 291"/>
                  <a:gd name="T31" fmla="*/ 73 h 292"/>
                  <a:gd name="T32" fmla="*/ 48 w 291"/>
                  <a:gd name="T33" fmla="*/ 71 h 292"/>
                  <a:gd name="T34" fmla="*/ 58 w 291"/>
                  <a:gd name="T35" fmla="*/ 66 h 292"/>
                  <a:gd name="T36" fmla="*/ 66 w 291"/>
                  <a:gd name="T37" fmla="*/ 58 h 292"/>
                  <a:gd name="T38" fmla="*/ 71 w 291"/>
                  <a:gd name="T39" fmla="*/ 48 h 292"/>
                  <a:gd name="T40" fmla="*/ 73 w 291"/>
                  <a:gd name="T41" fmla="*/ 37 h 29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91" h="292">
                    <a:moveTo>
                      <a:pt x="291" y="146"/>
                    </a:moveTo>
                    <a:lnTo>
                      <a:pt x="284" y="101"/>
                    </a:lnTo>
                    <a:lnTo>
                      <a:pt x="263" y="60"/>
                    </a:lnTo>
                    <a:lnTo>
                      <a:pt x="231" y="28"/>
                    </a:lnTo>
                    <a:lnTo>
                      <a:pt x="190" y="8"/>
                    </a:lnTo>
                    <a:lnTo>
                      <a:pt x="145" y="0"/>
                    </a:lnTo>
                    <a:lnTo>
                      <a:pt x="101" y="8"/>
                    </a:lnTo>
                    <a:lnTo>
                      <a:pt x="59" y="28"/>
                    </a:lnTo>
                    <a:lnTo>
                      <a:pt x="27" y="60"/>
                    </a:lnTo>
                    <a:lnTo>
                      <a:pt x="7" y="101"/>
                    </a:lnTo>
                    <a:lnTo>
                      <a:pt x="0" y="146"/>
                    </a:lnTo>
                    <a:lnTo>
                      <a:pt x="7" y="191"/>
                    </a:lnTo>
                    <a:lnTo>
                      <a:pt x="27" y="232"/>
                    </a:lnTo>
                    <a:lnTo>
                      <a:pt x="59" y="264"/>
                    </a:lnTo>
                    <a:lnTo>
                      <a:pt x="101" y="285"/>
                    </a:lnTo>
                    <a:lnTo>
                      <a:pt x="145" y="292"/>
                    </a:lnTo>
                    <a:lnTo>
                      <a:pt x="190" y="285"/>
                    </a:lnTo>
                    <a:lnTo>
                      <a:pt x="231" y="264"/>
                    </a:lnTo>
                    <a:lnTo>
                      <a:pt x="263" y="232"/>
                    </a:lnTo>
                    <a:lnTo>
                      <a:pt x="284" y="191"/>
                    </a:lnTo>
                    <a:lnTo>
                      <a:pt x="291" y="146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4664"/>
              <p:cNvSpPr>
                <a:spLocks noChangeShapeType="1"/>
              </p:cNvSpPr>
              <p:nvPr/>
            </p:nvSpPr>
            <p:spPr bwMode="auto">
              <a:xfrm>
                <a:off x="3745" y="5691"/>
                <a:ext cx="463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Line 4665"/>
              <p:cNvSpPr>
                <a:spLocks noChangeShapeType="1"/>
              </p:cNvSpPr>
              <p:nvPr/>
            </p:nvSpPr>
            <p:spPr bwMode="auto">
              <a:xfrm flipV="1">
                <a:off x="3839" y="5547"/>
                <a:ext cx="0" cy="9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1" name="Line 4666"/>
              <p:cNvSpPr>
                <a:spLocks noChangeShapeType="1"/>
              </p:cNvSpPr>
              <p:nvPr/>
            </p:nvSpPr>
            <p:spPr bwMode="auto">
              <a:xfrm>
                <a:off x="3697" y="5156"/>
                <a:ext cx="48" cy="53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2" name="Line 4667"/>
              <p:cNvSpPr>
                <a:spLocks noChangeShapeType="1"/>
              </p:cNvSpPr>
              <p:nvPr/>
            </p:nvSpPr>
            <p:spPr bwMode="auto">
              <a:xfrm flipV="1">
                <a:off x="4208" y="5156"/>
                <a:ext cx="48" cy="53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3" name="Line 4668"/>
              <p:cNvSpPr>
                <a:spLocks noChangeShapeType="1"/>
              </p:cNvSpPr>
              <p:nvPr/>
            </p:nvSpPr>
            <p:spPr bwMode="auto">
              <a:xfrm flipH="1">
                <a:off x="3453" y="5156"/>
                <a:ext cx="24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4" name="Line 4669"/>
              <p:cNvSpPr>
                <a:spLocks noChangeShapeType="1"/>
              </p:cNvSpPr>
              <p:nvPr/>
            </p:nvSpPr>
            <p:spPr bwMode="auto">
              <a:xfrm>
                <a:off x="4256" y="5156"/>
                <a:ext cx="24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5" name="Line 4670"/>
              <p:cNvSpPr>
                <a:spLocks noChangeShapeType="1"/>
              </p:cNvSpPr>
              <p:nvPr/>
            </p:nvSpPr>
            <p:spPr bwMode="auto">
              <a:xfrm>
                <a:off x="3728" y="5497"/>
                <a:ext cx="37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6" name="Line 4671"/>
              <p:cNvSpPr>
                <a:spLocks noChangeShapeType="1"/>
              </p:cNvSpPr>
              <p:nvPr/>
            </p:nvSpPr>
            <p:spPr bwMode="auto">
              <a:xfrm>
                <a:off x="3793" y="5594"/>
                <a:ext cx="9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7" name="Freeform 4672"/>
              <p:cNvSpPr>
                <a:spLocks noChangeAspect="1"/>
              </p:cNvSpPr>
              <p:nvPr/>
            </p:nvSpPr>
            <p:spPr bwMode="auto">
              <a:xfrm>
                <a:off x="3802" y="5557"/>
                <a:ext cx="74" cy="73"/>
              </a:xfrm>
              <a:custGeom>
                <a:avLst/>
                <a:gdLst>
                  <a:gd name="T0" fmla="*/ 74 w 292"/>
                  <a:gd name="T1" fmla="*/ 37 h 292"/>
                  <a:gd name="T2" fmla="*/ 72 w 292"/>
                  <a:gd name="T3" fmla="*/ 25 h 292"/>
                  <a:gd name="T4" fmla="*/ 67 w 292"/>
                  <a:gd name="T5" fmla="*/ 15 h 292"/>
                  <a:gd name="T6" fmla="*/ 59 w 292"/>
                  <a:gd name="T7" fmla="*/ 7 h 292"/>
                  <a:gd name="T8" fmla="*/ 48 w 292"/>
                  <a:gd name="T9" fmla="*/ 2 h 292"/>
                  <a:gd name="T10" fmla="*/ 37 w 292"/>
                  <a:gd name="T11" fmla="*/ 0 h 292"/>
                  <a:gd name="T12" fmla="*/ 26 w 292"/>
                  <a:gd name="T13" fmla="*/ 2 h 292"/>
                  <a:gd name="T14" fmla="*/ 15 w 292"/>
                  <a:gd name="T15" fmla="*/ 7 h 292"/>
                  <a:gd name="T16" fmla="*/ 7 w 292"/>
                  <a:gd name="T17" fmla="*/ 15 h 292"/>
                  <a:gd name="T18" fmla="*/ 2 w 292"/>
                  <a:gd name="T19" fmla="*/ 25 h 292"/>
                  <a:gd name="T20" fmla="*/ 0 w 292"/>
                  <a:gd name="T21" fmla="*/ 37 h 292"/>
                  <a:gd name="T22" fmla="*/ 2 w 292"/>
                  <a:gd name="T23" fmla="*/ 48 h 292"/>
                  <a:gd name="T24" fmla="*/ 7 w 292"/>
                  <a:gd name="T25" fmla="*/ 58 h 292"/>
                  <a:gd name="T26" fmla="*/ 15 w 292"/>
                  <a:gd name="T27" fmla="*/ 66 h 292"/>
                  <a:gd name="T28" fmla="*/ 26 w 292"/>
                  <a:gd name="T29" fmla="*/ 71 h 292"/>
                  <a:gd name="T30" fmla="*/ 37 w 292"/>
                  <a:gd name="T31" fmla="*/ 73 h 292"/>
                  <a:gd name="T32" fmla="*/ 48 w 292"/>
                  <a:gd name="T33" fmla="*/ 71 h 292"/>
                  <a:gd name="T34" fmla="*/ 59 w 292"/>
                  <a:gd name="T35" fmla="*/ 66 h 292"/>
                  <a:gd name="T36" fmla="*/ 67 w 292"/>
                  <a:gd name="T37" fmla="*/ 58 h 292"/>
                  <a:gd name="T38" fmla="*/ 72 w 292"/>
                  <a:gd name="T39" fmla="*/ 48 h 292"/>
                  <a:gd name="T40" fmla="*/ 74 w 292"/>
                  <a:gd name="T41" fmla="*/ 37 h 29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92" h="292">
                    <a:moveTo>
                      <a:pt x="292" y="146"/>
                    </a:moveTo>
                    <a:lnTo>
                      <a:pt x="285" y="101"/>
                    </a:lnTo>
                    <a:lnTo>
                      <a:pt x="265" y="60"/>
                    </a:lnTo>
                    <a:lnTo>
                      <a:pt x="233" y="28"/>
                    </a:lnTo>
                    <a:lnTo>
                      <a:pt x="191" y="8"/>
                    </a:lnTo>
                    <a:lnTo>
                      <a:pt x="147" y="0"/>
                    </a:lnTo>
                    <a:lnTo>
                      <a:pt x="101" y="8"/>
                    </a:lnTo>
                    <a:lnTo>
                      <a:pt x="61" y="28"/>
                    </a:lnTo>
                    <a:lnTo>
                      <a:pt x="29" y="60"/>
                    </a:lnTo>
                    <a:lnTo>
                      <a:pt x="8" y="101"/>
                    </a:lnTo>
                    <a:lnTo>
                      <a:pt x="0" y="146"/>
                    </a:lnTo>
                    <a:lnTo>
                      <a:pt x="8" y="191"/>
                    </a:lnTo>
                    <a:lnTo>
                      <a:pt x="29" y="232"/>
                    </a:lnTo>
                    <a:lnTo>
                      <a:pt x="61" y="264"/>
                    </a:lnTo>
                    <a:lnTo>
                      <a:pt x="101" y="285"/>
                    </a:lnTo>
                    <a:lnTo>
                      <a:pt x="147" y="292"/>
                    </a:lnTo>
                    <a:lnTo>
                      <a:pt x="191" y="285"/>
                    </a:lnTo>
                    <a:lnTo>
                      <a:pt x="233" y="264"/>
                    </a:lnTo>
                    <a:lnTo>
                      <a:pt x="265" y="232"/>
                    </a:lnTo>
                    <a:lnTo>
                      <a:pt x="285" y="191"/>
                    </a:lnTo>
                    <a:lnTo>
                      <a:pt x="292" y="146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8" name="Line 4673"/>
              <p:cNvSpPr>
                <a:spLocks noChangeShapeType="1"/>
              </p:cNvSpPr>
              <p:nvPr/>
            </p:nvSpPr>
            <p:spPr bwMode="auto">
              <a:xfrm>
                <a:off x="3749" y="5448"/>
                <a:ext cx="0" cy="4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9" name="Line 4674"/>
              <p:cNvSpPr>
                <a:spLocks noChangeShapeType="1"/>
              </p:cNvSpPr>
              <p:nvPr/>
            </p:nvSpPr>
            <p:spPr bwMode="auto">
              <a:xfrm>
                <a:off x="3749" y="5497"/>
                <a:ext cx="195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0" name="Line 4675"/>
              <p:cNvSpPr>
                <a:spLocks noChangeShapeType="1"/>
              </p:cNvSpPr>
              <p:nvPr/>
            </p:nvSpPr>
            <p:spPr bwMode="auto">
              <a:xfrm flipV="1">
                <a:off x="3944" y="5448"/>
                <a:ext cx="0" cy="4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" name="Line 4676"/>
              <p:cNvSpPr>
                <a:spLocks noChangeShapeType="1"/>
              </p:cNvSpPr>
              <p:nvPr/>
            </p:nvSpPr>
            <p:spPr bwMode="auto">
              <a:xfrm flipH="1">
                <a:off x="3749" y="5448"/>
                <a:ext cx="195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2" name="Line 4677"/>
              <p:cNvSpPr>
                <a:spLocks noChangeShapeType="1"/>
              </p:cNvSpPr>
              <p:nvPr/>
            </p:nvSpPr>
            <p:spPr bwMode="auto">
              <a:xfrm flipV="1">
                <a:off x="3976" y="5533"/>
                <a:ext cx="0" cy="12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3" name="Line 4678"/>
              <p:cNvSpPr>
                <a:spLocks noChangeShapeType="1"/>
              </p:cNvSpPr>
              <p:nvPr/>
            </p:nvSpPr>
            <p:spPr bwMode="auto">
              <a:xfrm>
                <a:off x="3929" y="5594"/>
                <a:ext cx="95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4" name="Freeform 4679"/>
              <p:cNvSpPr>
                <a:spLocks noChangeAspect="1"/>
              </p:cNvSpPr>
              <p:nvPr/>
            </p:nvSpPr>
            <p:spPr bwMode="auto">
              <a:xfrm>
                <a:off x="3940" y="5557"/>
                <a:ext cx="73" cy="73"/>
              </a:xfrm>
              <a:custGeom>
                <a:avLst/>
                <a:gdLst>
                  <a:gd name="T0" fmla="*/ 73 w 292"/>
                  <a:gd name="T1" fmla="*/ 37 h 292"/>
                  <a:gd name="T2" fmla="*/ 71 w 292"/>
                  <a:gd name="T3" fmla="*/ 25 h 292"/>
                  <a:gd name="T4" fmla="*/ 66 w 292"/>
                  <a:gd name="T5" fmla="*/ 15 h 292"/>
                  <a:gd name="T6" fmla="*/ 58 w 292"/>
                  <a:gd name="T7" fmla="*/ 7 h 292"/>
                  <a:gd name="T8" fmla="*/ 48 w 292"/>
                  <a:gd name="T9" fmla="*/ 2 h 292"/>
                  <a:gd name="T10" fmla="*/ 37 w 292"/>
                  <a:gd name="T11" fmla="*/ 0 h 292"/>
                  <a:gd name="T12" fmla="*/ 25 w 292"/>
                  <a:gd name="T13" fmla="*/ 2 h 292"/>
                  <a:gd name="T14" fmla="*/ 15 w 292"/>
                  <a:gd name="T15" fmla="*/ 7 h 292"/>
                  <a:gd name="T16" fmla="*/ 7 w 292"/>
                  <a:gd name="T17" fmla="*/ 15 h 292"/>
                  <a:gd name="T18" fmla="*/ 2 w 292"/>
                  <a:gd name="T19" fmla="*/ 25 h 292"/>
                  <a:gd name="T20" fmla="*/ 0 w 292"/>
                  <a:gd name="T21" fmla="*/ 37 h 292"/>
                  <a:gd name="T22" fmla="*/ 2 w 292"/>
                  <a:gd name="T23" fmla="*/ 48 h 292"/>
                  <a:gd name="T24" fmla="*/ 7 w 292"/>
                  <a:gd name="T25" fmla="*/ 58 h 292"/>
                  <a:gd name="T26" fmla="*/ 15 w 292"/>
                  <a:gd name="T27" fmla="*/ 66 h 292"/>
                  <a:gd name="T28" fmla="*/ 25 w 292"/>
                  <a:gd name="T29" fmla="*/ 71 h 292"/>
                  <a:gd name="T30" fmla="*/ 37 w 292"/>
                  <a:gd name="T31" fmla="*/ 73 h 292"/>
                  <a:gd name="T32" fmla="*/ 48 w 292"/>
                  <a:gd name="T33" fmla="*/ 71 h 292"/>
                  <a:gd name="T34" fmla="*/ 58 w 292"/>
                  <a:gd name="T35" fmla="*/ 66 h 292"/>
                  <a:gd name="T36" fmla="*/ 66 w 292"/>
                  <a:gd name="T37" fmla="*/ 58 h 292"/>
                  <a:gd name="T38" fmla="*/ 71 w 292"/>
                  <a:gd name="T39" fmla="*/ 48 h 292"/>
                  <a:gd name="T40" fmla="*/ 73 w 292"/>
                  <a:gd name="T41" fmla="*/ 37 h 29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92" h="292">
                    <a:moveTo>
                      <a:pt x="292" y="146"/>
                    </a:moveTo>
                    <a:lnTo>
                      <a:pt x="285" y="101"/>
                    </a:lnTo>
                    <a:lnTo>
                      <a:pt x="264" y="60"/>
                    </a:lnTo>
                    <a:lnTo>
                      <a:pt x="232" y="28"/>
                    </a:lnTo>
                    <a:lnTo>
                      <a:pt x="191" y="8"/>
                    </a:lnTo>
                    <a:lnTo>
                      <a:pt x="146" y="0"/>
                    </a:lnTo>
                    <a:lnTo>
                      <a:pt x="101" y="8"/>
                    </a:lnTo>
                    <a:lnTo>
                      <a:pt x="60" y="28"/>
                    </a:lnTo>
                    <a:lnTo>
                      <a:pt x="28" y="60"/>
                    </a:lnTo>
                    <a:lnTo>
                      <a:pt x="7" y="101"/>
                    </a:lnTo>
                    <a:lnTo>
                      <a:pt x="0" y="146"/>
                    </a:lnTo>
                    <a:lnTo>
                      <a:pt x="7" y="191"/>
                    </a:lnTo>
                    <a:lnTo>
                      <a:pt x="28" y="232"/>
                    </a:lnTo>
                    <a:lnTo>
                      <a:pt x="60" y="264"/>
                    </a:lnTo>
                    <a:lnTo>
                      <a:pt x="101" y="285"/>
                    </a:lnTo>
                    <a:lnTo>
                      <a:pt x="146" y="292"/>
                    </a:lnTo>
                    <a:lnTo>
                      <a:pt x="191" y="285"/>
                    </a:lnTo>
                    <a:lnTo>
                      <a:pt x="232" y="264"/>
                    </a:lnTo>
                    <a:lnTo>
                      <a:pt x="264" y="232"/>
                    </a:lnTo>
                    <a:lnTo>
                      <a:pt x="285" y="191"/>
                    </a:lnTo>
                    <a:lnTo>
                      <a:pt x="292" y="146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5" name="Line 4680"/>
              <p:cNvSpPr>
                <a:spLocks noChangeShapeType="1"/>
              </p:cNvSpPr>
              <p:nvPr/>
            </p:nvSpPr>
            <p:spPr bwMode="auto">
              <a:xfrm>
                <a:off x="3944" y="5448"/>
                <a:ext cx="0" cy="4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6" name="Line 4681"/>
              <p:cNvSpPr>
                <a:spLocks noChangeShapeType="1"/>
              </p:cNvSpPr>
              <p:nvPr/>
            </p:nvSpPr>
            <p:spPr bwMode="auto">
              <a:xfrm>
                <a:off x="3944" y="5497"/>
                <a:ext cx="138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7" name="Line 4682"/>
              <p:cNvSpPr>
                <a:spLocks noChangeShapeType="1"/>
              </p:cNvSpPr>
              <p:nvPr/>
            </p:nvSpPr>
            <p:spPr bwMode="auto">
              <a:xfrm flipH="1">
                <a:off x="3944" y="5448"/>
                <a:ext cx="138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8" name="Line 4683"/>
              <p:cNvSpPr>
                <a:spLocks noChangeShapeType="1"/>
              </p:cNvSpPr>
              <p:nvPr/>
            </p:nvSpPr>
            <p:spPr bwMode="auto">
              <a:xfrm>
                <a:off x="4009" y="5448"/>
                <a:ext cx="0" cy="4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9" name="Line 4684"/>
              <p:cNvSpPr>
                <a:spLocks noChangeShapeType="1"/>
              </p:cNvSpPr>
              <p:nvPr/>
            </p:nvSpPr>
            <p:spPr bwMode="auto">
              <a:xfrm>
                <a:off x="4204" y="5448"/>
                <a:ext cx="0" cy="4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0" name="Line 4685"/>
              <p:cNvSpPr>
                <a:spLocks noChangeShapeType="1"/>
              </p:cNvSpPr>
              <p:nvPr/>
            </p:nvSpPr>
            <p:spPr bwMode="auto">
              <a:xfrm flipH="1">
                <a:off x="4009" y="5497"/>
                <a:ext cx="215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1" name="Line 4686"/>
              <p:cNvSpPr>
                <a:spLocks noChangeShapeType="1"/>
              </p:cNvSpPr>
              <p:nvPr/>
            </p:nvSpPr>
            <p:spPr bwMode="auto">
              <a:xfrm>
                <a:off x="4009" y="5448"/>
                <a:ext cx="195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86" name="Rectangle 1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87" name="Group 4616"/>
          <p:cNvGrpSpPr>
            <a:grpSpLocks noChangeAspect="1"/>
          </p:cNvGrpSpPr>
          <p:nvPr/>
        </p:nvGrpSpPr>
        <p:grpSpPr bwMode="auto">
          <a:xfrm>
            <a:off x="5035284" y="2841101"/>
            <a:ext cx="2238375" cy="1441450"/>
            <a:chOff x="6821" y="4250"/>
            <a:chExt cx="3549" cy="2284"/>
          </a:xfrm>
        </p:grpSpPr>
        <p:sp>
          <p:nvSpPr>
            <p:cNvPr id="88" name="Text Box 4617"/>
            <p:cNvSpPr txBox="1">
              <a:spLocks noChangeAspect="1" noChangeArrowheads="1"/>
            </p:cNvSpPr>
            <p:nvPr/>
          </p:nvSpPr>
          <p:spPr bwMode="auto">
            <a:xfrm>
              <a:off x="8340" y="6070"/>
              <a:ext cx="742" cy="4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720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Line 4618"/>
            <p:cNvSpPr>
              <a:spLocks noChangeShapeType="1"/>
            </p:cNvSpPr>
            <p:nvPr/>
          </p:nvSpPr>
          <p:spPr bwMode="auto">
            <a:xfrm>
              <a:off x="7748" y="5965"/>
              <a:ext cx="0" cy="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Line 4619"/>
            <p:cNvSpPr>
              <a:spLocks noChangeShapeType="1"/>
            </p:cNvSpPr>
            <p:nvPr/>
          </p:nvSpPr>
          <p:spPr bwMode="auto">
            <a:xfrm>
              <a:off x="9450" y="5957"/>
              <a:ext cx="0" cy="5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Line 4620"/>
            <p:cNvSpPr>
              <a:spLocks noChangeShapeType="1"/>
            </p:cNvSpPr>
            <p:nvPr/>
          </p:nvSpPr>
          <p:spPr bwMode="auto">
            <a:xfrm>
              <a:off x="7748" y="6415"/>
              <a:ext cx="16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92" name="Group 4621"/>
            <p:cNvGrpSpPr>
              <a:grpSpLocks noChangeAspect="1"/>
            </p:cNvGrpSpPr>
            <p:nvPr/>
          </p:nvGrpSpPr>
          <p:grpSpPr bwMode="auto">
            <a:xfrm>
              <a:off x="6821" y="4250"/>
              <a:ext cx="3549" cy="1700"/>
              <a:chOff x="6219" y="8506"/>
              <a:chExt cx="2019" cy="967"/>
            </a:xfrm>
          </p:grpSpPr>
          <p:sp>
            <p:nvSpPr>
              <p:cNvPr id="93" name="Line 4622"/>
              <p:cNvSpPr>
                <a:spLocks noChangeShapeType="1"/>
              </p:cNvSpPr>
              <p:nvPr/>
            </p:nvSpPr>
            <p:spPr bwMode="auto">
              <a:xfrm>
                <a:off x="6746" y="9473"/>
                <a:ext cx="96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" name="Line 4623"/>
              <p:cNvSpPr>
                <a:spLocks noChangeShapeType="1"/>
              </p:cNvSpPr>
              <p:nvPr/>
            </p:nvSpPr>
            <p:spPr bwMode="auto">
              <a:xfrm flipV="1">
                <a:off x="6866" y="9212"/>
                <a:ext cx="0" cy="17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" name="Line 4624"/>
              <p:cNvSpPr>
                <a:spLocks noChangeShapeType="1"/>
              </p:cNvSpPr>
              <p:nvPr/>
            </p:nvSpPr>
            <p:spPr bwMode="auto">
              <a:xfrm>
                <a:off x="6658" y="8506"/>
                <a:ext cx="88" cy="967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" name="Line 4625"/>
              <p:cNvSpPr>
                <a:spLocks noChangeShapeType="1"/>
              </p:cNvSpPr>
              <p:nvPr/>
            </p:nvSpPr>
            <p:spPr bwMode="auto">
              <a:xfrm flipV="1">
                <a:off x="7712" y="8506"/>
                <a:ext cx="87" cy="967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" name="Line 4626"/>
              <p:cNvSpPr>
                <a:spLocks noChangeShapeType="1"/>
              </p:cNvSpPr>
              <p:nvPr/>
            </p:nvSpPr>
            <p:spPr bwMode="auto">
              <a:xfrm flipH="1">
                <a:off x="6219" y="8506"/>
                <a:ext cx="43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" name="Line 4627"/>
              <p:cNvSpPr>
                <a:spLocks noChangeShapeType="1"/>
              </p:cNvSpPr>
              <p:nvPr/>
            </p:nvSpPr>
            <p:spPr bwMode="auto">
              <a:xfrm>
                <a:off x="7799" y="8506"/>
                <a:ext cx="43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" name="Line 4628"/>
              <p:cNvSpPr>
                <a:spLocks noChangeShapeType="1"/>
              </p:cNvSpPr>
              <p:nvPr/>
            </p:nvSpPr>
            <p:spPr bwMode="auto">
              <a:xfrm>
                <a:off x="6714" y="9121"/>
                <a:ext cx="678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" name="Line 4629"/>
              <p:cNvSpPr>
                <a:spLocks noChangeShapeType="1"/>
              </p:cNvSpPr>
              <p:nvPr/>
            </p:nvSpPr>
            <p:spPr bwMode="auto">
              <a:xfrm>
                <a:off x="6783" y="9297"/>
                <a:ext cx="173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" name="Freeform 4630"/>
              <p:cNvSpPr>
                <a:spLocks noChangeAspect="1"/>
              </p:cNvSpPr>
              <p:nvPr/>
            </p:nvSpPr>
            <p:spPr bwMode="auto">
              <a:xfrm>
                <a:off x="6801" y="9231"/>
                <a:ext cx="131" cy="132"/>
              </a:xfrm>
              <a:custGeom>
                <a:avLst/>
                <a:gdLst>
                  <a:gd name="T0" fmla="*/ 131 w 263"/>
                  <a:gd name="T1" fmla="*/ 67 h 264"/>
                  <a:gd name="T2" fmla="*/ 128 w 263"/>
                  <a:gd name="T3" fmla="*/ 46 h 264"/>
                  <a:gd name="T4" fmla="*/ 119 w 263"/>
                  <a:gd name="T5" fmla="*/ 28 h 264"/>
                  <a:gd name="T6" fmla="*/ 104 w 263"/>
                  <a:gd name="T7" fmla="*/ 13 h 264"/>
                  <a:gd name="T8" fmla="*/ 86 w 263"/>
                  <a:gd name="T9" fmla="*/ 4 h 264"/>
                  <a:gd name="T10" fmla="*/ 66 w 263"/>
                  <a:gd name="T11" fmla="*/ 0 h 264"/>
                  <a:gd name="T12" fmla="*/ 45 w 263"/>
                  <a:gd name="T13" fmla="*/ 4 h 264"/>
                  <a:gd name="T14" fmla="*/ 27 w 263"/>
                  <a:gd name="T15" fmla="*/ 13 h 264"/>
                  <a:gd name="T16" fmla="*/ 12 w 263"/>
                  <a:gd name="T17" fmla="*/ 28 h 264"/>
                  <a:gd name="T18" fmla="*/ 3 w 263"/>
                  <a:gd name="T19" fmla="*/ 46 h 264"/>
                  <a:gd name="T20" fmla="*/ 0 w 263"/>
                  <a:gd name="T21" fmla="*/ 67 h 264"/>
                  <a:gd name="T22" fmla="*/ 3 w 263"/>
                  <a:gd name="T23" fmla="*/ 87 h 264"/>
                  <a:gd name="T24" fmla="*/ 12 w 263"/>
                  <a:gd name="T25" fmla="*/ 105 h 264"/>
                  <a:gd name="T26" fmla="*/ 27 w 263"/>
                  <a:gd name="T27" fmla="*/ 120 h 264"/>
                  <a:gd name="T28" fmla="*/ 45 w 263"/>
                  <a:gd name="T29" fmla="*/ 129 h 264"/>
                  <a:gd name="T30" fmla="*/ 66 w 263"/>
                  <a:gd name="T31" fmla="*/ 132 h 264"/>
                  <a:gd name="T32" fmla="*/ 86 w 263"/>
                  <a:gd name="T33" fmla="*/ 129 h 264"/>
                  <a:gd name="T34" fmla="*/ 104 w 263"/>
                  <a:gd name="T35" fmla="*/ 120 h 264"/>
                  <a:gd name="T36" fmla="*/ 119 w 263"/>
                  <a:gd name="T37" fmla="*/ 105 h 264"/>
                  <a:gd name="T38" fmla="*/ 128 w 263"/>
                  <a:gd name="T39" fmla="*/ 87 h 264"/>
                  <a:gd name="T40" fmla="*/ 131 w 263"/>
                  <a:gd name="T41" fmla="*/ 67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63" h="264">
                    <a:moveTo>
                      <a:pt x="263" y="133"/>
                    </a:moveTo>
                    <a:lnTo>
                      <a:pt x="257" y="91"/>
                    </a:lnTo>
                    <a:lnTo>
                      <a:pt x="238" y="55"/>
                    </a:lnTo>
                    <a:lnTo>
                      <a:pt x="209" y="26"/>
                    </a:lnTo>
                    <a:lnTo>
                      <a:pt x="173" y="7"/>
                    </a:lnTo>
                    <a:lnTo>
                      <a:pt x="132" y="0"/>
                    </a:lnTo>
                    <a:lnTo>
                      <a:pt x="91" y="7"/>
                    </a:lnTo>
                    <a:lnTo>
                      <a:pt x="54" y="26"/>
                    </a:lnTo>
                    <a:lnTo>
                      <a:pt x="25" y="55"/>
                    </a:lnTo>
                    <a:lnTo>
                      <a:pt x="7" y="91"/>
                    </a:lnTo>
                    <a:lnTo>
                      <a:pt x="0" y="133"/>
                    </a:lnTo>
                    <a:lnTo>
                      <a:pt x="7" y="173"/>
                    </a:lnTo>
                    <a:lnTo>
                      <a:pt x="25" y="210"/>
                    </a:lnTo>
                    <a:lnTo>
                      <a:pt x="54" y="239"/>
                    </a:lnTo>
                    <a:lnTo>
                      <a:pt x="91" y="258"/>
                    </a:lnTo>
                    <a:lnTo>
                      <a:pt x="132" y="264"/>
                    </a:lnTo>
                    <a:lnTo>
                      <a:pt x="173" y="258"/>
                    </a:lnTo>
                    <a:lnTo>
                      <a:pt x="209" y="239"/>
                    </a:lnTo>
                    <a:lnTo>
                      <a:pt x="238" y="210"/>
                    </a:lnTo>
                    <a:lnTo>
                      <a:pt x="257" y="173"/>
                    </a:lnTo>
                    <a:lnTo>
                      <a:pt x="263" y="133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" name="Line 4631"/>
              <p:cNvSpPr>
                <a:spLocks noChangeShapeType="1"/>
              </p:cNvSpPr>
              <p:nvPr/>
            </p:nvSpPr>
            <p:spPr bwMode="auto">
              <a:xfrm>
                <a:off x="6752" y="9033"/>
                <a:ext cx="0" cy="8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" name="Line 4632"/>
              <p:cNvSpPr>
                <a:spLocks noChangeShapeType="1"/>
              </p:cNvSpPr>
              <p:nvPr/>
            </p:nvSpPr>
            <p:spPr bwMode="auto">
              <a:xfrm>
                <a:off x="6752" y="9121"/>
                <a:ext cx="351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" name="Line 4633"/>
              <p:cNvSpPr>
                <a:spLocks noChangeShapeType="1"/>
              </p:cNvSpPr>
              <p:nvPr/>
            </p:nvSpPr>
            <p:spPr bwMode="auto">
              <a:xfrm flipH="1">
                <a:off x="6752" y="9033"/>
                <a:ext cx="38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" name="Line 4634"/>
              <p:cNvSpPr>
                <a:spLocks noChangeShapeType="1"/>
              </p:cNvSpPr>
              <p:nvPr/>
            </p:nvSpPr>
            <p:spPr bwMode="auto">
              <a:xfrm flipV="1">
                <a:off x="7108" y="9187"/>
                <a:ext cx="0" cy="21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" name="Line 4635"/>
              <p:cNvSpPr>
                <a:spLocks noChangeShapeType="1"/>
              </p:cNvSpPr>
              <p:nvPr/>
            </p:nvSpPr>
            <p:spPr bwMode="auto">
              <a:xfrm>
                <a:off x="7023" y="9297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" name="Freeform 4636"/>
              <p:cNvSpPr>
                <a:spLocks noChangeAspect="1"/>
              </p:cNvSpPr>
              <p:nvPr/>
            </p:nvSpPr>
            <p:spPr bwMode="auto">
              <a:xfrm>
                <a:off x="7042" y="9231"/>
                <a:ext cx="132" cy="132"/>
              </a:xfrm>
              <a:custGeom>
                <a:avLst/>
                <a:gdLst>
                  <a:gd name="T0" fmla="*/ 132 w 263"/>
                  <a:gd name="T1" fmla="*/ 67 h 264"/>
                  <a:gd name="T2" fmla="*/ 129 w 263"/>
                  <a:gd name="T3" fmla="*/ 46 h 264"/>
                  <a:gd name="T4" fmla="*/ 119 w 263"/>
                  <a:gd name="T5" fmla="*/ 28 h 264"/>
                  <a:gd name="T6" fmla="*/ 105 w 263"/>
                  <a:gd name="T7" fmla="*/ 13 h 264"/>
                  <a:gd name="T8" fmla="*/ 86 w 263"/>
                  <a:gd name="T9" fmla="*/ 4 h 264"/>
                  <a:gd name="T10" fmla="*/ 66 w 263"/>
                  <a:gd name="T11" fmla="*/ 0 h 264"/>
                  <a:gd name="T12" fmla="*/ 46 w 263"/>
                  <a:gd name="T13" fmla="*/ 4 h 264"/>
                  <a:gd name="T14" fmla="*/ 27 w 263"/>
                  <a:gd name="T15" fmla="*/ 13 h 264"/>
                  <a:gd name="T16" fmla="*/ 13 w 263"/>
                  <a:gd name="T17" fmla="*/ 28 h 264"/>
                  <a:gd name="T18" fmla="*/ 4 w 263"/>
                  <a:gd name="T19" fmla="*/ 46 h 264"/>
                  <a:gd name="T20" fmla="*/ 0 w 263"/>
                  <a:gd name="T21" fmla="*/ 67 h 264"/>
                  <a:gd name="T22" fmla="*/ 4 w 263"/>
                  <a:gd name="T23" fmla="*/ 87 h 264"/>
                  <a:gd name="T24" fmla="*/ 13 w 263"/>
                  <a:gd name="T25" fmla="*/ 105 h 264"/>
                  <a:gd name="T26" fmla="*/ 27 w 263"/>
                  <a:gd name="T27" fmla="*/ 120 h 264"/>
                  <a:gd name="T28" fmla="*/ 46 w 263"/>
                  <a:gd name="T29" fmla="*/ 129 h 264"/>
                  <a:gd name="T30" fmla="*/ 66 w 263"/>
                  <a:gd name="T31" fmla="*/ 132 h 264"/>
                  <a:gd name="T32" fmla="*/ 86 w 263"/>
                  <a:gd name="T33" fmla="*/ 129 h 264"/>
                  <a:gd name="T34" fmla="*/ 105 w 263"/>
                  <a:gd name="T35" fmla="*/ 120 h 264"/>
                  <a:gd name="T36" fmla="*/ 119 w 263"/>
                  <a:gd name="T37" fmla="*/ 105 h 264"/>
                  <a:gd name="T38" fmla="*/ 129 w 263"/>
                  <a:gd name="T39" fmla="*/ 87 h 264"/>
                  <a:gd name="T40" fmla="*/ 132 w 263"/>
                  <a:gd name="T41" fmla="*/ 67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63" h="264">
                    <a:moveTo>
                      <a:pt x="263" y="133"/>
                    </a:moveTo>
                    <a:lnTo>
                      <a:pt x="257" y="91"/>
                    </a:lnTo>
                    <a:lnTo>
                      <a:pt x="238" y="55"/>
                    </a:lnTo>
                    <a:lnTo>
                      <a:pt x="209" y="26"/>
                    </a:lnTo>
                    <a:lnTo>
                      <a:pt x="172" y="7"/>
                    </a:lnTo>
                    <a:lnTo>
                      <a:pt x="132" y="0"/>
                    </a:lnTo>
                    <a:lnTo>
                      <a:pt x="92" y="7"/>
                    </a:lnTo>
                    <a:lnTo>
                      <a:pt x="54" y="26"/>
                    </a:lnTo>
                    <a:lnTo>
                      <a:pt x="25" y="55"/>
                    </a:lnTo>
                    <a:lnTo>
                      <a:pt x="7" y="91"/>
                    </a:lnTo>
                    <a:lnTo>
                      <a:pt x="0" y="133"/>
                    </a:lnTo>
                    <a:lnTo>
                      <a:pt x="7" y="173"/>
                    </a:lnTo>
                    <a:lnTo>
                      <a:pt x="25" y="210"/>
                    </a:lnTo>
                    <a:lnTo>
                      <a:pt x="54" y="239"/>
                    </a:lnTo>
                    <a:lnTo>
                      <a:pt x="92" y="258"/>
                    </a:lnTo>
                    <a:lnTo>
                      <a:pt x="132" y="264"/>
                    </a:lnTo>
                    <a:lnTo>
                      <a:pt x="172" y="258"/>
                    </a:lnTo>
                    <a:lnTo>
                      <a:pt x="209" y="239"/>
                    </a:lnTo>
                    <a:lnTo>
                      <a:pt x="238" y="210"/>
                    </a:lnTo>
                    <a:lnTo>
                      <a:pt x="257" y="173"/>
                    </a:lnTo>
                    <a:lnTo>
                      <a:pt x="263" y="133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" name="Line 4637"/>
              <p:cNvSpPr>
                <a:spLocks noChangeShapeType="1"/>
              </p:cNvSpPr>
              <p:nvPr/>
            </p:nvSpPr>
            <p:spPr bwMode="auto">
              <a:xfrm>
                <a:off x="7076" y="9033"/>
                <a:ext cx="0" cy="8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" name="Line 4638"/>
              <p:cNvSpPr>
                <a:spLocks noChangeShapeType="1"/>
              </p:cNvSpPr>
              <p:nvPr/>
            </p:nvSpPr>
            <p:spPr bwMode="auto">
              <a:xfrm>
                <a:off x="7103" y="9121"/>
                <a:ext cx="25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" name="Line 4639"/>
              <p:cNvSpPr>
                <a:spLocks noChangeShapeType="1"/>
              </p:cNvSpPr>
              <p:nvPr/>
            </p:nvSpPr>
            <p:spPr bwMode="auto">
              <a:xfrm>
                <a:off x="7705" y="9033"/>
                <a:ext cx="0" cy="8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1" name="Line 4640"/>
              <p:cNvSpPr>
                <a:spLocks noChangeShapeType="1"/>
              </p:cNvSpPr>
              <p:nvPr/>
            </p:nvSpPr>
            <p:spPr bwMode="auto">
              <a:xfrm flipH="1">
                <a:off x="7222" y="9121"/>
                <a:ext cx="522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2" name="Line 4641"/>
              <p:cNvSpPr>
                <a:spLocks noChangeShapeType="1"/>
              </p:cNvSpPr>
              <p:nvPr/>
            </p:nvSpPr>
            <p:spPr bwMode="auto">
              <a:xfrm flipV="1">
                <a:off x="7349" y="9212"/>
                <a:ext cx="0" cy="17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3" name="Line 4642"/>
              <p:cNvSpPr>
                <a:spLocks noChangeShapeType="1"/>
              </p:cNvSpPr>
              <p:nvPr/>
            </p:nvSpPr>
            <p:spPr bwMode="auto">
              <a:xfrm flipH="1">
                <a:off x="7259" y="9297"/>
                <a:ext cx="17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4" name="Freeform 4643"/>
              <p:cNvSpPr>
                <a:spLocks noChangeAspect="1"/>
              </p:cNvSpPr>
              <p:nvPr/>
            </p:nvSpPr>
            <p:spPr bwMode="auto">
              <a:xfrm>
                <a:off x="7283" y="9231"/>
                <a:ext cx="132" cy="132"/>
              </a:xfrm>
              <a:custGeom>
                <a:avLst/>
                <a:gdLst>
                  <a:gd name="T0" fmla="*/ 132 w 263"/>
                  <a:gd name="T1" fmla="*/ 67 h 264"/>
                  <a:gd name="T2" fmla="*/ 129 w 263"/>
                  <a:gd name="T3" fmla="*/ 46 h 264"/>
                  <a:gd name="T4" fmla="*/ 120 w 263"/>
                  <a:gd name="T5" fmla="*/ 28 h 264"/>
                  <a:gd name="T6" fmla="*/ 105 w 263"/>
                  <a:gd name="T7" fmla="*/ 13 h 264"/>
                  <a:gd name="T8" fmla="*/ 86 w 263"/>
                  <a:gd name="T9" fmla="*/ 4 h 264"/>
                  <a:gd name="T10" fmla="*/ 66 w 263"/>
                  <a:gd name="T11" fmla="*/ 0 h 264"/>
                  <a:gd name="T12" fmla="*/ 46 w 263"/>
                  <a:gd name="T13" fmla="*/ 4 h 264"/>
                  <a:gd name="T14" fmla="*/ 27 w 263"/>
                  <a:gd name="T15" fmla="*/ 13 h 264"/>
                  <a:gd name="T16" fmla="*/ 13 w 263"/>
                  <a:gd name="T17" fmla="*/ 28 h 264"/>
                  <a:gd name="T18" fmla="*/ 4 w 263"/>
                  <a:gd name="T19" fmla="*/ 46 h 264"/>
                  <a:gd name="T20" fmla="*/ 0 w 263"/>
                  <a:gd name="T21" fmla="*/ 67 h 264"/>
                  <a:gd name="T22" fmla="*/ 4 w 263"/>
                  <a:gd name="T23" fmla="*/ 87 h 264"/>
                  <a:gd name="T24" fmla="*/ 13 w 263"/>
                  <a:gd name="T25" fmla="*/ 105 h 264"/>
                  <a:gd name="T26" fmla="*/ 27 w 263"/>
                  <a:gd name="T27" fmla="*/ 120 h 264"/>
                  <a:gd name="T28" fmla="*/ 46 w 263"/>
                  <a:gd name="T29" fmla="*/ 129 h 264"/>
                  <a:gd name="T30" fmla="*/ 66 w 263"/>
                  <a:gd name="T31" fmla="*/ 132 h 264"/>
                  <a:gd name="T32" fmla="*/ 86 w 263"/>
                  <a:gd name="T33" fmla="*/ 129 h 264"/>
                  <a:gd name="T34" fmla="*/ 105 w 263"/>
                  <a:gd name="T35" fmla="*/ 120 h 264"/>
                  <a:gd name="T36" fmla="*/ 120 w 263"/>
                  <a:gd name="T37" fmla="*/ 105 h 264"/>
                  <a:gd name="T38" fmla="*/ 129 w 263"/>
                  <a:gd name="T39" fmla="*/ 87 h 264"/>
                  <a:gd name="T40" fmla="*/ 132 w 263"/>
                  <a:gd name="T41" fmla="*/ 67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63" h="264">
                    <a:moveTo>
                      <a:pt x="263" y="133"/>
                    </a:moveTo>
                    <a:lnTo>
                      <a:pt x="257" y="91"/>
                    </a:lnTo>
                    <a:lnTo>
                      <a:pt x="239" y="55"/>
                    </a:lnTo>
                    <a:lnTo>
                      <a:pt x="210" y="26"/>
                    </a:lnTo>
                    <a:lnTo>
                      <a:pt x="172" y="7"/>
                    </a:lnTo>
                    <a:lnTo>
                      <a:pt x="132" y="0"/>
                    </a:lnTo>
                    <a:lnTo>
                      <a:pt x="91" y="7"/>
                    </a:lnTo>
                    <a:lnTo>
                      <a:pt x="54" y="26"/>
                    </a:lnTo>
                    <a:lnTo>
                      <a:pt x="25" y="55"/>
                    </a:lnTo>
                    <a:lnTo>
                      <a:pt x="7" y="91"/>
                    </a:lnTo>
                    <a:lnTo>
                      <a:pt x="0" y="133"/>
                    </a:lnTo>
                    <a:lnTo>
                      <a:pt x="7" y="173"/>
                    </a:lnTo>
                    <a:lnTo>
                      <a:pt x="25" y="210"/>
                    </a:lnTo>
                    <a:lnTo>
                      <a:pt x="54" y="239"/>
                    </a:lnTo>
                    <a:lnTo>
                      <a:pt x="91" y="258"/>
                    </a:lnTo>
                    <a:lnTo>
                      <a:pt x="132" y="264"/>
                    </a:lnTo>
                    <a:lnTo>
                      <a:pt x="172" y="258"/>
                    </a:lnTo>
                    <a:lnTo>
                      <a:pt x="210" y="239"/>
                    </a:lnTo>
                    <a:lnTo>
                      <a:pt x="239" y="210"/>
                    </a:lnTo>
                    <a:lnTo>
                      <a:pt x="257" y="173"/>
                    </a:lnTo>
                    <a:lnTo>
                      <a:pt x="263" y="133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5" name="Line 4644"/>
              <p:cNvSpPr>
                <a:spLocks noChangeShapeType="1"/>
              </p:cNvSpPr>
              <p:nvPr/>
            </p:nvSpPr>
            <p:spPr bwMode="auto">
              <a:xfrm flipV="1">
                <a:off x="7591" y="9212"/>
                <a:ext cx="0" cy="17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6" name="Line 4645"/>
              <p:cNvSpPr>
                <a:spLocks noChangeShapeType="1"/>
              </p:cNvSpPr>
              <p:nvPr/>
            </p:nvSpPr>
            <p:spPr bwMode="auto">
              <a:xfrm flipH="1">
                <a:off x="7501" y="9297"/>
                <a:ext cx="173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" name="Freeform 4646"/>
              <p:cNvSpPr>
                <a:spLocks noChangeAspect="1"/>
              </p:cNvSpPr>
              <p:nvPr/>
            </p:nvSpPr>
            <p:spPr bwMode="auto">
              <a:xfrm>
                <a:off x="7525" y="9231"/>
                <a:ext cx="132" cy="132"/>
              </a:xfrm>
              <a:custGeom>
                <a:avLst/>
                <a:gdLst>
                  <a:gd name="T0" fmla="*/ 132 w 263"/>
                  <a:gd name="T1" fmla="*/ 67 h 264"/>
                  <a:gd name="T2" fmla="*/ 129 w 263"/>
                  <a:gd name="T3" fmla="*/ 46 h 264"/>
                  <a:gd name="T4" fmla="*/ 119 w 263"/>
                  <a:gd name="T5" fmla="*/ 28 h 264"/>
                  <a:gd name="T6" fmla="*/ 105 w 263"/>
                  <a:gd name="T7" fmla="*/ 13 h 264"/>
                  <a:gd name="T8" fmla="*/ 86 w 263"/>
                  <a:gd name="T9" fmla="*/ 4 h 264"/>
                  <a:gd name="T10" fmla="*/ 66 w 263"/>
                  <a:gd name="T11" fmla="*/ 0 h 264"/>
                  <a:gd name="T12" fmla="*/ 46 w 263"/>
                  <a:gd name="T13" fmla="*/ 4 h 264"/>
                  <a:gd name="T14" fmla="*/ 27 w 263"/>
                  <a:gd name="T15" fmla="*/ 13 h 264"/>
                  <a:gd name="T16" fmla="*/ 12 w 263"/>
                  <a:gd name="T17" fmla="*/ 28 h 264"/>
                  <a:gd name="T18" fmla="*/ 3 w 263"/>
                  <a:gd name="T19" fmla="*/ 46 h 264"/>
                  <a:gd name="T20" fmla="*/ 0 w 263"/>
                  <a:gd name="T21" fmla="*/ 67 h 264"/>
                  <a:gd name="T22" fmla="*/ 3 w 263"/>
                  <a:gd name="T23" fmla="*/ 87 h 264"/>
                  <a:gd name="T24" fmla="*/ 12 w 263"/>
                  <a:gd name="T25" fmla="*/ 105 h 264"/>
                  <a:gd name="T26" fmla="*/ 27 w 263"/>
                  <a:gd name="T27" fmla="*/ 120 h 264"/>
                  <a:gd name="T28" fmla="*/ 46 w 263"/>
                  <a:gd name="T29" fmla="*/ 129 h 264"/>
                  <a:gd name="T30" fmla="*/ 66 w 263"/>
                  <a:gd name="T31" fmla="*/ 132 h 264"/>
                  <a:gd name="T32" fmla="*/ 86 w 263"/>
                  <a:gd name="T33" fmla="*/ 129 h 264"/>
                  <a:gd name="T34" fmla="*/ 105 w 263"/>
                  <a:gd name="T35" fmla="*/ 120 h 264"/>
                  <a:gd name="T36" fmla="*/ 119 w 263"/>
                  <a:gd name="T37" fmla="*/ 105 h 264"/>
                  <a:gd name="T38" fmla="*/ 129 w 263"/>
                  <a:gd name="T39" fmla="*/ 87 h 264"/>
                  <a:gd name="T40" fmla="*/ 132 w 263"/>
                  <a:gd name="T41" fmla="*/ 67 h 2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63" h="264">
                    <a:moveTo>
                      <a:pt x="263" y="133"/>
                    </a:moveTo>
                    <a:lnTo>
                      <a:pt x="257" y="91"/>
                    </a:lnTo>
                    <a:lnTo>
                      <a:pt x="238" y="55"/>
                    </a:lnTo>
                    <a:lnTo>
                      <a:pt x="209" y="26"/>
                    </a:lnTo>
                    <a:lnTo>
                      <a:pt x="172" y="7"/>
                    </a:lnTo>
                    <a:lnTo>
                      <a:pt x="131" y="0"/>
                    </a:lnTo>
                    <a:lnTo>
                      <a:pt x="91" y="7"/>
                    </a:lnTo>
                    <a:lnTo>
                      <a:pt x="54" y="26"/>
                    </a:lnTo>
                    <a:lnTo>
                      <a:pt x="24" y="55"/>
                    </a:lnTo>
                    <a:lnTo>
                      <a:pt x="6" y="91"/>
                    </a:lnTo>
                    <a:lnTo>
                      <a:pt x="0" y="133"/>
                    </a:lnTo>
                    <a:lnTo>
                      <a:pt x="6" y="173"/>
                    </a:lnTo>
                    <a:lnTo>
                      <a:pt x="24" y="210"/>
                    </a:lnTo>
                    <a:lnTo>
                      <a:pt x="54" y="239"/>
                    </a:lnTo>
                    <a:lnTo>
                      <a:pt x="91" y="258"/>
                    </a:lnTo>
                    <a:lnTo>
                      <a:pt x="131" y="264"/>
                    </a:lnTo>
                    <a:lnTo>
                      <a:pt x="172" y="258"/>
                    </a:lnTo>
                    <a:lnTo>
                      <a:pt x="209" y="239"/>
                    </a:lnTo>
                    <a:lnTo>
                      <a:pt x="238" y="210"/>
                    </a:lnTo>
                    <a:lnTo>
                      <a:pt x="257" y="173"/>
                    </a:lnTo>
                    <a:lnTo>
                      <a:pt x="263" y="133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8" name="Line 4647"/>
              <p:cNvSpPr>
                <a:spLocks noChangeShapeType="1"/>
              </p:cNvSpPr>
              <p:nvPr/>
            </p:nvSpPr>
            <p:spPr bwMode="auto">
              <a:xfrm>
                <a:off x="7139" y="9033"/>
                <a:ext cx="0" cy="8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9" name="Line 4648"/>
              <p:cNvSpPr>
                <a:spLocks noChangeShapeType="1"/>
              </p:cNvSpPr>
              <p:nvPr/>
            </p:nvSpPr>
            <p:spPr bwMode="auto">
              <a:xfrm>
                <a:off x="7139" y="9033"/>
                <a:ext cx="0" cy="8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0" name="Line 4649"/>
              <p:cNvSpPr>
                <a:spLocks noChangeShapeType="1"/>
              </p:cNvSpPr>
              <p:nvPr/>
            </p:nvSpPr>
            <p:spPr bwMode="auto">
              <a:xfrm>
                <a:off x="7139" y="9121"/>
                <a:ext cx="351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1" name="Line 4650"/>
              <p:cNvSpPr>
                <a:spLocks noChangeShapeType="1"/>
              </p:cNvSpPr>
              <p:nvPr/>
            </p:nvSpPr>
            <p:spPr bwMode="auto">
              <a:xfrm flipH="1">
                <a:off x="7139" y="9033"/>
                <a:ext cx="38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2" name="Line 4651"/>
              <p:cNvSpPr>
                <a:spLocks noChangeShapeType="1"/>
              </p:cNvSpPr>
              <p:nvPr/>
            </p:nvSpPr>
            <p:spPr bwMode="auto">
              <a:xfrm>
                <a:off x="7464" y="9033"/>
                <a:ext cx="0" cy="8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3" name="Line 4652"/>
              <p:cNvSpPr>
                <a:spLocks noChangeShapeType="1"/>
              </p:cNvSpPr>
              <p:nvPr/>
            </p:nvSpPr>
            <p:spPr bwMode="auto">
              <a:xfrm>
                <a:off x="7526" y="9033"/>
                <a:ext cx="0" cy="8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4" name="Line 4653"/>
              <p:cNvSpPr>
                <a:spLocks noChangeShapeType="1"/>
              </p:cNvSpPr>
              <p:nvPr/>
            </p:nvSpPr>
            <p:spPr bwMode="auto">
              <a:xfrm>
                <a:off x="7526" y="9033"/>
                <a:ext cx="17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25" name="Прямоугольник 124"/>
          <p:cNvSpPr/>
          <p:nvPr/>
        </p:nvSpPr>
        <p:spPr>
          <a:xfrm>
            <a:off x="1115616" y="5301208"/>
            <a:ext cx="68545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кабельных траншей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них кабелей:</a:t>
            </a:r>
          </a:p>
          <a:p>
            <a:pPr algn="ctr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одного;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двух;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трех;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 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четырех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229821" y="21328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12160" y="20608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255694" y="449982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012160" y="4509120"/>
            <a:ext cx="269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2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4690"/>
          <p:cNvGrpSpPr>
            <a:grpSpLocks/>
          </p:cNvGrpSpPr>
          <p:nvPr/>
        </p:nvGrpSpPr>
        <p:grpSpPr bwMode="auto">
          <a:xfrm>
            <a:off x="2483768" y="369308"/>
            <a:ext cx="4176464" cy="4355836"/>
            <a:chOff x="4641" y="975"/>
            <a:chExt cx="3480" cy="3475"/>
          </a:xfrm>
        </p:grpSpPr>
        <p:sp>
          <p:nvSpPr>
            <p:cNvPr id="6" name="Text Box 4691"/>
            <p:cNvSpPr txBox="1">
              <a:spLocks noChangeArrowheads="1"/>
            </p:cNvSpPr>
            <p:nvPr/>
          </p:nvSpPr>
          <p:spPr bwMode="auto">
            <a:xfrm>
              <a:off x="5295" y="975"/>
              <a:ext cx="435" cy="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4692"/>
            <p:cNvSpPr txBox="1">
              <a:spLocks noChangeArrowheads="1"/>
            </p:cNvSpPr>
            <p:nvPr/>
          </p:nvSpPr>
          <p:spPr bwMode="auto">
            <a:xfrm>
              <a:off x="5917" y="1155"/>
              <a:ext cx="435" cy="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4693"/>
            <p:cNvSpPr txBox="1">
              <a:spLocks noChangeArrowheads="1"/>
            </p:cNvSpPr>
            <p:nvPr/>
          </p:nvSpPr>
          <p:spPr bwMode="auto">
            <a:xfrm>
              <a:off x="5295" y="975"/>
              <a:ext cx="435" cy="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694"/>
            <p:cNvSpPr txBox="1">
              <a:spLocks noChangeArrowheads="1"/>
            </p:cNvSpPr>
            <p:nvPr/>
          </p:nvSpPr>
          <p:spPr bwMode="auto">
            <a:xfrm>
              <a:off x="5917" y="1155"/>
              <a:ext cx="435" cy="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066" name="Picture 4695" descr="Прокладка кабелей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51" t="19327" r="54866" b="11023"/>
            <a:stretch>
              <a:fillRect/>
            </a:stretch>
          </p:blipFill>
          <p:spPr bwMode="auto">
            <a:xfrm>
              <a:off x="4641" y="1690"/>
              <a:ext cx="3480" cy="2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 Box 4696"/>
            <p:cNvSpPr txBox="1">
              <a:spLocks noChangeArrowheads="1"/>
            </p:cNvSpPr>
            <p:nvPr/>
          </p:nvSpPr>
          <p:spPr bwMode="auto">
            <a:xfrm>
              <a:off x="6036" y="1952"/>
              <a:ext cx="420" cy="5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4697"/>
            <p:cNvSpPr txBox="1">
              <a:spLocks noChangeArrowheads="1"/>
            </p:cNvSpPr>
            <p:nvPr/>
          </p:nvSpPr>
          <p:spPr bwMode="auto">
            <a:xfrm>
              <a:off x="6051" y="2522"/>
              <a:ext cx="420" cy="5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4698"/>
            <p:cNvSpPr txBox="1">
              <a:spLocks noChangeArrowheads="1"/>
            </p:cNvSpPr>
            <p:nvPr/>
          </p:nvSpPr>
          <p:spPr bwMode="auto">
            <a:xfrm>
              <a:off x="6636" y="2567"/>
              <a:ext cx="420" cy="5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4699"/>
            <p:cNvSpPr txBox="1">
              <a:spLocks noChangeArrowheads="1"/>
            </p:cNvSpPr>
            <p:nvPr/>
          </p:nvSpPr>
          <p:spPr bwMode="auto">
            <a:xfrm>
              <a:off x="6036" y="2987"/>
              <a:ext cx="420" cy="5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4700"/>
            <p:cNvSpPr txBox="1">
              <a:spLocks noChangeArrowheads="1"/>
            </p:cNvSpPr>
            <p:nvPr/>
          </p:nvSpPr>
          <p:spPr bwMode="auto">
            <a:xfrm>
              <a:off x="6036" y="3317"/>
              <a:ext cx="420" cy="5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Line 4701"/>
            <p:cNvSpPr>
              <a:spLocks noChangeShapeType="1"/>
            </p:cNvSpPr>
            <p:nvPr/>
          </p:nvSpPr>
          <p:spPr bwMode="auto">
            <a:xfrm flipH="1">
              <a:off x="5183" y="1328"/>
              <a:ext cx="255" cy="6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4702"/>
            <p:cNvSpPr>
              <a:spLocks noChangeShapeType="1"/>
            </p:cNvSpPr>
            <p:nvPr/>
          </p:nvSpPr>
          <p:spPr bwMode="auto">
            <a:xfrm flipH="1">
              <a:off x="5618" y="1485"/>
              <a:ext cx="435" cy="9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323528" y="494116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Прокладка кабелей в канале: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силовые кабели напряжением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 выше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до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контрольные кабели;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контрольные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кабели или кабели связи;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кабельные конструкции;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огнестойкая перегородка</a:t>
            </a:r>
          </a:p>
        </p:txBody>
      </p:sp>
    </p:spTree>
    <p:extLst>
      <p:ext uri="{BB962C8B-B14F-4D97-AF65-F5344CB8AC3E}">
        <p14:creationId xmlns:p14="http://schemas.microsoft.com/office/powerpoint/2010/main" val="206738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4504"/>
          <p:cNvGrpSpPr>
            <a:grpSpLocks/>
          </p:cNvGrpSpPr>
          <p:nvPr/>
        </p:nvGrpSpPr>
        <p:grpSpPr bwMode="auto">
          <a:xfrm>
            <a:off x="500153" y="1052736"/>
            <a:ext cx="8279752" cy="2376263"/>
            <a:chOff x="1813" y="753"/>
            <a:chExt cx="9302" cy="2477"/>
          </a:xfrm>
        </p:grpSpPr>
        <p:sp>
          <p:nvSpPr>
            <p:cNvPr id="6" name="Text Box 4505"/>
            <p:cNvSpPr txBox="1">
              <a:spLocks noChangeArrowheads="1"/>
            </p:cNvSpPr>
            <p:nvPr/>
          </p:nvSpPr>
          <p:spPr bwMode="auto">
            <a:xfrm>
              <a:off x="5400" y="753"/>
              <a:ext cx="405" cy="4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4506"/>
            <p:cNvSpPr txBox="1">
              <a:spLocks noChangeArrowheads="1"/>
            </p:cNvSpPr>
            <p:nvPr/>
          </p:nvSpPr>
          <p:spPr bwMode="auto">
            <a:xfrm>
              <a:off x="7500" y="753"/>
              <a:ext cx="405" cy="4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4507"/>
            <p:cNvSpPr txBox="1">
              <a:spLocks noChangeArrowheads="1"/>
            </p:cNvSpPr>
            <p:nvPr/>
          </p:nvSpPr>
          <p:spPr bwMode="auto">
            <a:xfrm>
              <a:off x="10710" y="753"/>
              <a:ext cx="405" cy="4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508"/>
            <p:cNvSpPr txBox="1">
              <a:spLocks noChangeArrowheads="1"/>
            </p:cNvSpPr>
            <p:nvPr/>
          </p:nvSpPr>
          <p:spPr bwMode="auto">
            <a:xfrm>
              <a:off x="5010" y="2765"/>
              <a:ext cx="405" cy="4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4509"/>
            <p:cNvSpPr txBox="1">
              <a:spLocks noChangeArrowheads="1"/>
            </p:cNvSpPr>
            <p:nvPr/>
          </p:nvSpPr>
          <p:spPr bwMode="auto">
            <a:xfrm>
              <a:off x="2195" y="2765"/>
              <a:ext cx="405" cy="4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4510"/>
            <p:cNvSpPr txBox="1">
              <a:spLocks noChangeArrowheads="1"/>
            </p:cNvSpPr>
            <p:nvPr/>
          </p:nvSpPr>
          <p:spPr bwMode="auto">
            <a:xfrm>
              <a:off x="3720" y="2765"/>
              <a:ext cx="405" cy="4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4511"/>
            <p:cNvSpPr>
              <a:spLocks noChangeShapeType="1"/>
            </p:cNvSpPr>
            <p:nvPr/>
          </p:nvSpPr>
          <p:spPr bwMode="auto">
            <a:xfrm flipH="1">
              <a:off x="7410" y="1125"/>
              <a:ext cx="240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4512"/>
            <p:cNvSpPr>
              <a:spLocks noChangeShapeType="1"/>
            </p:cNvSpPr>
            <p:nvPr/>
          </p:nvSpPr>
          <p:spPr bwMode="auto">
            <a:xfrm flipH="1">
              <a:off x="10690" y="1090"/>
              <a:ext cx="160" cy="3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4513"/>
            <p:cNvSpPr>
              <a:spLocks noChangeShapeType="1"/>
            </p:cNvSpPr>
            <p:nvPr/>
          </p:nvSpPr>
          <p:spPr bwMode="auto">
            <a:xfrm flipH="1">
              <a:off x="5380" y="1110"/>
              <a:ext cx="140" cy="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4514"/>
            <p:cNvSpPr>
              <a:spLocks noChangeShapeType="1"/>
            </p:cNvSpPr>
            <p:nvPr/>
          </p:nvSpPr>
          <p:spPr bwMode="auto">
            <a:xfrm>
              <a:off x="4930" y="2440"/>
              <a:ext cx="230" cy="3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4515"/>
            <p:cNvSpPr>
              <a:spLocks noChangeShapeType="1"/>
            </p:cNvSpPr>
            <p:nvPr/>
          </p:nvSpPr>
          <p:spPr bwMode="auto">
            <a:xfrm>
              <a:off x="3600" y="2240"/>
              <a:ext cx="27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4516"/>
            <p:cNvSpPr>
              <a:spLocks noChangeShapeType="1"/>
            </p:cNvSpPr>
            <p:nvPr/>
          </p:nvSpPr>
          <p:spPr bwMode="auto">
            <a:xfrm>
              <a:off x="2340" y="2280"/>
              <a:ext cx="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" name="Group 4517"/>
            <p:cNvGrpSpPr>
              <a:grpSpLocks/>
            </p:cNvGrpSpPr>
            <p:nvPr/>
          </p:nvGrpSpPr>
          <p:grpSpPr bwMode="auto">
            <a:xfrm>
              <a:off x="1813" y="1152"/>
              <a:ext cx="9129" cy="1430"/>
              <a:chOff x="748" y="6944"/>
              <a:chExt cx="9129" cy="1430"/>
            </a:xfrm>
          </p:grpSpPr>
          <p:sp>
            <p:nvSpPr>
              <p:cNvPr id="24" name="Line 4518"/>
              <p:cNvSpPr>
                <a:spLocks noChangeShapeType="1"/>
              </p:cNvSpPr>
              <p:nvPr/>
            </p:nvSpPr>
            <p:spPr bwMode="auto">
              <a:xfrm>
                <a:off x="3038" y="7303"/>
                <a:ext cx="191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Line 4519"/>
              <p:cNvSpPr>
                <a:spLocks noChangeShapeType="1"/>
              </p:cNvSpPr>
              <p:nvPr/>
            </p:nvSpPr>
            <p:spPr bwMode="auto">
              <a:xfrm>
                <a:off x="4594" y="7660"/>
                <a:ext cx="35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Line 4520"/>
              <p:cNvSpPr>
                <a:spLocks noChangeShapeType="1"/>
              </p:cNvSpPr>
              <p:nvPr/>
            </p:nvSpPr>
            <p:spPr bwMode="auto">
              <a:xfrm>
                <a:off x="2962" y="8017"/>
                <a:ext cx="1986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" name="Line 4521"/>
              <p:cNvSpPr>
                <a:spLocks noChangeShapeType="1"/>
              </p:cNvSpPr>
              <p:nvPr/>
            </p:nvSpPr>
            <p:spPr bwMode="auto">
              <a:xfrm flipV="1">
                <a:off x="4946" y="6944"/>
                <a:ext cx="4" cy="143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" name="Line 4522"/>
              <p:cNvSpPr>
                <a:spLocks noChangeShapeType="1"/>
              </p:cNvSpPr>
              <p:nvPr/>
            </p:nvSpPr>
            <p:spPr bwMode="auto">
              <a:xfrm flipV="1">
                <a:off x="4946" y="7660"/>
                <a:ext cx="1071" cy="71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Line 4523"/>
              <p:cNvSpPr>
                <a:spLocks noChangeShapeType="1"/>
              </p:cNvSpPr>
              <p:nvPr/>
            </p:nvSpPr>
            <p:spPr bwMode="auto">
              <a:xfrm flipH="1" flipV="1">
                <a:off x="4950" y="6944"/>
                <a:ext cx="1067" cy="71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Line 4524"/>
              <p:cNvSpPr>
                <a:spLocks noChangeShapeType="1"/>
              </p:cNvSpPr>
              <p:nvPr/>
            </p:nvSpPr>
            <p:spPr bwMode="auto">
              <a:xfrm>
                <a:off x="6017" y="7660"/>
                <a:ext cx="1134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Freeform 4525"/>
              <p:cNvSpPr>
                <a:spLocks noChangeAspect="1"/>
              </p:cNvSpPr>
              <p:nvPr/>
            </p:nvSpPr>
            <p:spPr bwMode="auto">
              <a:xfrm>
                <a:off x="4552" y="7265"/>
                <a:ext cx="85" cy="85"/>
              </a:xfrm>
              <a:custGeom>
                <a:avLst/>
                <a:gdLst>
                  <a:gd name="T0" fmla="*/ 85 w 130"/>
                  <a:gd name="T1" fmla="*/ 43 h 129"/>
                  <a:gd name="T2" fmla="*/ 82 w 130"/>
                  <a:gd name="T3" fmla="*/ 30 h 129"/>
                  <a:gd name="T4" fmla="*/ 77 w 130"/>
                  <a:gd name="T5" fmla="*/ 18 h 129"/>
                  <a:gd name="T6" fmla="*/ 67 w 130"/>
                  <a:gd name="T7" fmla="*/ 9 h 129"/>
                  <a:gd name="T8" fmla="*/ 56 w 130"/>
                  <a:gd name="T9" fmla="*/ 3 h 129"/>
                  <a:gd name="T10" fmla="*/ 42 w 130"/>
                  <a:gd name="T11" fmla="*/ 0 h 129"/>
                  <a:gd name="T12" fmla="*/ 29 w 130"/>
                  <a:gd name="T13" fmla="*/ 3 h 129"/>
                  <a:gd name="T14" fmla="*/ 18 w 130"/>
                  <a:gd name="T15" fmla="*/ 9 h 129"/>
                  <a:gd name="T16" fmla="*/ 9 w 130"/>
                  <a:gd name="T17" fmla="*/ 18 h 129"/>
                  <a:gd name="T18" fmla="*/ 3 w 130"/>
                  <a:gd name="T19" fmla="*/ 30 h 129"/>
                  <a:gd name="T20" fmla="*/ 0 w 130"/>
                  <a:gd name="T21" fmla="*/ 43 h 129"/>
                  <a:gd name="T22" fmla="*/ 3 w 130"/>
                  <a:gd name="T23" fmla="*/ 55 h 129"/>
                  <a:gd name="T24" fmla="*/ 9 w 130"/>
                  <a:gd name="T25" fmla="*/ 68 h 129"/>
                  <a:gd name="T26" fmla="*/ 18 w 130"/>
                  <a:gd name="T27" fmla="*/ 76 h 129"/>
                  <a:gd name="T28" fmla="*/ 29 w 130"/>
                  <a:gd name="T29" fmla="*/ 82 h 129"/>
                  <a:gd name="T30" fmla="*/ 42 w 130"/>
                  <a:gd name="T31" fmla="*/ 85 h 129"/>
                  <a:gd name="T32" fmla="*/ 56 w 130"/>
                  <a:gd name="T33" fmla="*/ 82 h 129"/>
                  <a:gd name="T34" fmla="*/ 67 w 130"/>
                  <a:gd name="T35" fmla="*/ 76 h 129"/>
                  <a:gd name="T36" fmla="*/ 77 w 130"/>
                  <a:gd name="T37" fmla="*/ 68 h 129"/>
                  <a:gd name="T38" fmla="*/ 82 w 130"/>
                  <a:gd name="T39" fmla="*/ 55 h 129"/>
                  <a:gd name="T40" fmla="*/ 85 w 130"/>
                  <a:gd name="T41" fmla="*/ 43 h 1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30" h="129">
                    <a:moveTo>
                      <a:pt x="130" y="65"/>
                    </a:moveTo>
                    <a:lnTo>
                      <a:pt x="126" y="45"/>
                    </a:lnTo>
                    <a:lnTo>
                      <a:pt x="117" y="27"/>
                    </a:lnTo>
                    <a:lnTo>
                      <a:pt x="102" y="13"/>
                    </a:lnTo>
                    <a:lnTo>
                      <a:pt x="85" y="4"/>
                    </a:lnTo>
                    <a:lnTo>
                      <a:pt x="64" y="0"/>
                    </a:lnTo>
                    <a:lnTo>
                      <a:pt x="45" y="4"/>
                    </a:lnTo>
                    <a:lnTo>
                      <a:pt x="27" y="13"/>
                    </a:lnTo>
                    <a:lnTo>
                      <a:pt x="13" y="27"/>
                    </a:lnTo>
                    <a:lnTo>
                      <a:pt x="4" y="45"/>
                    </a:lnTo>
                    <a:lnTo>
                      <a:pt x="0" y="65"/>
                    </a:lnTo>
                    <a:lnTo>
                      <a:pt x="4" y="84"/>
                    </a:lnTo>
                    <a:lnTo>
                      <a:pt x="13" y="103"/>
                    </a:lnTo>
                    <a:lnTo>
                      <a:pt x="27" y="116"/>
                    </a:lnTo>
                    <a:lnTo>
                      <a:pt x="45" y="125"/>
                    </a:lnTo>
                    <a:lnTo>
                      <a:pt x="64" y="129"/>
                    </a:lnTo>
                    <a:lnTo>
                      <a:pt x="85" y="125"/>
                    </a:lnTo>
                    <a:lnTo>
                      <a:pt x="102" y="116"/>
                    </a:lnTo>
                    <a:lnTo>
                      <a:pt x="117" y="103"/>
                    </a:lnTo>
                    <a:lnTo>
                      <a:pt x="126" y="84"/>
                    </a:lnTo>
                    <a:lnTo>
                      <a:pt x="130" y="65"/>
                    </a:lnTo>
                    <a:close/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Freeform 4526"/>
              <p:cNvSpPr>
                <a:spLocks noChangeAspect="1"/>
              </p:cNvSpPr>
              <p:nvPr/>
            </p:nvSpPr>
            <p:spPr bwMode="auto">
              <a:xfrm>
                <a:off x="4552" y="7979"/>
                <a:ext cx="85" cy="85"/>
              </a:xfrm>
              <a:custGeom>
                <a:avLst/>
                <a:gdLst>
                  <a:gd name="T0" fmla="*/ 85 w 130"/>
                  <a:gd name="T1" fmla="*/ 42 h 129"/>
                  <a:gd name="T2" fmla="*/ 82 w 130"/>
                  <a:gd name="T3" fmla="*/ 30 h 129"/>
                  <a:gd name="T4" fmla="*/ 77 w 130"/>
                  <a:gd name="T5" fmla="*/ 18 h 129"/>
                  <a:gd name="T6" fmla="*/ 67 w 130"/>
                  <a:gd name="T7" fmla="*/ 9 h 129"/>
                  <a:gd name="T8" fmla="*/ 56 w 130"/>
                  <a:gd name="T9" fmla="*/ 3 h 129"/>
                  <a:gd name="T10" fmla="*/ 42 w 130"/>
                  <a:gd name="T11" fmla="*/ 0 h 129"/>
                  <a:gd name="T12" fmla="*/ 29 w 130"/>
                  <a:gd name="T13" fmla="*/ 3 h 129"/>
                  <a:gd name="T14" fmla="*/ 18 w 130"/>
                  <a:gd name="T15" fmla="*/ 9 h 129"/>
                  <a:gd name="T16" fmla="*/ 9 w 130"/>
                  <a:gd name="T17" fmla="*/ 18 h 129"/>
                  <a:gd name="T18" fmla="*/ 3 w 130"/>
                  <a:gd name="T19" fmla="*/ 30 h 129"/>
                  <a:gd name="T20" fmla="*/ 0 w 130"/>
                  <a:gd name="T21" fmla="*/ 42 h 129"/>
                  <a:gd name="T22" fmla="*/ 3 w 130"/>
                  <a:gd name="T23" fmla="*/ 56 h 129"/>
                  <a:gd name="T24" fmla="*/ 9 w 130"/>
                  <a:gd name="T25" fmla="*/ 67 h 129"/>
                  <a:gd name="T26" fmla="*/ 18 w 130"/>
                  <a:gd name="T27" fmla="*/ 77 h 129"/>
                  <a:gd name="T28" fmla="*/ 29 w 130"/>
                  <a:gd name="T29" fmla="*/ 83 h 129"/>
                  <a:gd name="T30" fmla="*/ 42 w 130"/>
                  <a:gd name="T31" fmla="*/ 85 h 129"/>
                  <a:gd name="T32" fmla="*/ 56 w 130"/>
                  <a:gd name="T33" fmla="*/ 83 h 129"/>
                  <a:gd name="T34" fmla="*/ 67 w 130"/>
                  <a:gd name="T35" fmla="*/ 77 h 129"/>
                  <a:gd name="T36" fmla="*/ 77 w 130"/>
                  <a:gd name="T37" fmla="*/ 67 h 129"/>
                  <a:gd name="T38" fmla="*/ 82 w 130"/>
                  <a:gd name="T39" fmla="*/ 56 h 129"/>
                  <a:gd name="T40" fmla="*/ 85 w 130"/>
                  <a:gd name="T41" fmla="*/ 42 h 1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30" h="129">
                    <a:moveTo>
                      <a:pt x="130" y="64"/>
                    </a:moveTo>
                    <a:lnTo>
                      <a:pt x="126" y="45"/>
                    </a:lnTo>
                    <a:lnTo>
                      <a:pt x="117" y="27"/>
                    </a:lnTo>
                    <a:lnTo>
                      <a:pt x="102" y="13"/>
                    </a:lnTo>
                    <a:lnTo>
                      <a:pt x="85" y="4"/>
                    </a:lnTo>
                    <a:lnTo>
                      <a:pt x="64" y="0"/>
                    </a:lnTo>
                    <a:lnTo>
                      <a:pt x="45" y="4"/>
                    </a:lnTo>
                    <a:lnTo>
                      <a:pt x="27" y="13"/>
                    </a:lnTo>
                    <a:lnTo>
                      <a:pt x="13" y="27"/>
                    </a:lnTo>
                    <a:lnTo>
                      <a:pt x="4" y="45"/>
                    </a:lnTo>
                    <a:lnTo>
                      <a:pt x="0" y="64"/>
                    </a:lnTo>
                    <a:lnTo>
                      <a:pt x="4" y="85"/>
                    </a:lnTo>
                    <a:lnTo>
                      <a:pt x="13" y="102"/>
                    </a:lnTo>
                    <a:lnTo>
                      <a:pt x="27" y="117"/>
                    </a:lnTo>
                    <a:lnTo>
                      <a:pt x="45" y="126"/>
                    </a:lnTo>
                    <a:lnTo>
                      <a:pt x="64" y="129"/>
                    </a:lnTo>
                    <a:lnTo>
                      <a:pt x="85" y="126"/>
                    </a:lnTo>
                    <a:lnTo>
                      <a:pt x="102" y="117"/>
                    </a:lnTo>
                    <a:lnTo>
                      <a:pt x="117" y="102"/>
                    </a:lnTo>
                    <a:lnTo>
                      <a:pt x="126" y="85"/>
                    </a:lnTo>
                    <a:lnTo>
                      <a:pt x="130" y="64"/>
                    </a:lnTo>
                    <a:close/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" name="Line 4527"/>
              <p:cNvSpPr>
                <a:spLocks noChangeShapeType="1"/>
              </p:cNvSpPr>
              <p:nvPr/>
            </p:nvSpPr>
            <p:spPr bwMode="auto">
              <a:xfrm>
                <a:off x="7149" y="7445"/>
                <a:ext cx="0" cy="43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" name="Line 4528"/>
              <p:cNvSpPr>
                <a:spLocks noChangeShapeType="1"/>
              </p:cNvSpPr>
              <p:nvPr/>
            </p:nvSpPr>
            <p:spPr bwMode="auto">
              <a:xfrm>
                <a:off x="7316" y="7660"/>
                <a:ext cx="1134" cy="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" name="Line 4529"/>
              <p:cNvSpPr>
                <a:spLocks noChangeShapeType="1"/>
              </p:cNvSpPr>
              <p:nvPr/>
            </p:nvSpPr>
            <p:spPr bwMode="auto">
              <a:xfrm>
                <a:off x="7319" y="7445"/>
                <a:ext cx="0" cy="43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6" name="Line 4530"/>
              <p:cNvSpPr>
                <a:spLocks noChangeShapeType="1"/>
              </p:cNvSpPr>
              <p:nvPr/>
            </p:nvSpPr>
            <p:spPr bwMode="auto">
              <a:xfrm flipH="1">
                <a:off x="9477" y="6944"/>
                <a:ext cx="3" cy="143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Line 4531"/>
              <p:cNvSpPr>
                <a:spLocks noChangeShapeType="1"/>
              </p:cNvSpPr>
              <p:nvPr/>
            </p:nvSpPr>
            <p:spPr bwMode="auto">
              <a:xfrm flipH="1">
                <a:off x="8411" y="6944"/>
                <a:ext cx="1069" cy="71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" name="Line 4532"/>
              <p:cNvSpPr>
                <a:spLocks noChangeShapeType="1"/>
              </p:cNvSpPr>
              <p:nvPr/>
            </p:nvSpPr>
            <p:spPr bwMode="auto">
              <a:xfrm>
                <a:off x="8411" y="7660"/>
                <a:ext cx="1066" cy="71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" name="Line 4533"/>
              <p:cNvSpPr>
                <a:spLocks noChangeShapeType="1"/>
              </p:cNvSpPr>
              <p:nvPr/>
            </p:nvSpPr>
            <p:spPr bwMode="auto">
              <a:xfrm flipH="1">
                <a:off x="9480" y="7303"/>
                <a:ext cx="35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" name="Line 4534"/>
              <p:cNvSpPr>
                <a:spLocks noChangeShapeType="1"/>
              </p:cNvSpPr>
              <p:nvPr/>
            </p:nvSpPr>
            <p:spPr bwMode="auto">
              <a:xfrm flipH="1">
                <a:off x="9480" y="7660"/>
                <a:ext cx="35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Line 4535"/>
              <p:cNvSpPr>
                <a:spLocks noChangeShapeType="1"/>
              </p:cNvSpPr>
              <p:nvPr/>
            </p:nvSpPr>
            <p:spPr bwMode="auto">
              <a:xfrm flipH="1">
                <a:off x="9480" y="8017"/>
                <a:ext cx="35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" name="Line 4536"/>
              <p:cNvSpPr>
                <a:spLocks noChangeShapeType="1"/>
              </p:cNvSpPr>
              <p:nvPr/>
            </p:nvSpPr>
            <p:spPr bwMode="auto">
              <a:xfrm flipH="1">
                <a:off x="9834" y="7303"/>
                <a:ext cx="3" cy="71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" name="Freeform 4537"/>
              <p:cNvSpPr>
                <a:spLocks noChangeAspect="1"/>
              </p:cNvSpPr>
              <p:nvPr/>
            </p:nvSpPr>
            <p:spPr bwMode="auto">
              <a:xfrm>
                <a:off x="9792" y="7613"/>
                <a:ext cx="85" cy="85"/>
              </a:xfrm>
              <a:custGeom>
                <a:avLst/>
                <a:gdLst>
                  <a:gd name="T0" fmla="*/ 85 w 129"/>
                  <a:gd name="T1" fmla="*/ 43 h 130"/>
                  <a:gd name="T2" fmla="*/ 82 w 129"/>
                  <a:gd name="T3" fmla="*/ 29 h 130"/>
                  <a:gd name="T4" fmla="*/ 76 w 129"/>
                  <a:gd name="T5" fmla="*/ 18 h 130"/>
                  <a:gd name="T6" fmla="*/ 67 w 129"/>
                  <a:gd name="T7" fmla="*/ 9 h 130"/>
                  <a:gd name="T8" fmla="*/ 55 w 129"/>
                  <a:gd name="T9" fmla="*/ 3 h 130"/>
                  <a:gd name="T10" fmla="*/ 42 w 129"/>
                  <a:gd name="T11" fmla="*/ 0 h 130"/>
                  <a:gd name="T12" fmla="*/ 30 w 129"/>
                  <a:gd name="T13" fmla="*/ 3 h 130"/>
                  <a:gd name="T14" fmla="*/ 18 w 129"/>
                  <a:gd name="T15" fmla="*/ 9 h 130"/>
                  <a:gd name="T16" fmla="*/ 8 w 129"/>
                  <a:gd name="T17" fmla="*/ 18 h 130"/>
                  <a:gd name="T18" fmla="*/ 1 w 129"/>
                  <a:gd name="T19" fmla="*/ 29 h 130"/>
                  <a:gd name="T20" fmla="*/ 0 w 129"/>
                  <a:gd name="T21" fmla="*/ 43 h 130"/>
                  <a:gd name="T22" fmla="*/ 1 w 129"/>
                  <a:gd name="T23" fmla="*/ 56 h 130"/>
                  <a:gd name="T24" fmla="*/ 8 w 129"/>
                  <a:gd name="T25" fmla="*/ 68 h 130"/>
                  <a:gd name="T26" fmla="*/ 18 w 129"/>
                  <a:gd name="T27" fmla="*/ 77 h 130"/>
                  <a:gd name="T28" fmla="*/ 30 w 129"/>
                  <a:gd name="T29" fmla="*/ 82 h 130"/>
                  <a:gd name="T30" fmla="*/ 42 w 129"/>
                  <a:gd name="T31" fmla="*/ 85 h 130"/>
                  <a:gd name="T32" fmla="*/ 55 w 129"/>
                  <a:gd name="T33" fmla="*/ 82 h 130"/>
                  <a:gd name="T34" fmla="*/ 67 w 129"/>
                  <a:gd name="T35" fmla="*/ 77 h 130"/>
                  <a:gd name="T36" fmla="*/ 76 w 129"/>
                  <a:gd name="T37" fmla="*/ 68 h 130"/>
                  <a:gd name="T38" fmla="*/ 82 w 129"/>
                  <a:gd name="T39" fmla="*/ 56 h 130"/>
                  <a:gd name="T40" fmla="*/ 85 w 129"/>
                  <a:gd name="T41" fmla="*/ 43 h 13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9" h="130">
                    <a:moveTo>
                      <a:pt x="129" y="66"/>
                    </a:moveTo>
                    <a:lnTo>
                      <a:pt x="125" y="45"/>
                    </a:lnTo>
                    <a:lnTo>
                      <a:pt x="116" y="28"/>
                    </a:lnTo>
                    <a:lnTo>
                      <a:pt x="102" y="13"/>
                    </a:lnTo>
                    <a:lnTo>
                      <a:pt x="84" y="4"/>
                    </a:lnTo>
                    <a:lnTo>
                      <a:pt x="64" y="0"/>
                    </a:lnTo>
                    <a:lnTo>
                      <a:pt x="45" y="4"/>
                    </a:lnTo>
                    <a:lnTo>
                      <a:pt x="27" y="13"/>
                    </a:lnTo>
                    <a:lnTo>
                      <a:pt x="12" y="28"/>
                    </a:lnTo>
                    <a:lnTo>
                      <a:pt x="2" y="45"/>
                    </a:lnTo>
                    <a:lnTo>
                      <a:pt x="0" y="66"/>
                    </a:lnTo>
                    <a:lnTo>
                      <a:pt x="2" y="85"/>
                    </a:lnTo>
                    <a:lnTo>
                      <a:pt x="12" y="104"/>
                    </a:lnTo>
                    <a:lnTo>
                      <a:pt x="27" y="117"/>
                    </a:lnTo>
                    <a:lnTo>
                      <a:pt x="45" y="126"/>
                    </a:lnTo>
                    <a:lnTo>
                      <a:pt x="64" y="130"/>
                    </a:lnTo>
                    <a:lnTo>
                      <a:pt x="84" y="126"/>
                    </a:lnTo>
                    <a:lnTo>
                      <a:pt x="102" y="117"/>
                    </a:lnTo>
                    <a:lnTo>
                      <a:pt x="116" y="104"/>
                    </a:lnTo>
                    <a:lnTo>
                      <a:pt x="125" y="85"/>
                    </a:lnTo>
                    <a:lnTo>
                      <a:pt x="129" y="66"/>
                    </a:lnTo>
                    <a:close/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" name="Freeform 4538"/>
              <p:cNvSpPr>
                <a:spLocks noChangeAspect="1"/>
              </p:cNvSpPr>
              <p:nvPr/>
            </p:nvSpPr>
            <p:spPr bwMode="auto">
              <a:xfrm>
                <a:off x="9792" y="7970"/>
                <a:ext cx="85" cy="85"/>
              </a:xfrm>
              <a:custGeom>
                <a:avLst/>
                <a:gdLst>
                  <a:gd name="T0" fmla="*/ 85 w 129"/>
                  <a:gd name="T1" fmla="*/ 42 h 129"/>
                  <a:gd name="T2" fmla="*/ 82 w 129"/>
                  <a:gd name="T3" fmla="*/ 30 h 129"/>
                  <a:gd name="T4" fmla="*/ 76 w 129"/>
                  <a:gd name="T5" fmla="*/ 18 h 129"/>
                  <a:gd name="T6" fmla="*/ 67 w 129"/>
                  <a:gd name="T7" fmla="*/ 9 h 129"/>
                  <a:gd name="T8" fmla="*/ 55 w 129"/>
                  <a:gd name="T9" fmla="*/ 3 h 129"/>
                  <a:gd name="T10" fmla="*/ 42 w 129"/>
                  <a:gd name="T11" fmla="*/ 0 h 129"/>
                  <a:gd name="T12" fmla="*/ 30 w 129"/>
                  <a:gd name="T13" fmla="*/ 3 h 129"/>
                  <a:gd name="T14" fmla="*/ 18 w 129"/>
                  <a:gd name="T15" fmla="*/ 9 h 129"/>
                  <a:gd name="T16" fmla="*/ 8 w 129"/>
                  <a:gd name="T17" fmla="*/ 18 h 129"/>
                  <a:gd name="T18" fmla="*/ 1 w 129"/>
                  <a:gd name="T19" fmla="*/ 30 h 129"/>
                  <a:gd name="T20" fmla="*/ 0 w 129"/>
                  <a:gd name="T21" fmla="*/ 42 h 129"/>
                  <a:gd name="T22" fmla="*/ 1 w 129"/>
                  <a:gd name="T23" fmla="*/ 56 h 129"/>
                  <a:gd name="T24" fmla="*/ 8 w 129"/>
                  <a:gd name="T25" fmla="*/ 67 h 129"/>
                  <a:gd name="T26" fmla="*/ 18 w 129"/>
                  <a:gd name="T27" fmla="*/ 77 h 129"/>
                  <a:gd name="T28" fmla="*/ 30 w 129"/>
                  <a:gd name="T29" fmla="*/ 83 h 129"/>
                  <a:gd name="T30" fmla="*/ 42 w 129"/>
                  <a:gd name="T31" fmla="*/ 85 h 129"/>
                  <a:gd name="T32" fmla="*/ 55 w 129"/>
                  <a:gd name="T33" fmla="*/ 83 h 129"/>
                  <a:gd name="T34" fmla="*/ 67 w 129"/>
                  <a:gd name="T35" fmla="*/ 77 h 129"/>
                  <a:gd name="T36" fmla="*/ 76 w 129"/>
                  <a:gd name="T37" fmla="*/ 67 h 129"/>
                  <a:gd name="T38" fmla="*/ 82 w 129"/>
                  <a:gd name="T39" fmla="*/ 56 h 129"/>
                  <a:gd name="T40" fmla="*/ 85 w 129"/>
                  <a:gd name="T41" fmla="*/ 42 h 1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9" h="129">
                    <a:moveTo>
                      <a:pt x="129" y="64"/>
                    </a:moveTo>
                    <a:lnTo>
                      <a:pt x="125" y="45"/>
                    </a:lnTo>
                    <a:lnTo>
                      <a:pt x="116" y="27"/>
                    </a:lnTo>
                    <a:lnTo>
                      <a:pt x="102" y="13"/>
                    </a:lnTo>
                    <a:lnTo>
                      <a:pt x="84" y="4"/>
                    </a:lnTo>
                    <a:lnTo>
                      <a:pt x="64" y="0"/>
                    </a:lnTo>
                    <a:lnTo>
                      <a:pt x="45" y="4"/>
                    </a:lnTo>
                    <a:lnTo>
                      <a:pt x="27" y="13"/>
                    </a:lnTo>
                    <a:lnTo>
                      <a:pt x="12" y="27"/>
                    </a:lnTo>
                    <a:lnTo>
                      <a:pt x="2" y="45"/>
                    </a:lnTo>
                    <a:lnTo>
                      <a:pt x="0" y="64"/>
                    </a:lnTo>
                    <a:lnTo>
                      <a:pt x="2" y="85"/>
                    </a:lnTo>
                    <a:lnTo>
                      <a:pt x="12" y="102"/>
                    </a:lnTo>
                    <a:lnTo>
                      <a:pt x="27" y="117"/>
                    </a:lnTo>
                    <a:lnTo>
                      <a:pt x="45" y="126"/>
                    </a:lnTo>
                    <a:lnTo>
                      <a:pt x="64" y="129"/>
                    </a:lnTo>
                    <a:lnTo>
                      <a:pt x="84" y="126"/>
                    </a:lnTo>
                    <a:lnTo>
                      <a:pt x="102" y="117"/>
                    </a:lnTo>
                    <a:lnTo>
                      <a:pt x="116" y="102"/>
                    </a:lnTo>
                    <a:lnTo>
                      <a:pt x="125" y="85"/>
                    </a:lnTo>
                    <a:lnTo>
                      <a:pt x="129" y="64"/>
                    </a:lnTo>
                    <a:close/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Freeform 4539"/>
              <p:cNvSpPr>
                <a:spLocks noChangeAspect="1"/>
              </p:cNvSpPr>
              <p:nvPr/>
            </p:nvSpPr>
            <p:spPr bwMode="auto">
              <a:xfrm>
                <a:off x="9792" y="7256"/>
                <a:ext cx="85" cy="85"/>
              </a:xfrm>
              <a:custGeom>
                <a:avLst/>
                <a:gdLst>
                  <a:gd name="T0" fmla="*/ 85 w 129"/>
                  <a:gd name="T1" fmla="*/ 43 h 129"/>
                  <a:gd name="T2" fmla="*/ 83 w 129"/>
                  <a:gd name="T3" fmla="*/ 30 h 129"/>
                  <a:gd name="T4" fmla="*/ 77 w 129"/>
                  <a:gd name="T5" fmla="*/ 18 h 129"/>
                  <a:gd name="T6" fmla="*/ 67 w 129"/>
                  <a:gd name="T7" fmla="*/ 9 h 129"/>
                  <a:gd name="T8" fmla="*/ 55 w 129"/>
                  <a:gd name="T9" fmla="*/ 3 h 129"/>
                  <a:gd name="T10" fmla="*/ 43 w 129"/>
                  <a:gd name="T11" fmla="*/ 0 h 129"/>
                  <a:gd name="T12" fmla="*/ 30 w 129"/>
                  <a:gd name="T13" fmla="*/ 3 h 129"/>
                  <a:gd name="T14" fmla="*/ 18 w 129"/>
                  <a:gd name="T15" fmla="*/ 9 h 129"/>
                  <a:gd name="T16" fmla="*/ 9 w 129"/>
                  <a:gd name="T17" fmla="*/ 18 h 129"/>
                  <a:gd name="T18" fmla="*/ 3 w 129"/>
                  <a:gd name="T19" fmla="*/ 30 h 129"/>
                  <a:gd name="T20" fmla="*/ 0 w 129"/>
                  <a:gd name="T21" fmla="*/ 43 h 129"/>
                  <a:gd name="T22" fmla="*/ 3 w 129"/>
                  <a:gd name="T23" fmla="*/ 55 h 129"/>
                  <a:gd name="T24" fmla="*/ 9 w 129"/>
                  <a:gd name="T25" fmla="*/ 68 h 129"/>
                  <a:gd name="T26" fmla="*/ 18 w 129"/>
                  <a:gd name="T27" fmla="*/ 76 h 129"/>
                  <a:gd name="T28" fmla="*/ 30 w 129"/>
                  <a:gd name="T29" fmla="*/ 82 h 129"/>
                  <a:gd name="T30" fmla="*/ 43 w 129"/>
                  <a:gd name="T31" fmla="*/ 85 h 129"/>
                  <a:gd name="T32" fmla="*/ 55 w 129"/>
                  <a:gd name="T33" fmla="*/ 82 h 129"/>
                  <a:gd name="T34" fmla="*/ 67 w 129"/>
                  <a:gd name="T35" fmla="*/ 76 h 129"/>
                  <a:gd name="T36" fmla="*/ 77 w 129"/>
                  <a:gd name="T37" fmla="*/ 68 h 129"/>
                  <a:gd name="T38" fmla="*/ 83 w 129"/>
                  <a:gd name="T39" fmla="*/ 55 h 129"/>
                  <a:gd name="T40" fmla="*/ 85 w 129"/>
                  <a:gd name="T41" fmla="*/ 43 h 1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9" h="129">
                    <a:moveTo>
                      <a:pt x="129" y="65"/>
                    </a:moveTo>
                    <a:lnTo>
                      <a:pt x="126" y="45"/>
                    </a:lnTo>
                    <a:lnTo>
                      <a:pt x="117" y="27"/>
                    </a:lnTo>
                    <a:lnTo>
                      <a:pt x="102" y="13"/>
                    </a:lnTo>
                    <a:lnTo>
                      <a:pt x="84" y="4"/>
                    </a:lnTo>
                    <a:lnTo>
                      <a:pt x="65" y="0"/>
                    </a:lnTo>
                    <a:lnTo>
                      <a:pt x="45" y="4"/>
                    </a:lnTo>
                    <a:lnTo>
                      <a:pt x="27" y="13"/>
                    </a:lnTo>
                    <a:lnTo>
                      <a:pt x="13" y="27"/>
                    </a:lnTo>
                    <a:lnTo>
                      <a:pt x="4" y="45"/>
                    </a:lnTo>
                    <a:lnTo>
                      <a:pt x="0" y="65"/>
                    </a:lnTo>
                    <a:lnTo>
                      <a:pt x="4" y="84"/>
                    </a:lnTo>
                    <a:lnTo>
                      <a:pt x="13" y="103"/>
                    </a:lnTo>
                    <a:lnTo>
                      <a:pt x="27" y="116"/>
                    </a:lnTo>
                    <a:lnTo>
                      <a:pt x="45" y="125"/>
                    </a:lnTo>
                    <a:lnTo>
                      <a:pt x="65" y="129"/>
                    </a:lnTo>
                    <a:lnTo>
                      <a:pt x="84" y="125"/>
                    </a:lnTo>
                    <a:lnTo>
                      <a:pt x="102" y="116"/>
                    </a:lnTo>
                    <a:lnTo>
                      <a:pt x="117" y="103"/>
                    </a:lnTo>
                    <a:lnTo>
                      <a:pt x="126" y="84"/>
                    </a:lnTo>
                    <a:lnTo>
                      <a:pt x="129" y="65"/>
                    </a:lnTo>
                    <a:close/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6" name="Freeform 4540"/>
              <p:cNvSpPr>
                <a:spLocks noChangeAspect="1"/>
              </p:cNvSpPr>
              <p:nvPr/>
            </p:nvSpPr>
            <p:spPr bwMode="auto">
              <a:xfrm>
                <a:off x="3350" y="8017"/>
                <a:ext cx="286" cy="140"/>
              </a:xfrm>
              <a:custGeom>
                <a:avLst/>
                <a:gdLst>
                  <a:gd name="T0" fmla="*/ 0 w 513"/>
                  <a:gd name="T1" fmla="*/ 0 h 253"/>
                  <a:gd name="T2" fmla="*/ 2 w 513"/>
                  <a:gd name="T3" fmla="*/ 23 h 253"/>
                  <a:gd name="T4" fmla="*/ 7 w 513"/>
                  <a:gd name="T5" fmla="*/ 44 h 253"/>
                  <a:gd name="T6" fmla="*/ 16 w 513"/>
                  <a:gd name="T7" fmla="*/ 64 h 253"/>
                  <a:gd name="T8" fmla="*/ 28 w 513"/>
                  <a:gd name="T9" fmla="*/ 83 h 253"/>
                  <a:gd name="T10" fmla="*/ 42 w 513"/>
                  <a:gd name="T11" fmla="*/ 100 h 253"/>
                  <a:gd name="T12" fmla="*/ 60 w 513"/>
                  <a:gd name="T13" fmla="*/ 114 h 253"/>
                  <a:gd name="T14" fmla="*/ 79 w 513"/>
                  <a:gd name="T15" fmla="*/ 126 h 253"/>
                  <a:gd name="T16" fmla="*/ 99 w 513"/>
                  <a:gd name="T17" fmla="*/ 133 h 253"/>
                  <a:gd name="T18" fmla="*/ 121 w 513"/>
                  <a:gd name="T19" fmla="*/ 139 h 253"/>
                  <a:gd name="T20" fmla="*/ 143 w 513"/>
                  <a:gd name="T21" fmla="*/ 140 h 253"/>
                  <a:gd name="T22" fmla="*/ 165 w 513"/>
                  <a:gd name="T23" fmla="*/ 139 h 253"/>
                  <a:gd name="T24" fmla="*/ 187 w 513"/>
                  <a:gd name="T25" fmla="*/ 133 h 253"/>
                  <a:gd name="T26" fmla="*/ 207 w 513"/>
                  <a:gd name="T27" fmla="*/ 125 h 253"/>
                  <a:gd name="T28" fmla="*/ 226 w 513"/>
                  <a:gd name="T29" fmla="*/ 113 h 253"/>
                  <a:gd name="T30" fmla="*/ 243 w 513"/>
                  <a:gd name="T31" fmla="*/ 100 h 253"/>
                  <a:gd name="T32" fmla="*/ 258 w 513"/>
                  <a:gd name="T33" fmla="*/ 83 h 253"/>
                  <a:gd name="T34" fmla="*/ 270 w 513"/>
                  <a:gd name="T35" fmla="*/ 64 h 253"/>
                  <a:gd name="T36" fmla="*/ 278 w 513"/>
                  <a:gd name="T37" fmla="*/ 44 h 253"/>
                  <a:gd name="T38" fmla="*/ 284 w 513"/>
                  <a:gd name="T39" fmla="*/ 22 h 253"/>
                  <a:gd name="T40" fmla="*/ 286 w 513"/>
                  <a:gd name="T41" fmla="*/ 0 h 25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13" h="253">
                    <a:moveTo>
                      <a:pt x="0" y="0"/>
                    </a:moveTo>
                    <a:lnTo>
                      <a:pt x="3" y="41"/>
                    </a:lnTo>
                    <a:lnTo>
                      <a:pt x="13" y="80"/>
                    </a:lnTo>
                    <a:lnTo>
                      <a:pt x="29" y="116"/>
                    </a:lnTo>
                    <a:lnTo>
                      <a:pt x="50" y="150"/>
                    </a:lnTo>
                    <a:lnTo>
                      <a:pt x="76" y="180"/>
                    </a:lnTo>
                    <a:lnTo>
                      <a:pt x="107" y="206"/>
                    </a:lnTo>
                    <a:lnTo>
                      <a:pt x="142" y="227"/>
                    </a:lnTo>
                    <a:lnTo>
                      <a:pt x="178" y="241"/>
                    </a:lnTo>
                    <a:lnTo>
                      <a:pt x="217" y="251"/>
                    </a:lnTo>
                    <a:lnTo>
                      <a:pt x="256" y="253"/>
                    </a:lnTo>
                    <a:lnTo>
                      <a:pt x="296" y="251"/>
                    </a:lnTo>
                    <a:lnTo>
                      <a:pt x="335" y="240"/>
                    </a:lnTo>
                    <a:lnTo>
                      <a:pt x="372" y="225"/>
                    </a:lnTo>
                    <a:lnTo>
                      <a:pt x="406" y="205"/>
                    </a:lnTo>
                    <a:lnTo>
                      <a:pt x="436" y="180"/>
                    </a:lnTo>
                    <a:lnTo>
                      <a:pt x="463" y="150"/>
                    </a:lnTo>
                    <a:lnTo>
                      <a:pt x="484" y="115"/>
                    </a:lnTo>
                    <a:lnTo>
                      <a:pt x="499" y="79"/>
                    </a:lnTo>
                    <a:lnTo>
                      <a:pt x="510" y="39"/>
                    </a:lnTo>
                    <a:lnTo>
                      <a:pt x="513" y="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7" name="Freeform 4541"/>
              <p:cNvSpPr>
                <a:spLocks noChangeAspect="1"/>
              </p:cNvSpPr>
              <p:nvPr/>
            </p:nvSpPr>
            <p:spPr bwMode="auto">
              <a:xfrm>
                <a:off x="3638" y="8017"/>
                <a:ext cx="284" cy="140"/>
              </a:xfrm>
              <a:custGeom>
                <a:avLst/>
                <a:gdLst>
                  <a:gd name="T0" fmla="*/ 0 w 513"/>
                  <a:gd name="T1" fmla="*/ 0 h 253"/>
                  <a:gd name="T2" fmla="*/ 2 w 513"/>
                  <a:gd name="T3" fmla="*/ 23 h 253"/>
                  <a:gd name="T4" fmla="*/ 7 w 513"/>
                  <a:gd name="T5" fmla="*/ 44 h 253"/>
                  <a:gd name="T6" fmla="*/ 16 w 513"/>
                  <a:gd name="T7" fmla="*/ 64 h 253"/>
                  <a:gd name="T8" fmla="*/ 28 w 513"/>
                  <a:gd name="T9" fmla="*/ 83 h 253"/>
                  <a:gd name="T10" fmla="*/ 42 w 513"/>
                  <a:gd name="T11" fmla="*/ 100 h 253"/>
                  <a:gd name="T12" fmla="*/ 59 w 513"/>
                  <a:gd name="T13" fmla="*/ 114 h 253"/>
                  <a:gd name="T14" fmla="*/ 78 w 513"/>
                  <a:gd name="T15" fmla="*/ 126 h 253"/>
                  <a:gd name="T16" fmla="*/ 99 w 513"/>
                  <a:gd name="T17" fmla="*/ 133 h 253"/>
                  <a:gd name="T18" fmla="*/ 120 w 513"/>
                  <a:gd name="T19" fmla="*/ 139 h 253"/>
                  <a:gd name="T20" fmla="*/ 142 w 513"/>
                  <a:gd name="T21" fmla="*/ 140 h 253"/>
                  <a:gd name="T22" fmla="*/ 164 w 513"/>
                  <a:gd name="T23" fmla="*/ 139 h 253"/>
                  <a:gd name="T24" fmla="*/ 185 w 513"/>
                  <a:gd name="T25" fmla="*/ 133 h 253"/>
                  <a:gd name="T26" fmla="*/ 206 w 513"/>
                  <a:gd name="T27" fmla="*/ 125 h 253"/>
                  <a:gd name="T28" fmla="*/ 225 w 513"/>
                  <a:gd name="T29" fmla="*/ 113 h 253"/>
                  <a:gd name="T30" fmla="*/ 241 w 513"/>
                  <a:gd name="T31" fmla="*/ 100 h 253"/>
                  <a:gd name="T32" fmla="*/ 256 w 513"/>
                  <a:gd name="T33" fmla="*/ 83 h 253"/>
                  <a:gd name="T34" fmla="*/ 268 w 513"/>
                  <a:gd name="T35" fmla="*/ 64 h 253"/>
                  <a:gd name="T36" fmla="*/ 276 w 513"/>
                  <a:gd name="T37" fmla="*/ 44 h 253"/>
                  <a:gd name="T38" fmla="*/ 282 w 513"/>
                  <a:gd name="T39" fmla="*/ 22 h 253"/>
                  <a:gd name="T40" fmla="*/ 284 w 513"/>
                  <a:gd name="T41" fmla="*/ 0 h 25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13" h="253">
                    <a:moveTo>
                      <a:pt x="0" y="0"/>
                    </a:moveTo>
                    <a:lnTo>
                      <a:pt x="3" y="41"/>
                    </a:lnTo>
                    <a:lnTo>
                      <a:pt x="13" y="80"/>
                    </a:lnTo>
                    <a:lnTo>
                      <a:pt x="28" y="116"/>
                    </a:lnTo>
                    <a:lnTo>
                      <a:pt x="50" y="150"/>
                    </a:lnTo>
                    <a:lnTo>
                      <a:pt x="76" y="180"/>
                    </a:lnTo>
                    <a:lnTo>
                      <a:pt x="107" y="206"/>
                    </a:lnTo>
                    <a:lnTo>
                      <a:pt x="141" y="227"/>
                    </a:lnTo>
                    <a:lnTo>
                      <a:pt x="178" y="241"/>
                    </a:lnTo>
                    <a:lnTo>
                      <a:pt x="216" y="251"/>
                    </a:lnTo>
                    <a:lnTo>
                      <a:pt x="256" y="253"/>
                    </a:lnTo>
                    <a:lnTo>
                      <a:pt x="297" y="251"/>
                    </a:lnTo>
                    <a:lnTo>
                      <a:pt x="335" y="240"/>
                    </a:lnTo>
                    <a:lnTo>
                      <a:pt x="372" y="225"/>
                    </a:lnTo>
                    <a:lnTo>
                      <a:pt x="407" y="205"/>
                    </a:lnTo>
                    <a:lnTo>
                      <a:pt x="436" y="180"/>
                    </a:lnTo>
                    <a:lnTo>
                      <a:pt x="463" y="150"/>
                    </a:lnTo>
                    <a:lnTo>
                      <a:pt x="484" y="115"/>
                    </a:lnTo>
                    <a:lnTo>
                      <a:pt x="499" y="79"/>
                    </a:lnTo>
                    <a:lnTo>
                      <a:pt x="510" y="39"/>
                    </a:lnTo>
                    <a:lnTo>
                      <a:pt x="513" y="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Line 4542"/>
              <p:cNvSpPr>
                <a:spLocks noChangeShapeType="1"/>
              </p:cNvSpPr>
              <p:nvPr/>
            </p:nvSpPr>
            <p:spPr bwMode="auto">
              <a:xfrm flipV="1">
                <a:off x="3350" y="7660"/>
                <a:ext cx="0" cy="357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9" name="Line 4543"/>
              <p:cNvSpPr>
                <a:spLocks noChangeShapeType="1"/>
              </p:cNvSpPr>
              <p:nvPr/>
            </p:nvSpPr>
            <p:spPr bwMode="auto">
              <a:xfrm flipV="1">
                <a:off x="3922" y="7660"/>
                <a:ext cx="0" cy="357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" name="Line 4544"/>
              <p:cNvSpPr>
                <a:spLocks noChangeShapeType="1"/>
              </p:cNvSpPr>
              <p:nvPr/>
            </p:nvSpPr>
            <p:spPr bwMode="auto">
              <a:xfrm flipV="1">
                <a:off x="4594" y="7303"/>
                <a:ext cx="0" cy="357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" name="Freeform 4545"/>
              <p:cNvSpPr>
                <a:spLocks noChangeAspect="1"/>
              </p:cNvSpPr>
              <p:nvPr/>
            </p:nvSpPr>
            <p:spPr bwMode="auto">
              <a:xfrm>
                <a:off x="1528" y="7155"/>
                <a:ext cx="140" cy="286"/>
              </a:xfrm>
              <a:custGeom>
                <a:avLst/>
                <a:gdLst>
                  <a:gd name="T0" fmla="*/ 140 w 253"/>
                  <a:gd name="T1" fmla="*/ 0 h 516"/>
                  <a:gd name="T2" fmla="*/ 117 w 253"/>
                  <a:gd name="T3" fmla="*/ 2 h 516"/>
                  <a:gd name="T4" fmla="*/ 96 w 253"/>
                  <a:gd name="T5" fmla="*/ 7 h 516"/>
                  <a:gd name="T6" fmla="*/ 76 w 253"/>
                  <a:gd name="T7" fmla="*/ 16 h 516"/>
                  <a:gd name="T8" fmla="*/ 58 w 253"/>
                  <a:gd name="T9" fmla="*/ 28 h 516"/>
                  <a:gd name="T10" fmla="*/ 41 w 253"/>
                  <a:gd name="T11" fmla="*/ 43 h 516"/>
                  <a:gd name="T12" fmla="*/ 26 w 253"/>
                  <a:gd name="T13" fmla="*/ 59 h 516"/>
                  <a:gd name="T14" fmla="*/ 15 w 253"/>
                  <a:gd name="T15" fmla="*/ 79 h 516"/>
                  <a:gd name="T16" fmla="*/ 7 w 253"/>
                  <a:gd name="T17" fmla="*/ 100 h 516"/>
                  <a:gd name="T18" fmla="*/ 2 w 253"/>
                  <a:gd name="T19" fmla="*/ 121 h 516"/>
                  <a:gd name="T20" fmla="*/ 0 w 253"/>
                  <a:gd name="T21" fmla="*/ 143 h 516"/>
                  <a:gd name="T22" fmla="*/ 2 w 253"/>
                  <a:gd name="T23" fmla="*/ 165 h 516"/>
                  <a:gd name="T24" fmla="*/ 7 w 253"/>
                  <a:gd name="T25" fmla="*/ 187 h 516"/>
                  <a:gd name="T26" fmla="*/ 15 w 253"/>
                  <a:gd name="T27" fmla="*/ 207 h 516"/>
                  <a:gd name="T28" fmla="*/ 27 w 253"/>
                  <a:gd name="T29" fmla="*/ 226 h 516"/>
                  <a:gd name="T30" fmla="*/ 41 w 253"/>
                  <a:gd name="T31" fmla="*/ 243 h 516"/>
                  <a:gd name="T32" fmla="*/ 58 w 253"/>
                  <a:gd name="T33" fmla="*/ 257 h 516"/>
                  <a:gd name="T34" fmla="*/ 76 w 253"/>
                  <a:gd name="T35" fmla="*/ 269 h 516"/>
                  <a:gd name="T36" fmla="*/ 97 w 253"/>
                  <a:gd name="T37" fmla="*/ 278 h 516"/>
                  <a:gd name="T38" fmla="*/ 118 w 253"/>
                  <a:gd name="T39" fmla="*/ 283 h 516"/>
                  <a:gd name="T40" fmla="*/ 140 w 253"/>
                  <a:gd name="T41" fmla="*/ 286 h 5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53" h="516">
                    <a:moveTo>
                      <a:pt x="253" y="0"/>
                    </a:moveTo>
                    <a:lnTo>
                      <a:pt x="212" y="4"/>
                    </a:lnTo>
                    <a:lnTo>
                      <a:pt x="174" y="13"/>
                    </a:lnTo>
                    <a:lnTo>
                      <a:pt x="137" y="29"/>
                    </a:lnTo>
                    <a:lnTo>
                      <a:pt x="104" y="51"/>
                    </a:lnTo>
                    <a:lnTo>
                      <a:pt x="74" y="78"/>
                    </a:lnTo>
                    <a:lnTo>
                      <a:pt x="47" y="107"/>
                    </a:lnTo>
                    <a:lnTo>
                      <a:pt x="28" y="142"/>
                    </a:lnTo>
                    <a:lnTo>
                      <a:pt x="12" y="180"/>
                    </a:lnTo>
                    <a:lnTo>
                      <a:pt x="3" y="218"/>
                    </a:lnTo>
                    <a:lnTo>
                      <a:pt x="0" y="258"/>
                    </a:lnTo>
                    <a:lnTo>
                      <a:pt x="4" y="298"/>
                    </a:lnTo>
                    <a:lnTo>
                      <a:pt x="13" y="337"/>
                    </a:lnTo>
                    <a:lnTo>
                      <a:pt x="28" y="374"/>
                    </a:lnTo>
                    <a:lnTo>
                      <a:pt x="49" y="408"/>
                    </a:lnTo>
                    <a:lnTo>
                      <a:pt x="74" y="438"/>
                    </a:lnTo>
                    <a:lnTo>
                      <a:pt x="104" y="464"/>
                    </a:lnTo>
                    <a:lnTo>
                      <a:pt x="138" y="486"/>
                    </a:lnTo>
                    <a:lnTo>
                      <a:pt x="175" y="502"/>
                    </a:lnTo>
                    <a:lnTo>
                      <a:pt x="214" y="511"/>
                    </a:lnTo>
                    <a:lnTo>
                      <a:pt x="253" y="516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2" name="Freeform 4546"/>
              <p:cNvSpPr>
                <a:spLocks noChangeAspect="1"/>
              </p:cNvSpPr>
              <p:nvPr/>
            </p:nvSpPr>
            <p:spPr bwMode="auto">
              <a:xfrm>
                <a:off x="1528" y="7443"/>
                <a:ext cx="140" cy="286"/>
              </a:xfrm>
              <a:custGeom>
                <a:avLst/>
                <a:gdLst>
                  <a:gd name="T0" fmla="*/ 140 w 253"/>
                  <a:gd name="T1" fmla="*/ 0 h 516"/>
                  <a:gd name="T2" fmla="*/ 117 w 253"/>
                  <a:gd name="T3" fmla="*/ 3 h 516"/>
                  <a:gd name="T4" fmla="*/ 96 w 253"/>
                  <a:gd name="T5" fmla="*/ 8 h 516"/>
                  <a:gd name="T6" fmla="*/ 76 w 253"/>
                  <a:gd name="T7" fmla="*/ 17 h 516"/>
                  <a:gd name="T8" fmla="*/ 58 w 253"/>
                  <a:gd name="T9" fmla="*/ 29 h 516"/>
                  <a:gd name="T10" fmla="*/ 41 w 253"/>
                  <a:gd name="T11" fmla="*/ 43 h 516"/>
                  <a:gd name="T12" fmla="*/ 26 w 253"/>
                  <a:gd name="T13" fmla="*/ 60 h 516"/>
                  <a:gd name="T14" fmla="*/ 15 w 253"/>
                  <a:gd name="T15" fmla="*/ 79 h 516"/>
                  <a:gd name="T16" fmla="*/ 7 w 253"/>
                  <a:gd name="T17" fmla="*/ 99 h 516"/>
                  <a:gd name="T18" fmla="*/ 2 w 253"/>
                  <a:gd name="T19" fmla="*/ 121 h 516"/>
                  <a:gd name="T20" fmla="*/ 0 w 253"/>
                  <a:gd name="T21" fmla="*/ 144 h 516"/>
                  <a:gd name="T22" fmla="*/ 2 w 253"/>
                  <a:gd name="T23" fmla="*/ 166 h 516"/>
                  <a:gd name="T24" fmla="*/ 7 w 253"/>
                  <a:gd name="T25" fmla="*/ 187 h 516"/>
                  <a:gd name="T26" fmla="*/ 15 w 253"/>
                  <a:gd name="T27" fmla="*/ 208 h 516"/>
                  <a:gd name="T28" fmla="*/ 27 w 253"/>
                  <a:gd name="T29" fmla="*/ 227 h 516"/>
                  <a:gd name="T30" fmla="*/ 41 w 253"/>
                  <a:gd name="T31" fmla="*/ 243 h 516"/>
                  <a:gd name="T32" fmla="*/ 58 w 253"/>
                  <a:gd name="T33" fmla="*/ 258 h 516"/>
                  <a:gd name="T34" fmla="*/ 76 w 253"/>
                  <a:gd name="T35" fmla="*/ 270 h 516"/>
                  <a:gd name="T36" fmla="*/ 97 w 253"/>
                  <a:gd name="T37" fmla="*/ 278 h 516"/>
                  <a:gd name="T38" fmla="*/ 118 w 253"/>
                  <a:gd name="T39" fmla="*/ 284 h 516"/>
                  <a:gd name="T40" fmla="*/ 140 w 253"/>
                  <a:gd name="T41" fmla="*/ 286 h 5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53" h="516">
                    <a:moveTo>
                      <a:pt x="253" y="0"/>
                    </a:moveTo>
                    <a:lnTo>
                      <a:pt x="212" y="5"/>
                    </a:lnTo>
                    <a:lnTo>
                      <a:pt x="174" y="14"/>
                    </a:lnTo>
                    <a:lnTo>
                      <a:pt x="137" y="30"/>
                    </a:lnTo>
                    <a:lnTo>
                      <a:pt x="104" y="52"/>
                    </a:lnTo>
                    <a:lnTo>
                      <a:pt x="74" y="78"/>
                    </a:lnTo>
                    <a:lnTo>
                      <a:pt x="47" y="108"/>
                    </a:lnTo>
                    <a:lnTo>
                      <a:pt x="28" y="143"/>
                    </a:lnTo>
                    <a:lnTo>
                      <a:pt x="12" y="179"/>
                    </a:lnTo>
                    <a:lnTo>
                      <a:pt x="3" y="218"/>
                    </a:lnTo>
                    <a:lnTo>
                      <a:pt x="0" y="259"/>
                    </a:lnTo>
                    <a:lnTo>
                      <a:pt x="4" y="299"/>
                    </a:lnTo>
                    <a:lnTo>
                      <a:pt x="13" y="338"/>
                    </a:lnTo>
                    <a:lnTo>
                      <a:pt x="28" y="375"/>
                    </a:lnTo>
                    <a:lnTo>
                      <a:pt x="49" y="409"/>
                    </a:lnTo>
                    <a:lnTo>
                      <a:pt x="74" y="439"/>
                    </a:lnTo>
                    <a:lnTo>
                      <a:pt x="104" y="465"/>
                    </a:lnTo>
                    <a:lnTo>
                      <a:pt x="138" y="487"/>
                    </a:lnTo>
                    <a:lnTo>
                      <a:pt x="175" y="502"/>
                    </a:lnTo>
                    <a:lnTo>
                      <a:pt x="214" y="512"/>
                    </a:lnTo>
                    <a:lnTo>
                      <a:pt x="253" y="516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Freeform 4547"/>
              <p:cNvSpPr>
                <a:spLocks noChangeAspect="1"/>
              </p:cNvSpPr>
              <p:nvPr/>
            </p:nvSpPr>
            <p:spPr bwMode="auto">
              <a:xfrm>
                <a:off x="1528" y="7731"/>
                <a:ext cx="140" cy="286"/>
              </a:xfrm>
              <a:custGeom>
                <a:avLst/>
                <a:gdLst>
                  <a:gd name="T0" fmla="*/ 140 w 253"/>
                  <a:gd name="T1" fmla="*/ 0 h 517"/>
                  <a:gd name="T2" fmla="*/ 117 w 253"/>
                  <a:gd name="T3" fmla="*/ 3 h 517"/>
                  <a:gd name="T4" fmla="*/ 96 w 253"/>
                  <a:gd name="T5" fmla="*/ 8 h 517"/>
                  <a:gd name="T6" fmla="*/ 76 w 253"/>
                  <a:gd name="T7" fmla="*/ 17 h 517"/>
                  <a:gd name="T8" fmla="*/ 58 w 253"/>
                  <a:gd name="T9" fmla="*/ 29 h 517"/>
                  <a:gd name="T10" fmla="*/ 41 w 253"/>
                  <a:gd name="T11" fmla="*/ 43 h 517"/>
                  <a:gd name="T12" fmla="*/ 26 w 253"/>
                  <a:gd name="T13" fmla="*/ 60 h 517"/>
                  <a:gd name="T14" fmla="*/ 15 w 253"/>
                  <a:gd name="T15" fmla="*/ 79 h 517"/>
                  <a:gd name="T16" fmla="*/ 7 w 253"/>
                  <a:gd name="T17" fmla="*/ 100 h 517"/>
                  <a:gd name="T18" fmla="*/ 2 w 253"/>
                  <a:gd name="T19" fmla="*/ 121 h 517"/>
                  <a:gd name="T20" fmla="*/ 0 w 253"/>
                  <a:gd name="T21" fmla="*/ 143 h 517"/>
                  <a:gd name="T22" fmla="*/ 2 w 253"/>
                  <a:gd name="T23" fmla="*/ 165 h 517"/>
                  <a:gd name="T24" fmla="*/ 7 w 253"/>
                  <a:gd name="T25" fmla="*/ 187 h 517"/>
                  <a:gd name="T26" fmla="*/ 15 w 253"/>
                  <a:gd name="T27" fmla="*/ 207 h 517"/>
                  <a:gd name="T28" fmla="*/ 27 w 253"/>
                  <a:gd name="T29" fmla="*/ 226 h 517"/>
                  <a:gd name="T30" fmla="*/ 41 w 253"/>
                  <a:gd name="T31" fmla="*/ 243 h 517"/>
                  <a:gd name="T32" fmla="*/ 58 w 253"/>
                  <a:gd name="T33" fmla="*/ 257 h 517"/>
                  <a:gd name="T34" fmla="*/ 76 w 253"/>
                  <a:gd name="T35" fmla="*/ 269 h 517"/>
                  <a:gd name="T36" fmla="*/ 97 w 253"/>
                  <a:gd name="T37" fmla="*/ 278 h 517"/>
                  <a:gd name="T38" fmla="*/ 118 w 253"/>
                  <a:gd name="T39" fmla="*/ 283 h 517"/>
                  <a:gd name="T40" fmla="*/ 140 w 253"/>
                  <a:gd name="T41" fmla="*/ 286 h 5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53" h="517">
                    <a:moveTo>
                      <a:pt x="253" y="0"/>
                    </a:moveTo>
                    <a:lnTo>
                      <a:pt x="212" y="5"/>
                    </a:lnTo>
                    <a:lnTo>
                      <a:pt x="174" y="15"/>
                    </a:lnTo>
                    <a:lnTo>
                      <a:pt x="137" y="30"/>
                    </a:lnTo>
                    <a:lnTo>
                      <a:pt x="104" y="52"/>
                    </a:lnTo>
                    <a:lnTo>
                      <a:pt x="74" y="78"/>
                    </a:lnTo>
                    <a:lnTo>
                      <a:pt x="47" y="109"/>
                    </a:lnTo>
                    <a:lnTo>
                      <a:pt x="28" y="142"/>
                    </a:lnTo>
                    <a:lnTo>
                      <a:pt x="12" y="180"/>
                    </a:lnTo>
                    <a:lnTo>
                      <a:pt x="3" y="219"/>
                    </a:lnTo>
                    <a:lnTo>
                      <a:pt x="0" y="258"/>
                    </a:lnTo>
                    <a:lnTo>
                      <a:pt x="4" y="299"/>
                    </a:lnTo>
                    <a:lnTo>
                      <a:pt x="13" y="338"/>
                    </a:lnTo>
                    <a:lnTo>
                      <a:pt x="28" y="374"/>
                    </a:lnTo>
                    <a:lnTo>
                      <a:pt x="49" y="409"/>
                    </a:lnTo>
                    <a:lnTo>
                      <a:pt x="74" y="440"/>
                    </a:lnTo>
                    <a:lnTo>
                      <a:pt x="104" y="465"/>
                    </a:lnTo>
                    <a:lnTo>
                      <a:pt x="138" y="487"/>
                    </a:lnTo>
                    <a:lnTo>
                      <a:pt x="175" y="503"/>
                    </a:lnTo>
                    <a:lnTo>
                      <a:pt x="214" y="512"/>
                    </a:lnTo>
                    <a:lnTo>
                      <a:pt x="253" y="517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4" name="Line 4548"/>
              <p:cNvSpPr>
                <a:spLocks noChangeShapeType="1"/>
              </p:cNvSpPr>
              <p:nvPr/>
            </p:nvSpPr>
            <p:spPr bwMode="auto">
              <a:xfrm flipH="1" flipV="1">
                <a:off x="1457" y="7155"/>
                <a:ext cx="0" cy="86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Freeform 4549"/>
              <p:cNvSpPr>
                <a:spLocks noChangeAspect="1"/>
              </p:cNvSpPr>
              <p:nvPr/>
            </p:nvSpPr>
            <p:spPr bwMode="auto">
              <a:xfrm>
                <a:off x="2676" y="7877"/>
                <a:ext cx="286" cy="140"/>
              </a:xfrm>
              <a:custGeom>
                <a:avLst/>
                <a:gdLst>
                  <a:gd name="T0" fmla="*/ 286 w 515"/>
                  <a:gd name="T1" fmla="*/ 139 h 254"/>
                  <a:gd name="T2" fmla="*/ 283 w 515"/>
                  <a:gd name="T3" fmla="*/ 117 h 254"/>
                  <a:gd name="T4" fmla="*/ 278 w 515"/>
                  <a:gd name="T5" fmla="*/ 96 h 254"/>
                  <a:gd name="T6" fmla="*/ 269 w 515"/>
                  <a:gd name="T7" fmla="*/ 76 h 254"/>
                  <a:gd name="T8" fmla="*/ 257 w 515"/>
                  <a:gd name="T9" fmla="*/ 57 h 254"/>
                  <a:gd name="T10" fmla="*/ 243 w 515"/>
                  <a:gd name="T11" fmla="*/ 40 h 254"/>
                  <a:gd name="T12" fmla="*/ 226 w 515"/>
                  <a:gd name="T13" fmla="*/ 26 h 254"/>
                  <a:gd name="T14" fmla="*/ 207 w 515"/>
                  <a:gd name="T15" fmla="*/ 15 h 254"/>
                  <a:gd name="T16" fmla="*/ 187 w 515"/>
                  <a:gd name="T17" fmla="*/ 7 h 254"/>
                  <a:gd name="T18" fmla="*/ 165 w 515"/>
                  <a:gd name="T19" fmla="*/ 2 h 254"/>
                  <a:gd name="T20" fmla="*/ 143 w 515"/>
                  <a:gd name="T21" fmla="*/ 0 h 254"/>
                  <a:gd name="T22" fmla="*/ 121 w 515"/>
                  <a:gd name="T23" fmla="*/ 2 h 254"/>
                  <a:gd name="T24" fmla="*/ 99 w 515"/>
                  <a:gd name="T25" fmla="*/ 7 h 254"/>
                  <a:gd name="T26" fmla="*/ 78 w 515"/>
                  <a:gd name="T27" fmla="*/ 15 h 254"/>
                  <a:gd name="T28" fmla="*/ 60 w 515"/>
                  <a:gd name="T29" fmla="*/ 26 h 254"/>
                  <a:gd name="T30" fmla="*/ 43 w 515"/>
                  <a:gd name="T31" fmla="*/ 41 h 254"/>
                  <a:gd name="T32" fmla="*/ 28 w 515"/>
                  <a:gd name="T33" fmla="*/ 57 h 254"/>
                  <a:gd name="T34" fmla="*/ 17 w 515"/>
                  <a:gd name="T35" fmla="*/ 76 h 254"/>
                  <a:gd name="T36" fmla="*/ 8 w 515"/>
                  <a:gd name="T37" fmla="*/ 96 h 254"/>
                  <a:gd name="T38" fmla="*/ 2 w 515"/>
                  <a:gd name="T39" fmla="*/ 117 h 254"/>
                  <a:gd name="T40" fmla="*/ 0 w 515"/>
                  <a:gd name="T41" fmla="*/ 140 h 2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15" h="254">
                    <a:moveTo>
                      <a:pt x="515" y="252"/>
                    </a:moveTo>
                    <a:lnTo>
                      <a:pt x="510" y="213"/>
                    </a:lnTo>
                    <a:lnTo>
                      <a:pt x="501" y="174"/>
                    </a:lnTo>
                    <a:lnTo>
                      <a:pt x="485" y="138"/>
                    </a:lnTo>
                    <a:lnTo>
                      <a:pt x="463" y="103"/>
                    </a:lnTo>
                    <a:lnTo>
                      <a:pt x="437" y="73"/>
                    </a:lnTo>
                    <a:lnTo>
                      <a:pt x="407" y="48"/>
                    </a:lnTo>
                    <a:lnTo>
                      <a:pt x="373" y="28"/>
                    </a:lnTo>
                    <a:lnTo>
                      <a:pt x="336" y="13"/>
                    </a:lnTo>
                    <a:lnTo>
                      <a:pt x="297" y="3"/>
                    </a:lnTo>
                    <a:lnTo>
                      <a:pt x="257" y="0"/>
                    </a:lnTo>
                    <a:lnTo>
                      <a:pt x="217" y="3"/>
                    </a:lnTo>
                    <a:lnTo>
                      <a:pt x="179" y="13"/>
                    </a:lnTo>
                    <a:lnTo>
                      <a:pt x="141" y="28"/>
                    </a:lnTo>
                    <a:lnTo>
                      <a:pt x="108" y="48"/>
                    </a:lnTo>
                    <a:lnTo>
                      <a:pt x="77" y="75"/>
                    </a:lnTo>
                    <a:lnTo>
                      <a:pt x="51" y="104"/>
                    </a:lnTo>
                    <a:lnTo>
                      <a:pt x="30" y="138"/>
                    </a:lnTo>
                    <a:lnTo>
                      <a:pt x="14" y="174"/>
                    </a:lnTo>
                    <a:lnTo>
                      <a:pt x="4" y="213"/>
                    </a:lnTo>
                    <a:lnTo>
                      <a:pt x="0" y="254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6" name="Freeform 4550"/>
              <p:cNvSpPr>
                <a:spLocks noChangeAspect="1"/>
              </p:cNvSpPr>
              <p:nvPr/>
            </p:nvSpPr>
            <p:spPr bwMode="auto">
              <a:xfrm>
                <a:off x="2388" y="7877"/>
                <a:ext cx="286" cy="140"/>
              </a:xfrm>
              <a:custGeom>
                <a:avLst/>
                <a:gdLst>
                  <a:gd name="T0" fmla="*/ 286 w 515"/>
                  <a:gd name="T1" fmla="*/ 139 h 254"/>
                  <a:gd name="T2" fmla="*/ 284 w 515"/>
                  <a:gd name="T3" fmla="*/ 117 h 254"/>
                  <a:gd name="T4" fmla="*/ 278 w 515"/>
                  <a:gd name="T5" fmla="*/ 96 h 254"/>
                  <a:gd name="T6" fmla="*/ 269 w 515"/>
                  <a:gd name="T7" fmla="*/ 76 h 254"/>
                  <a:gd name="T8" fmla="*/ 258 w 515"/>
                  <a:gd name="T9" fmla="*/ 57 h 254"/>
                  <a:gd name="T10" fmla="*/ 243 w 515"/>
                  <a:gd name="T11" fmla="*/ 40 h 254"/>
                  <a:gd name="T12" fmla="*/ 226 w 515"/>
                  <a:gd name="T13" fmla="*/ 26 h 254"/>
                  <a:gd name="T14" fmla="*/ 207 w 515"/>
                  <a:gd name="T15" fmla="*/ 15 h 254"/>
                  <a:gd name="T16" fmla="*/ 187 w 515"/>
                  <a:gd name="T17" fmla="*/ 7 h 254"/>
                  <a:gd name="T18" fmla="*/ 165 w 515"/>
                  <a:gd name="T19" fmla="*/ 2 h 254"/>
                  <a:gd name="T20" fmla="*/ 143 w 515"/>
                  <a:gd name="T21" fmla="*/ 0 h 254"/>
                  <a:gd name="T22" fmla="*/ 121 w 515"/>
                  <a:gd name="T23" fmla="*/ 2 h 254"/>
                  <a:gd name="T24" fmla="*/ 99 w 515"/>
                  <a:gd name="T25" fmla="*/ 7 h 254"/>
                  <a:gd name="T26" fmla="*/ 79 w 515"/>
                  <a:gd name="T27" fmla="*/ 15 h 254"/>
                  <a:gd name="T28" fmla="*/ 60 w 515"/>
                  <a:gd name="T29" fmla="*/ 26 h 254"/>
                  <a:gd name="T30" fmla="*/ 43 w 515"/>
                  <a:gd name="T31" fmla="*/ 41 h 254"/>
                  <a:gd name="T32" fmla="*/ 29 w 515"/>
                  <a:gd name="T33" fmla="*/ 57 h 254"/>
                  <a:gd name="T34" fmla="*/ 17 w 515"/>
                  <a:gd name="T35" fmla="*/ 76 h 254"/>
                  <a:gd name="T36" fmla="*/ 8 w 515"/>
                  <a:gd name="T37" fmla="*/ 96 h 254"/>
                  <a:gd name="T38" fmla="*/ 3 w 515"/>
                  <a:gd name="T39" fmla="*/ 117 h 254"/>
                  <a:gd name="T40" fmla="*/ 0 w 515"/>
                  <a:gd name="T41" fmla="*/ 140 h 2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15" h="254">
                    <a:moveTo>
                      <a:pt x="515" y="252"/>
                    </a:moveTo>
                    <a:lnTo>
                      <a:pt x="511" y="213"/>
                    </a:lnTo>
                    <a:lnTo>
                      <a:pt x="501" y="174"/>
                    </a:lnTo>
                    <a:lnTo>
                      <a:pt x="485" y="138"/>
                    </a:lnTo>
                    <a:lnTo>
                      <a:pt x="464" y="103"/>
                    </a:lnTo>
                    <a:lnTo>
                      <a:pt x="438" y="73"/>
                    </a:lnTo>
                    <a:lnTo>
                      <a:pt x="407" y="48"/>
                    </a:lnTo>
                    <a:lnTo>
                      <a:pt x="373" y="28"/>
                    </a:lnTo>
                    <a:lnTo>
                      <a:pt x="336" y="13"/>
                    </a:lnTo>
                    <a:lnTo>
                      <a:pt x="297" y="3"/>
                    </a:lnTo>
                    <a:lnTo>
                      <a:pt x="258" y="0"/>
                    </a:lnTo>
                    <a:lnTo>
                      <a:pt x="218" y="3"/>
                    </a:lnTo>
                    <a:lnTo>
                      <a:pt x="179" y="13"/>
                    </a:lnTo>
                    <a:lnTo>
                      <a:pt x="142" y="28"/>
                    </a:lnTo>
                    <a:lnTo>
                      <a:pt x="108" y="48"/>
                    </a:lnTo>
                    <a:lnTo>
                      <a:pt x="78" y="75"/>
                    </a:lnTo>
                    <a:lnTo>
                      <a:pt x="52" y="104"/>
                    </a:lnTo>
                    <a:lnTo>
                      <a:pt x="30" y="138"/>
                    </a:lnTo>
                    <a:lnTo>
                      <a:pt x="14" y="174"/>
                    </a:lnTo>
                    <a:lnTo>
                      <a:pt x="5" y="213"/>
                    </a:lnTo>
                    <a:lnTo>
                      <a:pt x="0" y="254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Freeform 4551"/>
              <p:cNvSpPr>
                <a:spLocks noChangeAspect="1"/>
              </p:cNvSpPr>
              <p:nvPr/>
            </p:nvSpPr>
            <p:spPr bwMode="auto">
              <a:xfrm>
                <a:off x="2102" y="7877"/>
                <a:ext cx="284" cy="140"/>
              </a:xfrm>
              <a:custGeom>
                <a:avLst/>
                <a:gdLst>
                  <a:gd name="T0" fmla="*/ 284 w 514"/>
                  <a:gd name="T1" fmla="*/ 139 h 254"/>
                  <a:gd name="T2" fmla="*/ 282 w 514"/>
                  <a:gd name="T3" fmla="*/ 117 h 254"/>
                  <a:gd name="T4" fmla="*/ 276 w 514"/>
                  <a:gd name="T5" fmla="*/ 96 h 254"/>
                  <a:gd name="T6" fmla="*/ 267 w 514"/>
                  <a:gd name="T7" fmla="*/ 76 h 254"/>
                  <a:gd name="T8" fmla="*/ 256 w 514"/>
                  <a:gd name="T9" fmla="*/ 57 h 254"/>
                  <a:gd name="T10" fmla="*/ 241 w 514"/>
                  <a:gd name="T11" fmla="*/ 40 h 254"/>
                  <a:gd name="T12" fmla="*/ 224 w 514"/>
                  <a:gd name="T13" fmla="*/ 26 h 254"/>
                  <a:gd name="T14" fmla="*/ 206 w 514"/>
                  <a:gd name="T15" fmla="*/ 15 h 254"/>
                  <a:gd name="T16" fmla="*/ 185 w 514"/>
                  <a:gd name="T17" fmla="*/ 7 h 254"/>
                  <a:gd name="T18" fmla="*/ 164 w 514"/>
                  <a:gd name="T19" fmla="*/ 2 h 254"/>
                  <a:gd name="T20" fmla="*/ 142 w 514"/>
                  <a:gd name="T21" fmla="*/ 0 h 254"/>
                  <a:gd name="T22" fmla="*/ 120 w 514"/>
                  <a:gd name="T23" fmla="*/ 2 h 254"/>
                  <a:gd name="T24" fmla="*/ 98 w 514"/>
                  <a:gd name="T25" fmla="*/ 7 h 254"/>
                  <a:gd name="T26" fmla="*/ 78 w 514"/>
                  <a:gd name="T27" fmla="*/ 15 h 254"/>
                  <a:gd name="T28" fmla="*/ 59 w 514"/>
                  <a:gd name="T29" fmla="*/ 26 h 254"/>
                  <a:gd name="T30" fmla="*/ 43 w 514"/>
                  <a:gd name="T31" fmla="*/ 41 h 254"/>
                  <a:gd name="T32" fmla="*/ 28 w 514"/>
                  <a:gd name="T33" fmla="*/ 57 h 254"/>
                  <a:gd name="T34" fmla="*/ 16 w 514"/>
                  <a:gd name="T35" fmla="*/ 76 h 254"/>
                  <a:gd name="T36" fmla="*/ 8 w 514"/>
                  <a:gd name="T37" fmla="*/ 96 h 254"/>
                  <a:gd name="T38" fmla="*/ 2 w 514"/>
                  <a:gd name="T39" fmla="*/ 117 h 254"/>
                  <a:gd name="T40" fmla="*/ 0 w 514"/>
                  <a:gd name="T41" fmla="*/ 140 h 2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14" h="254">
                    <a:moveTo>
                      <a:pt x="514" y="252"/>
                    </a:moveTo>
                    <a:lnTo>
                      <a:pt x="510" y="213"/>
                    </a:lnTo>
                    <a:lnTo>
                      <a:pt x="500" y="174"/>
                    </a:lnTo>
                    <a:lnTo>
                      <a:pt x="484" y="138"/>
                    </a:lnTo>
                    <a:lnTo>
                      <a:pt x="463" y="103"/>
                    </a:lnTo>
                    <a:lnTo>
                      <a:pt x="437" y="73"/>
                    </a:lnTo>
                    <a:lnTo>
                      <a:pt x="406" y="48"/>
                    </a:lnTo>
                    <a:lnTo>
                      <a:pt x="373" y="28"/>
                    </a:lnTo>
                    <a:lnTo>
                      <a:pt x="335" y="13"/>
                    </a:lnTo>
                    <a:lnTo>
                      <a:pt x="296" y="3"/>
                    </a:lnTo>
                    <a:lnTo>
                      <a:pt x="257" y="0"/>
                    </a:lnTo>
                    <a:lnTo>
                      <a:pt x="217" y="3"/>
                    </a:lnTo>
                    <a:lnTo>
                      <a:pt x="178" y="13"/>
                    </a:lnTo>
                    <a:lnTo>
                      <a:pt x="141" y="28"/>
                    </a:lnTo>
                    <a:lnTo>
                      <a:pt x="107" y="48"/>
                    </a:lnTo>
                    <a:lnTo>
                      <a:pt x="77" y="75"/>
                    </a:lnTo>
                    <a:lnTo>
                      <a:pt x="51" y="104"/>
                    </a:lnTo>
                    <a:lnTo>
                      <a:pt x="29" y="138"/>
                    </a:lnTo>
                    <a:lnTo>
                      <a:pt x="14" y="174"/>
                    </a:lnTo>
                    <a:lnTo>
                      <a:pt x="4" y="213"/>
                    </a:lnTo>
                    <a:lnTo>
                      <a:pt x="0" y="254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Line 4552"/>
              <p:cNvSpPr>
                <a:spLocks noChangeShapeType="1"/>
              </p:cNvSpPr>
              <p:nvPr/>
            </p:nvSpPr>
            <p:spPr bwMode="auto">
              <a:xfrm flipH="1">
                <a:off x="1668" y="8017"/>
                <a:ext cx="43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Line 4553"/>
              <p:cNvSpPr>
                <a:spLocks noChangeShapeType="1"/>
              </p:cNvSpPr>
              <p:nvPr/>
            </p:nvSpPr>
            <p:spPr bwMode="auto">
              <a:xfrm>
                <a:off x="2116" y="7806"/>
                <a:ext cx="8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Freeform 4554"/>
              <p:cNvSpPr>
                <a:spLocks noChangeAspect="1"/>
              </p:cNvSpPr>
              <p:nvPr/>
            </p:nvSpPr>
            <p:spPr bwMode="auto">
              <a:xfrm>
                <a:off x="1247" y="7731"/>
                <a:ext cx="139" cy="286"/>
              </a:xfrm>
              <a:custGeom>
                <a:avLst/>
                <a:gdLst>
                  <a:gd name="T0" fmla="*/ 0 w 253"/>
                  <a:gd name="T1" fmla="*/ 286 h 517"/>
                  <a:gd name="T2" fmla="*/ 23 w 253"/>
                  <a:gd name="T3" fmla="*/ 283 h 517"/>
                  <a:gd name="T4" fmla="*/ 43 w 253"/>
                  <a:gd name="T5" fmla="*/ 278 h 517"/>
                  <a:gd name="T6" fmla="*/ 63 w 253"/>
                  <a:gd name="T7" fmla="*/ 269 h 517"/>
                  <a:gd name="T8" fmla="*/ 82 w 253"/>
                  <a:gd name="T9" fmla="*/ 257 h 517"/>
                  <a:gd name="T10" fmla="*/ 98 w 253"/>
                  <a:gd name="T11" fmla="*/ 243 h 517"/>
                  <a:gd name="T12" fmla="*/ 112 w 253"/>
                  <a:gd name="T13" fmla="*/ 226 h 517"/>
                  <a:gd name="T14" fmla="*/ 124 w 253"/>
                  <a:gd name="T15" fmla="*/ 207 h 517"/>
                  <a:gd name="T16" fmla="*/ 132 w 253"/>
                  <a:gd name="T17" fmla="*/ 186 h 517"/>
                  <a:gd name="T18" fmla="*/ 137 w 253"/>
                  <a:gd name="T19" fmla="*/ 165 h 517"/>
                  <a:gd name="T20" fmla="*/ 139 w 253"/>
                  <a:gd name="T21" fmla="*/ 143 h 517"/>
                  <a:gd name="T22" fmla="*/ 137 w 253"/>
                  <a:gd name="T23" fmla="*/ 121 h 517"/>
                  <a:gd name="T24" fmla="*/ 132 w 253"/>
                  <a:gd name="T25" fmla="*/ 99 h 517"/>
                  <a:gd name="T26" fmla="*/ 124 w 253"/>
                  <a:gd name="T27" fmla="*/ 79 h 517"/>
                  <a:gd name="T28" fmla="*/ 112 w 253"/>
                  <a:gd name="T29" fmla="*/ 60 h 517"/>
                  <a:gd name="T30" fmla="*/ 98 w 253"/>
                  <a:gd name="T31" fmla="*/ 43 h 517"/>
                  <a:gd name="T32" fmla="*/ 81 w 253"/>
                  <a:gd name="T33" fmla="*/ 29 h 517"/>
                  <a:gd name="T34" fmla="*/ 63 w 253"/>
                  <a:gd name="T35" fmla="*/ 17 h 517"/>
                  <a:gd name="T36" fmla="*/ 43 w 253"/>
                  <a:gd name="T37" fmla="*/ 8 h 517"/>
                  <a:gd name="T38" fmla="*/ 21 w 253"/>
                  <a:gd name="T39" fmla="*/ 3 h 517"/>
                  <a:gd name="T40" fmla="*/ 0 w 253"/>
                  <a:gd name="T41" fmla="*/ 0 h 5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53" h="517">
                    <a:moveTo>
                      <a:pt x="0" y="517"/>
                    </a:moveTo>
                    <a:lnTo>
                      <a:pt x="41" y="512"/>
                    </a:lnTo>
                    <a:lnTo>
                      <a:pt x="78" y="503"/>
                    </a:lnTo>
                    <a:lnTo>
                      <a:pt x="115" y="487"/>
                    </a:lnTo>
                    <a:lnTo>
                      <a:pt x="149" y="465"/>
                    </a:lnTo>
                    <a:lnTo>
                      <a:pt x="179" y="439"/>
                    </a:lnTo>
                    <a:lnTo>
                      <a:pt x="204" y="409"/>
                    </a:lnTo>
                    <a:lnTo>
                      <a:pt x="225" y="374"/>
                    </a:lnTo>
                    <a:lnTo>
                      <a:pt x="240" y="336"/>
                    </a:lnTo>
                    <a:lnTo>
                      <a:pt x="249" y="299"/>
                    </a:lnTo>
                    <a:lnTo>
                      <a:pt x="253" y="258"/>
                    </a:lnTo>
                    <a:lnTo>
                      <a:pt x="249" y="218"/>
                    </a:lnTo>
                    <a:lnTo>
                      <a:pt x="240" y="179"/>
                    </a:lnTo>
                    <a:lnTo>
                      <a:pt x="225" y="142"/>
                    </a:lnTo>
                    <a:lnTo>
                      <a:pt x="204" y="108"/>
                    </a:lnTo>
                    <a:lnTo>
                      <a:pt x="178" y="78"/>
                    </a:lnTo>
                    <a:lnTo>
                      <a:pt x="148" y="52"/>
                    </a:lnTo>
                    <a:lnTo>
                      <a:pt x="115" y="30"/>
                    </a:lnTo>
                    <a:lnTo>
                      <a:pt x="78" y="14"/>
                    </a:lnTo>
                    <a:lnTo>
                      <a:pt x="39" y="5"/>
                    </a:lnTo>
                    <a:lnTo>
                      <a:pt x="0" y="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1" name="Freeform 4555"/>
              <p:cNvSpPr>
                <a:spLocks noChangeAspect="1"/>
              </p:cNvSpPr>
              <p:nvPr/>
            </p:nvSpPr>
            <p:spPr bwMode="auto">
              <a:xfrm>
                <a:off x="1247" y="7443"/>
                <a:ext cx="139" cy="286"/>
              </a:xfrm>
              <a:custGeom>
                <a:avLst/>
                <a:gdLst>
                  <a:gd name="T0" fmla="*/ 0 w 253"/>
                  <a:gd name="T1" fmla="*/ 286 h 516"/>
                  <a:gd name="T2" fmla="*/ 23 w 253"/>
                  <a:gd name="T3" fmla="*/ 283 h 516"/>
                  <a:gd name="T4" fmla="*/ 43 w 253"/>
                  <a:gd name="T5" fmla="*/ 278 h 516"/>
                  <a:gd name="T6" fmla="*/ 63 w 253"/>
                  <a:gd name="T7" fmla="*/ 269 h 516"/>
                  <a:gd name="T8" fmla="*/ 82 w 253"/>
                  <a:gd name="T9" fmla="*/ 257 h 516"/>
                  <a:gd name="T10" fmla="*/ 98 w 253"/>
                  <a:gd name="T11" fmla="*/ 243 h 516"/>
                  <a:gd name="T12" fmla="*/ 112 w 253"/>
                  <a:gd name="T13" fmla="*/ 226 h 516"/>
                  <a:gd name="T14" fmla="*/ 124 w 253"/>
                  <a:gd name="T15" fmla="*/ 207 h 516"/>
                  <a:gd name="T16" fmla="*/ 132 w 253"/>
                  <a:gd name="T17" fmla="*/ 187 h 516"/>
                  <a:gd name="T18" fmla="*/ 137 w 253"/>
                  <a:gd name="T19" fmla="*/ 165 h 516"/>
                  <a:gd name="T20" fmla="*/ 139 w 253"/>
                  <a:gd name="T21" fmla="*/ 142 h 516"/>
                  <a:gd name="T22" fmla="*/ 137 w 253"/>
                  <a:gd name="T23" fmla="*/ 120 h 516"/>
                  <a:gd name="T24" fmla="*/ 132 w 253"/>
                  <a:gd name="T25" fmla="*/ 99 h 516"/>
                  <a:gd name="T26" fmla="*/ 124 w 253"/>
                  <a:gd name="T27" fmla="*/ 79 h 516"/>
                  <a:gd name="T28" fmla="*/ 112 w 253"/>
                  <a:gd name="T29" fmla="*/ 59 h 516"/>
                  <a:gd name="T30" fmla="*/ 98 w 253"/>
                  <a:gd name="T31" fmla="*/ 43 h 516"/>
                  <a:gd name="T32" fmla="*/ 81 w 253"/>
                  <a:gd name="T33" fmla="*/ 28 h 516"/>
                  <a:gd name="T34" fmla="*/ 63 w 253"/>
                  <a:gd name="T35" fmla="*/ 16 h 516"/>
                  <a:gd name="T36" fmla="*/ 43 w 253"/>
                  <a:gd name="T37" fmla="*/ 8 h 516"/>
                  <a:gd name="T38" fmla="*/ 21 w 253"/>
                  <a:gd name="T39" fmla="*/ 2 h 516"/>
                  <a:gd name="T40" fmla="*/ 0 w 253"/>
                  <a:gd name="T41" fmla="*/ 0 h 5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53" h="516">
                    <a:moveTo>
                      <a:pt x="0" y="516"/>
                    </a:moveTo>
                    <a:lnTo>
                      <a:pt x="41" y="511"/>
                    </a:lnTo>
                    <a:lnTo>
                      <a:pt x="78" y="502"/>
                    </a:lnTo>
                    <a:lnTo>
                      <a:pt x="115" y="486"/>
                    </a:lnTo>
                    <a:lnTo>
                      <a:pt x="149" y="464"/>
                    </a:lnTo>
                    <a:lnTo>
                      <a:pt x="179" y="438"/>
                    </a:lnTo>
                    <a:lnTo>
                      <a:pt x="204" y="408"/>
                    </a:lnTo>
                    <a:lnTo>
                      <a:pt x="225" y="373"/>
                    </a:lnTo>
                    <a:lnTo>
                      <a:pt x="240" y="337"/>
                    </a:lnTo>
                    <a:lnTo>
                      <a:pt x="249" y="298"/>
                    </a:lnTo>
                    <a:lnTo>
                      <a:pt x="253" y="257"/>
                    </a:lnTo>
                    <a:lnTo>
                      <a:pt x="249" y="217"/>
                    </a:lnTo>
                    <a:lnTo>
                      <a:pt x="240" y="178"/>
                    </a:lnTo>
                    <a:lnTo>
                      <a:pt x="225" y="142"/>
                    </a:lnTo>
                    <a:lnTo>
                      <a:pt x="204" y="107"/>
                    </a:lnTo>
                    <a:lnTo>
                      <a:pt x="178" y="77"/>
                    </a:lnTo>
                    <a:lnTo>
                      <a:pt x="148" y="51"/>
                    </a:lnTo>
                    <a:lnTo>
                      <a:pt x="115" y="29"/>
                    </a:lnTo>
                    <a:lnTo>
                      <a:pt x="78" y="14"/>
                    </a:lnTo>
                    <a:lnTo>
                      <a:pt x="39" y="4"/>
                    </a:lnTo>
                    <a:lnTo>
                      <a:pt x="0" y="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2" name="Freeform 4556"/>
              <p:cNvSpPr>
                <a:spLocks noChangeAspect="1"/>
              </p:cNvSpPr>
              <p:nvPr/>
            </p:nvSpPr>
            <p:spPr bwMode="auto">
              <a:xfrm>
                <a:off x="1247" y="7155"/>
                <a:ext cx="139" cy="286"/>
              </a:xfrm>
              <a:custGeom>
                <a:avLst/>
                <a:gdLst>
                  <a:gd name="T0" fmla="*/ 0 w 253"/>
                  <a:gd name="T1" fmla="*/ 286 h 516"/>
                  <a:gd name="T2" fmla="*/ 23 w 253"/>
                  <a:gd name="T3" fmla="*/ 283 h 516"/>
                  <a:gd name="T4" fmla="*/ 43 w 253"/>
                  <a:gd name="T5" fmla="*/ 278 h 516"/>
                  <a:gd name="T6" fmla="*/ 63 w 253"/>
                  <a:gd name="T7" fmla="*/ 269 h 516"/>
                  <a:gd name="T8" fmla="*/ 82 w 253"/>
                  <a:gd name="T9" fmla="*/ 257 h 516"/>
                  <a:gd name="T10" fmla="*/ 98 w 253"/>
                  <a:gd name="T11" fmla="*/ 243 h 516"/>
                  <a:gd name="T12" fmla="*/ 112 w 253"/>
                  <a:gd name="T13" fmla="*/ 226 h 516"/>
                  <a:gd name="T14" fmla="*/ 124 w 253"/>
                  <a:gd name="T15" fmla="*/ 207 h 516"/>
                  <a:gd name="T16" fmla="*/ 132 w 253"/>
                  <a:gd name="T17" fmla="*/ 186 h 516"/>
                  <a:gd name="T18" fmla="*/ 137 w 253"/>
                  <a:gd name="T19" fmla="*/ 165 h 516"/>
                  <a:gd name="T20" fmla="*/ 139 w 253"/>
                  <a:gd name="T21" fmla="*/ 143 h 516"/>
                  <a:gd name="T22" fmla="*/ 137 w 253"/>
                  <a:gd name="T23" fmla="*/ 121 h 516"/>
                  <a:gd name="T24" fmla="*/ 132 w 253"/>
                  <a:gd name="T25" fmla="*/ 99 h 516"/>
                  <a:gd name="T26" fmla="*/ 124 w 253"/>
                  <a:gd name="T27" fmla="*/ 79 h 516"/>
                  <a:gd name="T28" fmla="*/ 112 w 253"/>
                  <a:gd name="T29" fmla="*/ 59 h 516"/>
                  <a:gd name="T30" fmla="*/ 98 w 253"/>
                  <a:gd name="T31" fmla="*/ 42 h 516"/>
                  <a:gd name="T32" fmla="*/ 81 w 253"/>
                  <a:gd name="T33" fmla="*/ 28 h 516"/>
                  <a:gd name="T34" fmla="*/ 63 w 253"/>
                  <a:gd name="T35" fmla="*/ 16 h 516"/>
                  <a:gd name="T36" fmla="*/ 43 w 253"/>
                  <a:gd name="T37" fmla="*/ 7 h 516"/>
                  <a:gd name="T38" fmla="*/ 21 w 253"/>
                  <a:gd name="T39" fmla="*/ 2 h 516"/>
                  <a:gd name="T40" fmla="*/ 0 w 253"/>
                  <a:gd name="T41" fmla="*/ 0 h 5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53" h="516">
                    <a:moveTo>
                      <a:pt x="0" y="516"/>
                    </a:moveTo>
                    <a:lnTo>
                      <a:pt x="41" y="511"/>
                    </a:lnTo>
                    <a:lnTo>
                      <a:pt x="78" y="501"/>
                    </a:lnTo>
                    <a:lnTo>
                      <a:pt x="115" y="486"/>
                    </a:lnTo>
                    <a:lnTo>
                      <a:pt x="149" y="464"/>
                    </a:lnTo>
                    <a:lnTo>
                      <a:pt x="179" y="438"/>
                    </a:lnTo>
                    <a:lnTo>
                      <a:pt x="204" y="407"/>
                    </a:lnTo>
                    <a:lnTo>
                      <a:pt x="225" y="374"/>
                    </a:lnTo>
                    <a:lnTo>
                      <a:pt x="240" y="336"/>
                    </a:lnTo>
                    <a:lnTo>
                      <a:pt x="249" y="297"/>
                    </a:lnTo>
                    <a:lnTo>
                      <a:pt x="253" y="258"/>
                    </a:lnTo>
                    <a:lnTo>
                      <a:pt x="249" y="218"/>
                    </a:lnTo>
                    <a:lnTo>
                      <a:pt x="240" y="179"/>
                    </a:lnTo>
                    <a:lnTo>
                      <a:pt x="225" y="142"/>
                    </a:lnTo>
                    <a:lnTo>
                      <a:pt x="204" y="107"/>
                    </a:lnTo>
                    <a:lnTo>
                      <a:pt x="178" y="76"/>
                    </a:lnTo>
                    <a:lnTo>
                      <a:pt x="148" y="51"/>
                    </a:lnTo>
                    <a:lnTo>
                      <a:pt x="115" y="29"/>
                    </a:lnTo>
                    <a:lnTo>
                      <a:pt x="78" y="13"/>
                    </a:lnTo>
                    <a:lnTo>
                      <a:pt x="39" y="4"/>
                    </a:lnTo>
                    <a:lnTo>
                      <a:pt x="0" y="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3" name="Line 4557"/>
              <p:cNvSpPr>
                <a:spLocks noChangeShapeType="1"/>
              </p:cNvSpPr>
              <p:nvPr/>
            </p:nvSpPr>
            <p:spPr bwMode="auto">
              <a:xfrm>
                <a:off x="1668" y="7155"/>
                <a:ext cx="13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4" name="Line 4558"/>
              <p:cNvSpPr>
                <a:spLocks noChangeShapeType="1"/>
              </p:cNvSpPr>
              <p:nvPr/>
            </p:nvSpPr>
            <p:spPr bwMode="auto">
              <a:xfrm>
                <a:off x="3038" y="7155"/>
                <a:ext cx="0" cy="14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5" name="Line 4559"/>
              <p:cNvSpPr>
                <a:spLocks noChangeShapeType="1"/>
              </p:cNvSpPr>
              <p:nvPr/>
            </p:nvSpPr>
            <p:spPr bwMode="auto">
              <a:xfrm flipV="1">
                <a:off x="2182" y="7529"/>
                <a:ext cx="707" cy="70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6" name="Line 4560"/>
              <p:cNvSpPr>
                <a:spLocks noChangeShapeType="1"/>
              </p:cNvSpPr>
              <p:nvPr/>
            </p:nvSpPr>
            <p:spPr bwMode="auto">
              <a:xfrm flipH="1">
                <a:off x="890" y="7155"/>
                <a:ext cx="35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7" name="Line 4561"/>
              <p:cNvSpPr>
                <a:spLocks noChangeShapeType="1"/>
              </p:cNvSpPr>
              <p:nvPr/>
            </p:nvSpPr>
            <p:spPr bwMode="auto">
              <a:xfrm flipH="1">
                <a:off x="890" y="8017"/>
                <a:ext cx="357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8" name="Freeform 4562"/>
              <p:cNvSpPr>
                <a:spLocks noChangeAspect="1"/>
              </p:cNvSpPr>
              <p:nvPr/>
            </p:nvSpPr>
            <p:spPr bwMode="auto">
              <a:xfrm>
                <a:off x="748" y="7946"/>
                <a:ext cx="142" cy="142"/>
              </a:xfrm>
              <a:custGeom>
                <a:avLst/>
                <a:gdLst>
                  <a:gd name="T0" fmla="*/ 142 w 256"/>
                  <a:gd name="T1" fmla="*/ 72 h 258"/>
                  <a:gd name="T2" fmla="*/ 140 w 256"/>
                  <a:gd name="T3" fmla="*/ 56 h 258"/>
                  <a:gd name="T4" fmla="*/ 135 w 256"/>
                  <a:gd name="T5" fmla="*/ 40 h 258"/>
                  <a:gd name="T6" fmla="*/ 126 w 256"/>
                  <a:gd name="T7" fmla="*/ 27 h 258"/>
                  <a:gd name="T8" fmla="*/ 115 w 256"/>
                  <a:gd name="T9" fmla="*/ 16 h 258"/>
                  <a:gd name="T10" fmla="*/ 102 w 256"/>
                  <a:gd name="T11" fmla="*/ 7 h 258"/>
                  <a:gd name="T12" fmla="*/ 87 w 256"/>
                  <a:gd name="T13" fmla="*/ 2 h 258"/>
                  <a:gd name="T14" fmla="*/ 71 w 256"/>
                  <a:gd name="T15" fmla="*/ 0 h 258"/>
                  <a:gd name="T16" fmla="*/ 55 w 256"/>
                  <a:gd name="T17" fmla="*/ 2 h 258"/>
                  <a:gd name="T18" fmla="*/ 40 w 256"/>
                  <a:gd name="T19" fmla="*/ 7 h 258"/>
                  <a:gd name="T20" fmla="*/ 27 w 256"/>
                  <a:gd name="T21" fmla="*/ 16 h 258"/>
                  <a:gd name="T22" fmla="*/ 15 w 256"/>
                  <a:gd name="T23" fmla="*/ 27 h 258"/>
                  <a:gd name="T24" fmla="*/ 7 w 256"/>
                  <a:gd name="T25" fmla="*/ 40 h 258"/>
                  <a:gd name="T26" fmla="*/ 1 w 256"/>
                  <a:gd name="T27" fmla="*/ 56 h 258"/>
                  <a:gd name="T28" fmla="*/ 0 w 256"/>
                  <a:gd name="T29" fmla="*/ 72 h 258"/>
                  <a:gd name="T30" fmla="*/ 1 w 256"/>
                  <a:gd name="T31" fmla="*/ 87 h 258"/>
                  <a:gd name="T32" fmla="*/ 7 w 256"/>
                  <a:gd name="T33" fmla="*/ 102 h 258"/>
                  <a:gd name="T34" fmla="*/ 15 w 256"/>
                  <a:gd name="T35" fmla="*/ 116 h 258"/>
                  <a:gd name="T36" fmla="*/ 27 w 256"/>
                  <a:gd name="T37" fmla="*/ 126 h 258"/>
                  <a:gd name="T38" fmla="*/ 40 w 256"/>
                  <a:gd name="T39" fmla="*/ 135 h 258"/>
                  <a:gd name="T40" fmla="*/ 55 w 256"/>
                  <a:gd name="T41" fmla="*/ 140 h 258"/>
                  <a:gd name="T42" fmla="*/ 71 w 256"/>
                  <a:gd name="T43" fmla="*/ 142 h 258"/>
                  <a:gd name="T44" fmla="*/ 87 w 256"/>
                  <a:gd name="T45" fmla="*/ 140 h 258"/>
                  <a:gd name="T46" fmla="*/ 102 w 256"/>
                  <a:gd name="T47" fmla="*/ 135 h 258"/>
                  <a:gd name="T48" fmla="*/ 115 w 256"/>
                  <a:gd name="T49" fmla="*/ 126 h 258"/>
                  <a:gd name="T50" fmla="*/ 126 w 256"/>
                  <a:gd name="T51" fmla="*/ 116 h 258"/>
                  <a:gd name="T52" fmla="*/ 135 w 256"/>
                  <a:gd name="T53" fmla="*/ 102 h 258"/>
                  <a:gd name="T54" fmla="*/ 140 w 256"/>
                  <a:gd name="T55" fmla="*/ 87 h 258"/>
                  <a:gd name="T56" fmla="*/ 142 w 256"/>
                  <a:gd name="T57" fmla="*/ 72 h 2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56" h="258">
                    <a:moveTo>
                      <a:pt x="256" y="130"/>
                    </a:moveTo>
                    <a:lnTo>
                      <a:pt x="253" y="101"/>
                    </a:lnTo>
                    <a:lnTo>
                      <a:pt x="244" y="73"/>
                    </a:lnTo>
                    <a:lnTo>
                      <a:pt x="228" y="49"/>
                    </a:lnTo>
                    <a:lnTo>
                      <a:pt x="208" y="29"/>
                    </a:lnTo>
                    <a:lnTo>
                      <a:pt x="183" y="13"/>
                    </a:lnTo>
                    <a:lnTo>
                      <a:pt x="157" y="3"/>
                    </a:lnTo>
                    <a:lnTo>
                      <a:pt x="128" y="0"/>
                    </a:lnTo>
                    <a:lnTo>
                      <a:pt x="99" y="3"/>
                    </a:lnTo>
                    <a:lnTo>
                      <a:pt x="72" y="13"/>
                    </a:lnTo>
                    <a:lnTo>
                      <a:pt x="48" y="29"/>
                    </a:lnTo>
                    <a:lnTo>
                      <a:pt x="27" y="49"/>
                    </a:lnTo>
                    <a:lnTo>
                      <a:pt x="12" y="73"/>
                    </a:lnTo>
                    <a:lnTo>
                      <a:pt x="2" y="101"/>
                    </a:lnTo>
                    <a:lnTo>
                      <a:pt x="0" y="130"/>
                    </a:lnTo>
                    <a:lnTo>
                      <a:pt x="2" y="158"/>
                    </a:lnTo>
                    <a:lnTo>
                      <a:pt x="12" y="185"/>
                    </a:lnTo>
                    <a:lnTo>
                      <a:pt x="27" y="210"/>
                    </a:lnTo>
                    <a:lnTo>
                      <a:pt x="48" y="229"/>
                    </a:lnTo>
                    <a:lnTo>
                      <a:pt x="72" y="246"/>
                    </a:lnTo>
                    <a:lnTo>
                      <a:pt x="99" y="255"/>
                    </a:lnTo>
                    <a:lnTo>
                      <a:pt x="128" y="258"/>
                    </a:lnTo>
                    <a:lnTo>
                      <a:pt x="157" y="255"/>
                    </a:lnTo>
                    <a:lnTo>
                      <a:pt x="183" y="246"/>
                    </a:lnTo>
                    <a:lnTo>
                      <a:pt x="208" y="229"/>
                    </a:lnTo>
                    <a:lnTo>
                      <a:pt x="228" y="210"/>
                    </a:lnTo>
                    <a:lnTo>
                      <a:pt x="244" y="185"/>
                    </a:lnTo>
                    <a:lnTo>
                      <a:pt x="253" y="158"/>
                    </a:lnTo>
                    <a:lnTo>
                      <a:pt x="256" y="13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9" name="Freeform 4563"/>
              <p:cNvSpPr>
                <a:spLocks noChangeAspect="1"/>
              </p:cNvSpPr>
              <p:nvPr/>
            </p:nvSpPr>
            <p:spPr bwMode="auto">
              <a:xfrm>
                <a:off x="748" y="7084"/>
                <a:ext cx="142" cy="144"/>
              </a:xfrm>
              <a:custGeom>
                <a:avLst/>
                <a:gdLst>
                  <a:gd name="T0" fmla="*/ 142 w 256"/>
                  <a:gd name="T1" fmla="*/ 72 h 258"/>
                  <a:gd name="T2" fmla="*/ 141 w 256"/>
                  <a:gd name="T3" fmla="*/ 56 h 258"/>
                  <a:gd name="T4" fmla="*/ 135 w 256"/>
                  <a:gd name="T5" fmla="*/ 41 h 258"/>
                  <a:gd name="T6" fmla="*/ 127 w 256"/>
                  <a:gd name="T7" fmla="*/ 27 h 258"/>
                  <a:gd name="T8" fmla="*/ 115 w 256"/>
                  <a:gd name="T9" fmla="*/ 16 h 258"/>
                  <a:gd name="T10" fmla="*/ 102 w 256"/>
                  <a:gd name="T11" fmla="*/ 7 h 258"/>
                  <a:gd name="T12" fmla="*/ 87 w 256"/>
                  <a:gd name="T13" fmla="*/ 2 h 258"/>
                  <a:gd name="T14" fmla="*/ 71 w 256"/>
                  <a:gd name="T15" fmla="*/ 0 h 258"/>
                  <a:gd name="T16" fmla="*/ 55 w 256"/>
                  <a:gd name="T17" fmla="*/ 2 h 258"/>
                  <a:gd name="T18" fmla="*/ 40 w 256"/>
                  <a:gd name="T19" fmla="*/ 7 h 258"/>
                  <a:gd name="T20" fmla="*/ 27 w 256"/>
                  <a:gd name="T21" fmla="*/ 16 h 258"/>
                  <a:gd name="T22" fmla="*/ 16 w 256"/>
                  <a:gd name="T23" fmla="*/ 27 h 258"/>
                  <a:gd name="T24" fmla="*/ 7 w 256"/>
                  <a:gd name="T25" fmla="*/ 41 h 258"/>
                  <a:gd name="T26" fmla="*/ 2 w 256"/>
                  <a:gd name="T27" fmla="*/ 56 h 258"/>
                  <a:gd name="T28" fmla="*/ 0 w 256"/>
                  <a:gd name="T29" fmla="*/ 72 h 258"/>
                  <a:gd name="T30" fmla="*/ 2 w 256"/>
                  <a:gd name="T31" fmla="*/ 88 h 258"/>
                  <a:gd name="T32" fmla="*/ 7 w 256"/>
                  <a:gd name="T33" fmla="*/ 103 h 258"/>
                  <a:gd name="T34" fmla="*/ 16 w 256"/>
                  <a:gd name="T35" fmla="*/ 117 h 258"/>
                  <a:gd name="T36" fmla="*/ 27 w 256"/>
                  <a:gd name="T37" fmla="*/ 128 h 258"/>
                  <a:gd name="T38" fmla="*/ 40 w 256"/>
                  <a:gd name="T39" fmla="*/ 137 h 258"/>
                  <a:gd name="T40" fmla="*/ 55 w 256"/>
                  <a:gd name="T41" fmla="*/ 142 h 258"/>
                  <a:gd name="T42" fmla="*/ 71 w 256"/>
                  <a:gd name="T43" fmla="*/ 144 h 258"/>
                  <a:gd name="T44" fmla="*/ 87 w 256"/>
                  <a:gd name="T45" fmla="*/ 142 h 258"/>
                  <a:gd name="T46" fmla="*/ 102 w 256"/>
                  <a:gd name="T47" fmla="*/ 137 h 258"/>
                  <a:gd name="T48" fmla="*/ 115 w 256"/>
                  <a:gd name="T49" fmla="*/ 128 h 258"/>
                  <a:gd name="T50" fmla="*/ 127 w 256"/>
                  <a:gd name="T51" fmla="*/ 117 h 258"/>
                  <a:gd name="T52" fmla="*/ 135 w 256"/>
                  <a:gd name="T53" fmla="*/ 103 h 258"/>
                  <a:gd name="T54" fmla="*/ 141 w 256"/>
                  <a:gd name="T55" fmla="*/ 88 h 258"/>
                  <a:gd name="T56" fmla="*/ 142 w 256"/>
                  <a:gd name="T57" fmla="*/ 72 h 2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56" h="258">
                    <a:moveTo>
                      <a:pt x="256" y="129"/>
                    </a:moveTo>
                    <a:lnTo>
                      <a:pt x="254" y="100"/>
                    </a:lnTo>
                    <a:lnTo>
                      <a:pt x="244" y="73"/>
                    </a:lnTo>
                    <a:lnTo>
                      <a:pt x="229" y="48"/>
                    </a:lnTo>
                    <a:lnTo>
                      <a:pt x="208" y="29"/>
                    </a:lnTo>
                    <a:lnTo>
                      <a:pt x="184" y="13"/>
                    </a:lnTo>
                    <a:lnTo>
                      <a:pt x="157" y="3"/>
                    </a:lnTo>
                    <a:lnTo>
                      <a:pt x="128" y="0"/>
                    </a:lnTo>
                    <a:lnTo>
                      <a:pt x="99" y="3"/>
                    </a:lnTo>
                    <a:lnTo>
                      <a:pt x="73" y="13"/>
                    </a:lnTo>
                    <a:lnTo>
                      <a:pt x="48" y="29"/>
                    </a:lnTo>
                    <a:lnTo>
                      <a:pt x="28" y="48"/>
                    </a:lnTo>
                    <a:lnTo>
                      <a:pt x="12" y="73"/>
                    </a:lnTo>
                    <a:lnTo>
                      <a:pt x="3" y="100"/>
                    </a:lnTo>
                    <a:lnTo>
                      <a:pt x="0" y="129"/>
                    </a:lnTo>
                    <a:lnTo>
                      <a:pt x="3" y="157"/>
                    </a:lnTo>
                    <a:lnTo>
                      <a:pt x="12" y="185"/>
                    </a:lnTo>
                    <a:lnTo>
                      <a:pt x="28" y="209"/>
                    </a:lnTo>
                    <a:lnTo>
                      <a:pt x="48" y="230"/>
                    </a:lnTo>
                    <a:lnTo>
                      <a:pt x="73" y="246"/>
                    </a:lnTo>
                    <a:lnTo>
                      <a:pt x="99" y="255"/>
                    </a:lnTo>
                    <a:lnTo>
                      <a:pt x="128" y="258"/>
                    </a:lnTo>
                    <a:lnTo>
                      <a:pt x="157" y="255"/>
                    </a:lnTo>
                    <a:lnTo>
                      <a:pt x="184" y="246"/>
                    </a:lnTo>
                    <a:lnTo>
                      <a:pt x="208" y="230"/>
                    </a:lnTo>
                    <a:lnTo>
                      <a:pt x="229" y="209"/>
                    </a:lnTo>
                    <a:lnTo>
                      <a:pt x="244" y="185"/>
                    </a:lnTo>
                    <a:lnTo>
                      <a:pt x="254" y="157"/>
                    </a:lnTo>
                    <a:lnTo>
                      <a:pt x="256" y="129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0" name="Freeform 4564"/>
              <p:cNvSpPr>
                <a:spLocks noChangeAspect="1"/>
              </p:cNvSpPr>
              <p:nvPr/>
            </p:nvSpPr>
            <p:spPr bwMode="auto">
              <a:xfrm>
                <a:off x="3105" y="7979"/>
                <a:ext cx="85" cy="83"/>
              </a:xfrm>
              <a:custGeom>
                <a:avLst/>
                <a:gdLst>
                  <a:gd name="T0" fmla="*/ 85 w 128"/>
                  <a:gd name="T1" fmla="*/ 41 h 129"/>
                  <a:gd name="T2" fmla="*/ 84 w 128"/>
                  <a:gd name="T3" fmla="*/ 29 h 129"/>
                  <a:gd name="T4" fmla="*/ 78 w 128"/>
                  <a:gd name="T5" fmla="*/ 17 h 129"/>
                  <a:gd name="T6" fmla="*/ 68 w 128"/>
                  <a:gd name="T7" fmla="*/ 8 h 129"/>
                  <a:gd name="T8" fmla="*/ 56 w 128"/>
                  <a:gd name="T9" fmla="*/ 3 h 129"/>
                  <a:gd name="T10" fmla="*/ 43 w 128"/>
                  <a:gd name="T11" fmla="*/ 0 h 129"/>
                  <a:gd name="T12" fmla="*/ 29 w 128"/>
                  <a:gd name="T13" fmla="*/ 3 h 129"/>
                  <a:gd name="T14" fmla="*/ 17 w 128"/>
                  <a:gd name="T15" fmla="*/ 8 h 129"/>
                  <a:gd name="T16" fmla="*/ 8 w 128"/>
                  <a:gd name="T17" fmla="*/ 17 h 129"/>
                  <a:gd name="T18" fmla="*/ 2 w 128"/>
                  <a:gd name="T19" fmla="*/ 29 h 129"/>
                  <a:gd name="T20" fmla="*/ 0 w 128"/>
                  <a:gd name="T21" fmla="*/ 41 h 129"/>
                  <a:gd name="T22" fmla="*/ 2 w 128"/>
                  <a:gd name="T23" fmla="*/ 55 h 129"/>
                  <a:gd name="T24" fmla="*/ 8 w 128"/>
                  <a:gd name="T25" fmla="*/ 66 h 129"/>
                  <a:gd name="T26" fmla="*/ 17 w 128"/>
                  <a:gd name="T27" fmla="*/ 75 h 129"/>
                  <a:gd name="T28" fmla="*/ 29 w 128"/>
                  <a:gd name="T29" fmla="*/ 81 h 129"/>
                  <a:gd name="T30" fmla="*/ 43 w 128"/>
                  <a:gd name="T31" fmla="*/ 83 h 129"/>
                  <a:gd name="T32" fmla="*/ 56 w 128"/>
                  <a:gd name="T33" fmla="*/ 81 h 129"/>
                  <a:gd name="T34" fmla="*/ 68 w 128"/>
                  <a:gd name="T35" fmla="*/ 75 h 129"/>
                  <a:gd name="T36" fmla="*/ 78 w 128"/>
                  <a:gd name="T37" fmla="*/ 66 h 129"/>
                  <a:gd name="T38" fmla="*/ 84 w 128"/>
                  <a:gd name="T39" fmla="*/ 55 h 129"/>
                  <a:gd name="T40" fmla="*/ 85 w 128"/>
                  <a:gd name="T41" fmla="*/ 41 h 1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8" h="129">
                    <a:moveTo>
                      <a:pt x="128" y="64"/>
                    </a:moveTo>
                    <a:lnTo>
                      <a:pt x="126" y="45"/>
                    </a:lnTo>
                    <a:lnTo>
                      <a:pt x="117" y="27"/>
                    </a:lnTo>
                    <a:lnTo>
                      <a:pt x="102" y="13"/>
                    </a:lnTo>
                    <a:lnTo>
                      <a:pt x="84" y="4"/>
                    </a:lnTo>
                    <a:lnTo>
                      <a:pt x="64" y="0"/>
                    </a:lnTo>
                    <a:lnTo>
                      <a:pt x="44" y="4"/>
                    </a:lnTo>
                    <a:lnTo>
                      <a:pt x="26" y="13"/>
                    </a:lnTo>
                    <a:lnTo>
                      <a:pt x="12" y="27"/>
                    </a:lnTo>
                    <a:lnTo>
                      <a:pt x="3" y="45"/>
                    </a:lnTo>
                    <a:lnTo>
                      <a:pt x="0" y="64"/>
                    </a:lnTo>
                    <a:lnTo>
                      <a:pt x="3" y="85"/>
                    </a:lnTo>
                    <a:lnTo>
                      <a:pt x="12" y="102"/>
                    </a:lnTo>
                    <a:lnTo>
                      <a:pt x="26" y="117"/>
                    </a:lnTo>
                    <a:lnTo>
                      <a:pt x="44" y="126"/>
                    </a:lnTo>
                    <a:lnTo>
                      <a:pt x="64" y="129"/>
                    </a:lnTo>
                    <a:lnTo>
                      <a:pt x="84" y="126"/>
                    </a:lnTo>
                    <a:lnTo>
                      <a:pt x="102" y="117"/>
                    </a:lnTo>
                    <a:lnTo>
                      <a:pt x="117" y="102"/>
                    </a:lnTo>
                    <a:lnTo>
                      <a:pt x="126" y="85"/>
                    </a:lnTo>
                    <a:lnTo>
                      <a:pt x="128" y="64"/>
                    </a:lnTo>
                    <a:close/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1" name="Freeform 4565"/>
              <p:cNvSpPr>
                <a:spLocks noChangeAspect="1"/>
              </p:cNvSpPr>
              <p:nvPr/>
            </p:nvSpPr>
            <p:spPr bwMode="auto">
              <a:xfrm>
                <a:off x="1748" y="7979"/>
                <a:ext cx="85" cy="85"/>
              </a:xfrm>
              <a:custGeom>
                <a:avLst/>
                <a:gdLst>
                  <a:gd name="T0" fmla="*/ 85 w 130"/>
                  <a:gd name="T1" fmla="*/ 42 h 129"/>
                  <a:gd name="T2" fmla="*/ 82 w 130"/>
                  <a:gd name="T3" fmla="*/ 30 h 129"/>
                  <a:gd name="T4" fmla="*/ 77 w 130"/>
                  <a:gd name="T5" fmla="*/ 18 h 129"/>
                  <a:gd name="T6" fmla="*/ 67 w 130"/>
                  <a:gd name="T7" fmla="*/ 9 h 129"/>
                  <a:gd name="T8" fmla="*/ 56 w 130"/>
                  <a:gd name="T9" fmla="*/ 3 h 129"/>
                  <a:gd name="T10" fmla="*/ 42 w 130"/>
                  <a:gd name="T11" fmla="*/ 0 h 129"/>
                  <a:gd name="T12" fmla="*/ 29 w 130"/>
                  <a:gd name="T13" fmla="*/ 3 h 129"/>
                  <a:gd name="T14" fmla="*/ 18 w 130"/>
                  <a:gd name="T15" fmla="*/ 9 h 129"/>
                  <a:gd name="T16" fmla="*/ 9 w 130"/>
                  <a:gd name="T17" fmla="*/ 18 h 129"/>
                  <a:gd name="T18" fmla="*/ 3 w 130"/>
                  <a:gd name="T19" fmla="*/ 30 h 129"/>
                  <a:gd name="T20" fmla="*/ 0 w 130"/>
                  <a:gd name="T21" fmla="*/ 42 h 129"/>
                  <a:gd name="T22" fmla="*/ 3 w 130"/>
                  <a:gd name="T23" fmla="*/ 56 h 129"/>
                  <a:gd name="T24" fmla="*/ 9 w 130"/>
                  <a:gd name="T25" fmla="*/ 67 h 129"/>
                  <a:gd name="T26" fmla="*/ 18 w 130"/>
                  <a:gd name="T27" fmla="*/ 77 h 129"/>
                  <a:gd name="T28" fmla="*/ 29 w 130"/>
                  <a:gd name="T29" fmla="*/ 83 h 129"/>
                  <a:gd name="T30" fmla="*/ 42 w 130"/>
                  <a:gd name="T31" fmla="*/ 85 h 129"/>
                  <a:gd name="T32" fmla="*/ 56 w 130"/>
                  <a:gd name="T33" fmla="*/ 83 h 129"/>
                  <a:gd name="T34" fmla="*/ 67 w 130"/>
                  <a:gd name="T35" fmla="*/ 77 h 129"/>
                  <a:gd name="T36" fmla="*/ 77 w 130"/>
                  <a:gd name="T37" fmla="*/ 67 h 129"/>
                  <a:gd name="T38" fmla="*/ 82 w 130"/>
                  <a:gd name="T39" fmla="*/ 56 h 129"/>
                  <a:gd name="T40" fmla="*/ 85 w 130"/>
                  <a:gd name="T41" fmla="*/ 42 h 1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30" h="129">
                    <a:moveTo>
                      <a:pt x="130" y="64"/>
                    </a:moveTo>
                    <a:lnTo>
                      <a:pt x="126" y="45"/>
                    </a:lnTo>
                    <a:lnTo>
                      <a:pt x="117" y="27"/>
                    </a:lnTo>
                    <a:lnTo>
                      <a:pt x="102" y="13"/>
                    </a:lnTo>
                    <a:lnTo>
                      <a:pt x="85" y="4"/>
                    </a:lnTo>
                    <a:lnTo>
                      <a:pt x="64" y="0"/>
                    </a:lnTo>
                    <a:lnTo>
                      <a:pt x="45" y="4"/>
                    </a:lnTo>
                    <a:lnTo>
                      <a:pt x="27" y="13"/>
                    </a:lnTo>
                    <a:lnTo>
                      <a:pt x="13" y="27"/>
                    </a:lnTo>
                    <a:lnTo>
                      <a:pt x="4" y="45"/>
                    </a:lnTo>
                    <a:lnTo>
                      <a:pt x="0" y="64"/>
                    </a:lnTo>
                    <a:lnTo>
                      <a:pt x="4" y="85"/>
                    </a:lnTo>
                    <a:lnTo>
                      <a:pt x="13" y="102"/>
                    </a:lnTo>
                    <a:lnTo>
                      <a:pt x="27" y="117"/>
                    </a:lnTo>
                    <a:lnTo>
                      <a:pt x="45" y="126"/>
                    </a:lnTo>
                    <a:lnTo>
                      <a:pt x="64" y="129"/>
                    </a:lnTo>
                    <a:lnTo>
                      <a:pt x="85" y="126"/>
                    </a:lnTo>
                    <a:lnTo>
                      <a:pt x="102" y="117"/>
                    </a:lnTo>
                    <a:lnTo>
                      <a:pt x="117" y="102"/>
                    </a:lnTo>
                    <a:lnTo>
                      <a:pt x="126" y="85"/>
                    </a:lnTo>
                    <a:lnTo>
                      <a:pt x="130" y="64"/>
                    </a:lnTo>
                    <a:close/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9" name="Group 4566"/>
            <p:cNvGrpSpPr>
              <a:grpSpLocks/>
            </p:cNvGrpSpPr>
            <p:nvPr/>
          </p:nvGrpSpPr>
          <p:grpSpPr bwMode="auto">
            <a:xfrm>
              <a:off x="2609" y="2579"/>
              <a:ext cx="492" cy="172"/>
              <a:chOff x="2340" y="5347"/>
              <a:chExt cx="492" cy="172"/>
            </a:xfrm>
          </p:grpSpPr>
          <p:sp>
            <p:nvSpPr>
              <p:cNvPr id="21" name="Line 4567"/>
              <p:cNvSpPr>
                <a:spLocks noChangeShapeType="1"/>
              </p:cNvSpPr>
              <p:nvPr/>
            </p:nvSpPr>
            <p:spPr bwMode="auto">
              <a:xfrm>
                <a:off x="2340" y="5347"/>
                <a:ext cx="492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" name="Line 4568"/>
              <p:cNvSpPr>
                <a:spLocks noChangeShapeType="1"/>
              </p:cNvSpPr>
              <p:nvPr/>
            </p:nvSpPr>
            <p:spPr bwMode="auto">
              <a:xfrm>
                <a:off x="2417" y="5429"/>
                <a:ext cx="338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" name="Line 4569"/>
              <p:cNvSpPr>
                <a:spLocks noChangeShapeType="1"/>
              </p:cNvSpPr>
              <p:nvPr/>
            </p:nvSpPr>
            <p:spPr bwMode="auto">
              <a:xfrm>
                <a:off x="2495" y="5519"/>
                <a:ext cx="182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" name="Line 4570"/>
            <p:cNvSpPr>
              <a:spLocks noChangeShapeType="1"/>
            </p:cNvSpPr>
            <p:nvPr/>
          </p:nvSpPr>
          <p:spPr bwMode="auto">
            <a:xfrm>
              <a:off x="2850" y="2230"/>
              <a:ext cx="0" cy="36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2" name="Прямоугольник 71"/>
          <p:cNvSpPr/>
          <p:nvPr/>
        </p:nvSpPr>
        <p:spPr>
          <a:xfrm>
            <a:off x="1123597" y="3789040"/>
            <a:ext cx="69953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 прогрева кабелей: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однофазным сварочным трансформатором;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трехфазным током;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токопроводящие жилы внутреннего конца кабеля;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прогреваемый кабель;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токопроводящие жилы наружного конца кабеля;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трансформатор тока;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трансформатор;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регулируемый трансформатор</a:t>
            </a:r>
          </a:p>
        </p:txBody>
      </p:sp>
    </p:spTree>
    <p:extLst>
      <p:ext uri="{BB962C8B-B14F-4D97-AF65-F5344CB8AC3E}">
        <p14:creationId xmlns:p14="http://schemas.microsoft.com/office/powerpoint/2010/main" val="540678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45" descr="soed_bum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" y="1700808"/>
            <a:ext cx="7562766" cy="3481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700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Группа 5464"/>
          <p:cNvGrpSpPr>
            <a:grpSpLocks/>
          </p:cNvGrpSpPr>
          <p:nvPr/>
        </p:nvGrpSpPr>
        <p:grpSpPr bwMode="auto">
          <a:xfrm>
            <a:off x="1907704" y="332656"/>
            <a:ext cx="5284788" cy="1389063"/>
            <a:chOff x="0" y="0"/>
            <a:chExt cx="52845" cy="13894"/>
          </a:xfrm>
        </p:grpSpPr>
        <p:grpSp>
          <p:nvGrpSpPr>
            <p:cNvPr id="6" name="Группа 5463"/>
            <p:cNvGrpSpPr>
              <a:grpSpLocks/>
            </p:cNvGrpSpPr>
            <p:nvPr/>
          </p:nvGrpSpPr>
          <p:grpSpPr bwMode="auto">
            <a:xfrm>
              <a:off x="0" y="0"/>
              <a:ext cx="52845" cy="13894"/>
              <a:chOff x="0" y="0"/>
              <a:chExt cx="52845" cy="13894"/>
            </a:xfrm>
          </p:grpSpPr>
          <p:pic>
            <p:nvPicPr>
              <p:cNvPr id="5423" name="Рисунок 5423" descr="SNAGHTML1242d34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850"/>
                <a:ext cx="52845" cy="110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" name="Надпись 2"/>
              <p:cNvSpPr txBox="1">
                <a:spLocks noChangeArrowheads="1"/>
              </p:cNvSpPr>
              <p:nvPr/>
            </p:nvSpPr>
            <p:spPr bwMode="auto">
              <a:xfrm>
                <a:off x="5700" y="5106"/>
                <a:ext cx="3975" cy="2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17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Надпись 2"/>
              <p:cNvSpPr txBox="1">
                <a:spLocks noChangeArrowheads="1"/>
              </p:cNvSpPr>
              <p:nvPr/>
            </p:nvSpPr>
            <p:spPr bwMode="auto">
              <a:xfrm>
                <a:off x="3206" y="5106"/>
                <a:ext cx="2514" cy="2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Надпись 2"/>
              <p:cNvSpPr txBox="1">
                <a:spLocks noChangeArrowheads="1"/>
              </p:cNvSpPr>
              <p:nvPr/>
            </p:nvSpPr>
            <p:spPr bwMode="auto">
              <a:xfrm>
                <a:off x="12587" y="5106"/>
                <a:ext cx="2515" cy="2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Надпись 2"/>
              <p:cNvSpPr txBox="1">
                <a:spLocks noChangeArrowheads="1"/>
              </p:cNvSpPr>
              <p:nvPr/>
            </p:nvSpPr>
            <p:spPr bwMode="auto">
              <a:xfrm>
                <a:off x="14309" y="5047"/>
                <a:ext cx="4052" cy="2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13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Надпись 2"/>
              <p:cNvSpPr txBox="1">
                <a:spLocks noChangeArrowheads="1"/>
              </p:cNvSpPr>
              <p:nvPr/>
            </p:nvSpPr>
            <p:spPr bwMode="auto">
              <a:xfrm>
                <a:off x="28500" y="5047"/>
                <a:ext cx="2515" cy="2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Надпись 2"/>
              <p:cNvSpPr txBox="1">
                <a:spLocks noChangeArrowheads="1"/>
              </p:cNvSpPr>
              <p:nvPr/>
            </p:nvSpPr>
            <p:spPr bwMode="auto">
              <a:xfrm>
                <a:off x="23631" y="5047"/>
                <a:ext cx="2515" cy="2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4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Надпись 2"/>
              <p:cNvSpPr txBox="1">
                <a:spLocks noChangeArrowheads="1"/>
              </p:cNvSpPr>
              <p:nvPr/>
            </p:nvSpPr>
            <p:spPr bwMode="auto">
              <a:xfrm>
                <a:off x="25947" y="4987"/>
                <a:ext cx="2515" cy="2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5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Надпись 2"/>
              <p:cNvSpPr txBox="1">
                <a:spLocks noChangeArrowheads="1"/>
              </p:cNvSpPr>
              <p:nvPr/>
            </p:nvSpPr>
            <p:spPr bwMode="auto">
              <a:xfrm>
                <a:off x="30460" y="4987"/>
                <a:ext cx="2514" cy="2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7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08" name="Надпись 2"/>
              <p:cNvSpPr txBox="1">
                <a:spLocks noChangeArrowheads="1"/>
              </p:cNvSpPr>
              <p:nvPr/>
            </p:nvSpPr>
            <p:spPr bwMode="auto">
              <a:xfrm>
                <a:off x="31766" y="4987"/>
                <a:ext cx="2515" cy="2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8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09" name="Надпись 2"/>
              <p:cNvSpPr txBox="1">
                <a:spLocks noChangeArrowheads="1"/>
              </p:cNvSpPr>
              <p:nvPr/>
            </p:nvSpPr>
            <p:spPr bwMode="auto">
              <a:xfrm>
                <a:off x="33429" y="4987"/>
                <a:ext cx="2514" cy="2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9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10" name="Надпись 2"/>
              <p:cNvSpPr txBox="1">
                <a:spLocks noChangeArrowheads="1"/>
              </p:cNvSpPr>
              <p:nvPr/>
            </p:nvSpPr>
            <p:spPr bwMode="auto">
              <a:xfrm>
                <a:off x="45066" y="4987"/>
                <a:ext cx="4052" cy="2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14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11" name="Надпись 2"/>
              <p:cNvSpPr txBox="1">
                <a:spLocks noChangeArrowheads="1"/>
              </p:cNvSpPr>
              <p:nvPr/>
            </p:nvSpPr>
            <p:spPr bwMode="auto">
              <a:xfrm>
                <a:off x="48391" y="4987"/>
                <a:ext cx="4052" cy="2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16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12" name="Надпись 2"/>
              <p:cNvSpPr txBox="1">
                <a:spLocks noChangeArrowheads="1"/>
              </p:cNvSpPr>
              <p:nvPr/>
            </p:nvSpPr>
            <p:spPr bwMode="auto">
              <a:xfrm>
                <a:off x="36338" y="0"/>
                <a:ext cx="4051" cy="2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13" name="Надпись 2"/>
              <p:cNvSpPr txBox="1">
                <a:spLocks noChangeArrowheads="1"/>
              </p:cNvSpPr>
              <p:nvPr/>
            </p:nvSpPr>
            <p:spPr bwMode="auto">
              <a:xfrm>
                <a:off x="40494" y="0"/>
                <a:ext cx="4052" cy="2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11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14" name="Надпись 2"/>
              <p:cNvSpPr txBox="1">
                <a:spLocks noChangeArrowheads="1"/>
              </p:cNvSpPr>
              <p:nvPr/>
            </p:nvSpPr>
            <p:spPr bwMode="auto">
              <a:xfrm>
                <a:off x="46195" y="1009"/>
                <a:ext cx="4051" cy="2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12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" name="Прямая соединительная линия 5426"/>
            <p:cNvSpPr>
              <a:spLocks noChangeShapeType="1"/>
            </p:cNvSpPr>
            <p:nvPr/>
          </p:nvSpPr>
          <p:spPr bwMode="auto">
            <a:xfrm flipV="1">
              <a:off x="5254" y="7438"/>
              <a:ext cx="1664" cy="167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Прямая соединительная линия 5428"/>
            <p:cNvSpPr>
              <a:spLocks noChangeShapeType="1"/>
            </p:cNvSpPr>
            <p:nvPr/>
          </p:nvSpPr>
          <p:spPr bwMode="auto">
            <a:xfrm flipV="1">
              <a:off x="11668" y="7369"/>
              <a:ext cx="2064" cy="175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Прямая соединительная линия 5432"/>
            <p:cNvSpPr>
              <a:spLocks noChangeShapeType="1"/>
            </p:cNvSpPr>
            <p:nvPr/>
          </p:nvSpPr>
          <p:spPr bwMode="auto">
            <a:xfrm flipV="1">
              <a:off x="12965" y="7165"/>
              <a:ext cx="2940" cy="294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Прямая соединительная линия 5434"/>
            <p:cNvSpPr>
              <a:spLocks noChangeShapeType="1"/>
            </p:cNvSpPr>
            <p:nvPr/>
          </p:nvSpPr>
          <p:spPr bwMode="auto">
            <a:xfrm flipV="1">
              <a:off x="2593" y="7301"/>
              <a:ext cx="1569" cy="167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Прямая соединительная линия 5437"/>
            <p:cNvSpPr>
              <a:spLocks noChangeShapeType="1"/>
            </p:cNvSpPr>
            <p:nvPr/>
          </p:nvSpPr>
          <p:spPr bwMode="auto">
            <a:xfrm flipV="1">
              <a:off x="27704" y="7233"/>
              <a:ext cx="1663" cy="165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Прямая соединительная линия 5439"/>
            <p:cNvSpPr>
              <a:spLocks noChangeShapeType="1"/>
            </p:cNvSpPr>
            <p:nvPr/>
          </p:nvSpPr>
          <p:spPr bwMode="auto">
            <a:xfrm flipV="1">
              <a:off x="25794" y="7165"/>
              <a:ext cx="1314" cy="133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Прямая соединительная линия 5441"/>
            <p:cNvSpPr>
              <a:spLocks noChangeShapeType="1"/>
            </p:cNvSpPr>
            <p:nvPr/>
          </p:nvSpPr>
          <p:spPr bwMode="auto">
            <a:xfrm flipV="1">
              <a:off x="22518" y="7233"/>
              <a:ext cx="2225" cy="215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Прямая соединительная линия 5443"/>
            <p:cNvSpPr>
              <a:spLocks noChangeShapeType="1"/>
            </p:cNvSpPr>
            <p:nvPr/>
          </p:nvSpPr>
          <p:spPr bwMode="auto">
            <a:xfrm flipV="1">
              <a:off x="29820" y="7165"/>
              <a:ext cx="1600" cy="17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Прямая соединительная линия 5445"/>
            <p:cNvSpPr>
              <a:spLocks noChangeShapeType="1"/>
            </p:cNvSpPr>
            <p:nvPr/>
          </p:nvSpPr>
          <p:spPr bwMode="auto">
            <a:xfrm flipV="1">
              <a:off x="32004" y="7233"/>
              <a:ext cx="2376" cy="27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Прямая соединительная линия 5447"/>
            <p:cNvSpPr>
              <a:spLocks noChangeShapeType="1"/>
            </p:cNvSpPr>
            <p:nvPr/>
          </p:nvSpPr>
          <p:spPr bwMode="auto">
            <a:xfrm flipV="1">
              <a:off x="30912" y="7233"/>
              <a:ext cx="1787" cy="191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Прямая соединительная линия 5448"/>
            <p:cNvSpPr>
              <a:spLocks noChangeShapeType="1"/>
            </p:cNvSpPr>
            <p:nvPr/>
          </p:nvSpPr>
          <p:spPr bwMode="auto">
            <a:xfrm flipV="1">
              <a:off x="45515" y="7233"/>
              <a:ext cx="1128" cy="151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Прямая соединительная линия 5452"/>
            <p:cNvSpPr>
              <a:spLocks noChangeShapeType="1"/>
            </p:cNvSpPr>
            <p:nvPr/>
          </p:nvSpPr>
          <p:spPr bwMode="auto">
            <a:xfrm flipV="1">
              <a:off x="47425" y="7301"/>
              <a:ext cx="2376" cy="23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Прямая соединительная линия 5454"/>
            <p:cNvSpPr>
              <a:spLocks noChangeShapeType="1"/>
            </p:cNvSpPr>
            <p:nvPr/>
          </p:nvSpPr>
          <p:spPr bwMode="auto">
            <a:xfrm flipV="1">
              <a:off x="46538" y="7233"/>
              <a:ext cx="1721" cy="18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Прямая соединительная линия 5455"/>
            <p:cNvSpPr>
              <a:spLocks noChangeShapeType="1"/>
            </p:cNvSpPr>
            <p:nvPr/>
          </p:nvSpPr>
          <p:spPr bwMode="auto">
            <a:xfrm flipV="1">
              <a:off x="36303" y="2251"/>
              <a:ext cx="1562" cy="171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Прямая соединительная линия 5456"/>
            <p:cNvSpPr>
              <a:spLocks noChangeShapeType="1"/>
            </p:cNvSpPr>
            <p:nvPr/>
          </p:nvSpPr>
          <p:spPr bwMode="auto">
            <a:xfrm flipV="1">
              <a:off x="39169" y="2251"/>
              <a:ext cx="2965" cy="30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Прямая соединительная линия 5458"/>
            <p:cNvSpPr>
              <a:spLocks noChangeShapeType="1"/>
            </p:cNvSpPr>
            <p:nvPr/>
          </p:nvSpPr>
          <p:spPr bwMode="auto">
            <a:xfrm flipV="1">
              <a:off x="45515" y="3207"/>
              <a:ext cx="2375" cy="273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Прямая соединительная линия 5459"/>
            <p:cNvSpPr>
              <a:spLocks noChangeShapeType="1"/>
            </p:cNvSpPr>
            <p:nvPr/>
          </p:nvSpPr>
          <p:spPr bwMode="auto">
            <a:xfrm flipH="1" flipV="1">
              <a:off x="42171" y="2320"/>
              <a:ext cx="229" cy="120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415" name="Rectangle 7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416" name="Group 52"/>
          <p:cNvGrpSpPr>
            <a:grpSpLocks/>
          </p:cNvGrpSpPr>
          <p:nvPr/>
        </p:nvGrpSpPr>
        <p:grpSpPr bwMode="auto">
          <a:xfrm>
            <a:off x="3598277" y="2060848"/>
            <a:ext cx="1939925" cy="1809750"/>
            <a:chOff x="4999" y="4489"/>
            <a:chExt cx="3054" cy="2850"/>
          </a:xfrm>
        </p:grpSpPr>
        <p:grpSp>
          <p:nvGrpSpPr>
            <p:cNvPr id="5417" name="Group 65"/>
            <p:cNvGrpSpPr>
              <a:grpSpLocks/>
            </p:cNvGrpSpPr>
            <p:nvPr/>
          </p:nvGrpSpPr>
          <p:grpSpPr bwMode="auto">
            <a:xfrm>
              <a:off x="4999" y="4489"/>
              <a:ext cx="3054" cy="2850"/>
              <a:chOff x="4999" y="4489"/>
              <a:chExt cx="3054" cy="2850"/>
            </a:xfrm>
          </p:grpSpPr>
          <p:pic>
            <p:nvPicPr>
              <p:cNvPr id="7244" name="Рисунок 1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90" y="4489"/>
                <a:ext cx="2463" cy="20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431" name="Надпись 2"/>
              <p:cNvSpPr txBox="1">
                <a:spLocks noChangeArrowheads="1"/>
              </p:cNvSpPr>
              <p:nvPr/>
            </p:nvSpPr>
            <p:spPr bwMode="auto">
              <a:xfrm>
                <a:off x="6397" y="6669"/>
                <a:ext cx="398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9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32" name="Надпись 2"/>
              <p:cNvSpPr txBox="1">
                <a:spLocks noChangeArrowheads="1"/>
              </p:cNvSpPr>
              <p:nvPr/>
            </p:nvSpPr>
            <p:spPr bwMode="auto">
              <a:xfrm>
                <a:off x="6006" y="6669"/>
                <a:ext cx="398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5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33" name="Надпись 2"/>
              <p:cNvSpPr txBox="1">
                <a:spLocks noChangeArrowheads="1"/>
              </p:cNvSpPr>
              <p:nvPr/>
            </p:nvSpPr>
            <p:spPr bwMode="auto">
              <a:xfrm>
                <a:off x="5715" y="6669"/>
                <a:ext cx="398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7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34" name="Надпись 2"/>
              <p:cNvSpPr txBox="1">
                <a:spLocks noChangeArrowheads="1"/>
              </p:cNvSpPr>
              <p:nvPr/>
            </p:nvSpPr>
            <p:spPr bwMode="auto">
              <a:xfrm>
                <a:off x="6930" y="6661"/>
                <a:ext cx="397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35" name="Надпись 2"/>
              <p:cNvSpPr txBox="1">
                <a:spLocks noChangeArrowheads="1"/>
              </p:cNvSpPr>
              <p:nvPr/>
            </p:nvSpPr>
            <p:spPr bwMode="auto">
              <a:xfrm>
                <a:off x="5124" y="4997"/>
                <a:ext cx="398" cy="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36" name="Надпись 2"/>
              <p:cNvSpPr txBox="1">
                <a:spLocks noChangeArrowheads="1"/>
              </p:cNvSpPr>
              <p:nvPr/>
            </p:nvSpPr>
            <p:spPr bwMode="auto">
              <a:xfrm>
                <a:off x="5099" y="5621"/>
                <a:ext cx="398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37" name="Надпись 2"/>
              <p:cNvSpPr txBox="1">
                <a:spLocks noChangeArrowheads="1"/>
              </p:cNvSpPr>
              <p:nvPr/>
            </p:nvSpPr>
            <p:spPr bwMode="auto">
              <a:xfrm>
                <a:off x="5082" y="5887"/>
                <a:ext cx="398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38" name="Надпись 2"/>
              <p:cNvSpPr txBox="1">
                <a:spLocks noChangeArrowheads="1"/>
              </p:cNvSpPr>
              <p:nvPr/>
            </p:nvSpPr>
            <p:spPr bwMode="auto">
              <a:xfrm>
                <a:off x="5074" y="6162"/>
                <a:ext cx="398" cy="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8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39" name="Надпись 2"/>
              <p:cNvSpPr txBox="1">
                <a:spLocks noChangeArrowheads="1"/>
              </p:cNvSpPr>
              <p:nvPr/>
            </p:nvSpPr>
            <p:spPr bwMode="auto">
              <a:xfrm>
                <a:off x="6437" y="6921"/>
                <a:ext cx="1252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жила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32" name="Надпись 2"/>
              <p:cNvSpPr txBox="1">
                <a:spLocks noChangeArrowheads="1"/>
              </p:cNvSpPr>
              <p:nvPr/>
            </p:nvSpPr>
            <p:spPr bwMode="auto">
              <a:xfrm>
                <a:off x="4999" y="5354"/>
                <a:ext cx="613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13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418" name="Прямая соединительная линия 5343"/>
            <p:cNvSpPr>
              <a:spLocks noChangeShapeType="1"/>
            </p:cNvSpPr>
            <p:nvPr/>
          </p:nvSpPr>
          <p:spPr bwMode="auto">
            <a:xfrm flipV="1">
              <a:off x="7138" y="6137"/>
              <a:ext cx="0" cy="6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19" name="Прямая соединительная линия 5345"/>
            <p:cNvSpPr>
              <a:spLocks noChangeShapeType="1"/>
            </p:cNvSpPr>
            <p:nvPr/>
          </p:nvSpPr>
          <p:spPr bwMode="auto">
            <a:xfrm flipV="1">
              <a:off x="6597" y="5920"/>
              <a:ext cx="0" cy="8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0" name="Прямая соединительная линия 5346"/>
            <p:cNvSpPr>
              <a:spLocks noChangeShapeType="1"/>
            </p:cNvSpPr>
            <p:nvPr/>
          </p:nvSpPr>
          <p:spPr bwMode="auto">
            <a:xfrm flipV="1">
              <a:off x="6422" y="6303"/>
              <a:ext cx="0" cy="43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1" name="Прямая соединительная линия 5347"/>
            <p:cNvSpPr>
              <a:spLocks noChangeShapeType="1"/>
            </p:cNvSpPr>
            <p:nvPr/>
          </p:nvSpPr>
          <p:spPr bwMode="auto">
            <a:xfrm flipV="1">
              <a:off x="6222" y="6195"/>
              <a:ext cx="0" cy="55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2" name="Прямая соединительная линия 5348"/>
            <p:cNvSpPr>
              <a:spLocks noChangeShapeType="1"/>
            </p:cNvSpPr>
            <p:nvPr/>
          </p:nvSpPr>
          <p:spPr bwMode="auto">
            <a:xfrm flipV="1">
              <a:off x="5939" y="6162"/>
              <a:ext cx="0" cy="5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4" name="Прямая соединительная линия 5349"/>
            <p:cNvSpPr>
              <a:spLocks noChangeShapeType="1"/>
            </p:cNvSpPr>
            <p:nvPr/>
          </p:nvSpPr>
          <p:spPr bwMode="auto">
            <a:xfrm flipV="1">
              <a:off x="5415" y="6153"/>
              <a:ext cx="401" cy="19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5" name="Прямая соединительная линия 5350"/>
            <p:cNvSpPr>
              <a:spLocks noChangeShapeType="1"/>
            </p:cNvSpPr>
            <p:nvPr/>
          </p:nvSpPr>
          <p:spPr bwMode="auto">
            <a:xfrm flipV="1">
              <a:off x="5415" y="5962"/>
              <a:ext cx="253" cy="1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6" name="Прямая соединительная линия 5351"/>
            <p:cNvSpPr>
              <a:spLocks noChangeShapeType="1"/>
            </p:cNvSpPr>
            <p:nvPr/>
          </p:nvSpPr>
          <p:spPr bwMode="auto">
            <a:xfrm flipV="1">
              <a:off x="5457" y="4847"/>
              <a:ext cx="760" cy="3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7" name="Прямая соединительная линия 5352"/>
            <p:cNvSpPr>
              <a:spLocks noChangeShapeType="1"/>
            </p:cNvSpPr>
            <p:nvPr/>
          </p:nvSpPr>
          <p:spPr bwMode="auto">
            <a:xfrm flipV="1">
              <a:off x="5415" y="5662"/>
              <a:ext cx="334" cy="16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8" name="Прямая соединительная линия 5353"/>
            <p:cNvSpPr>
              <a:spLocks noChangeShapeType="1"/>
            </p:cNvSpPr>
            <p:nvPr/>
          </p:nvSpPr>
          <p:spPr bwMode="auto">
            <a:xfrm flipV="1">
              <a:off x="5448" y="5371"/>
              <a:ext cx="401" cy="19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29" name="Прямая соединительная линия 5363"/>
            <p:cNvSpPr>
              <a:spLocks noChangeShapeType="1"/>
            </p:cNvSpPr>
            <p:nvPr/>
          </p:nvSpPr>
          <p:spPr bwMode="auto">
            <a:xfrm flipV="1">
              <a:off x="6887" y="5995"/>
              <a:ext cx="0" cy="10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30" name="Надпись 2"/>
            <p:cNvSpPr txBox="1">
              <a:spLocks noChangeArrowheads="1"/>
            </p:cNvSpPr>
            <p:nvPr/>
          </p:nvSpPr>
          <p:spPr bwMode="auto">
            <a:xfrm>
              <a:off x="6189" y="6669"/>
              <a:ext cx="398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233" name="Прямоугольник 7232"/>
          <p:cNvSpPr/>
          <p:nvPr/>
        </p:nvSpPr>
        <p:spPr>
          <a:xfrm>
            <a:off x="586204" y="4147517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Смонтированная муфта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наружный шланг, одеваемый на термоусаживаемые муфты;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экранирующая лента;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шланг внутри муфты;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заполнитель, которым наполняется муфта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регулирующая пластина;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болтовой соединитель концов жил;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подкладная манжета;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изолирующая манжета;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распорка жил (муфта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СТпУ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термоусадочная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жильная трубка;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регуляторная лента;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термоусадочная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высоковольтная перчатка;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провод, которым заземляется муфта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крепёжная пружина провода, которым заземляется соединительная муфта;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ленточный герметик</a:t>
            </a:r>
          </a:p>
        </p:txBody>
      </p:sp>
    </p:spTree>
    <p:extLst>
      <p:ext uri="{BB962C8B-B14F-4D97-AF65-F5344CB8AC3E}">
        <p14:creationId xmlns:p14="http://schemas.microsoft.com/office/powerpoint/2010/main" val="424233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699792" y="1628800"/>
            <a:ext cx="3772582" cy="3600400"/>
            <a:chOff x="7557" y="12468"/>
            <a:chExt cx="3067" cy="2927"/>
          </a:xfrm>
        </p:grpSpPr>
        <p:sp>
          <p:nvSpPr>
            <p:cNvPr id="5" name="Text Box 4881"/>
            <p:cNvSpPr txBox="1">
              <a:spLocks noChangeArrowheads="1"/>
            </p:cNvSpPr>
            <p:nvPr/>
          </p:nvSpPr>
          <p:spPr bwMode="auto">
            <a:xfrm>
              <a:off x="7614" y="14585"/>
              <a:ext cx="2942" cy="8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altLang="ja-JP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MS Mincho" pitchFamily="49" charset="-128"/>
                  <a:cs typeface="Times New Roman" panose="02020603050405020304" pitchFamily="18" charset="0"/>
                </a:rPr>
                <a:t>Свинцовая муфта</a:t>
              </a:r>
              <a:endParaRPr kumimoji="0" lang="ru-RU" alt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8196" name="Рисунок 4880" descr="Кабельная свинцовая соединительная муфта СС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7" y="12468"/>
              <a:ext cx="3067" cy="2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30458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44" name="Рисунок 538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5715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па 5386"/>
          <p:cNvGrpSpPr>
            <a:grpSpLocks/>
          </p:cNvGrpSpPr>
          <p:nvPr/>
        </p:nvGrpSpPr>
        <p:grpSpPr bwMode="auto">
          <a:xfrm>
            <a:off x="2381958" y="447316"/>
            <a:ext cx="1463675" cy="2981325"/>
            <a:chOff x="0" y="0"/>
            <a:chExt cx="14633" cy="29807"/>
          </a:xfrm>
        </p:grpSpPr>
        <p:grpSp>
          <p:nvGrpSpPr>
            <p:cNvPr id="5" name="Группа 5385"/>
            <p:cNvGrpSpPr>
              <a:grpSpLocks/>
            </p:cNvGrpSpPr>
            <p:nvPr/>
          </p:nvGrpSpPr>
          <p:grpSpPr bwMode="auto">
            <a:xfrm>
              <a:off x="0" y="0"/>
              <a:ext cx="14633" cy="29807"/>
              <a:chOff x="0" y="0"/>
              <a:chExt cx="14633" cy="29807"/>
            </a:xfrm>
          </p:grpSpPr>
          <p:grpSp>
            <p:nvGrpSpPr>
              <p:cNvPr id="7" name="Группа 5382"/>
              <p:cNvGrpSpPr>
                <a:grpSpLocks/>
              </p:cNvGrpSpPr>
              <p:nvPr/>
            </p:nvGrpSpPr>
            <p:grpSpPr bwMode="auto">
              <a:xfrm>
                <a:off x="0" y="0"/>
                <a:ext cx="14633" cy="29807"/>
                <a:chOff x="0" y="0"/>
                <a:chExt cx="14633" cy="29807"/>
              </a:xfrm>
            </p:grpSpPr>
            <p:grpSp>
              <p:nvGrpSpPr>
                <p:cNvPr id="9" name="Группа 538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4633" cy="29807"/>
                  <a:chOff x="0" y="0"/>
                  <a:chExt cx="14633" cy="29807"/>
                </a:xfrm>
              </p:grpSpPr>
              <p:grpSp>
                <p:nvGrpSpPr>
                  <p:cNvPr id="11" name="Группа 5380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14633" cy="29807"/>
                    <a:chOff x="0" y="0"/>
                    <a:chExt cx="14633" cy="29807"/>
                  </a:xfrm>
                </p:grpSpPr>
                <p:pic>
                  <p:nvPicPr>
                    <p:cNvPr id="16" name="Рисунок 16"/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425" y="475"/>
                      <a:ext cx="9975" cy="29332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sp>
                  <p:nvSpPr>
                    <p:cNvPr id="13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637" y="0"/>
                      <a:ext cx="2521" cy="26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" name="Прямая соединительная линия 53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094" y="1543"/>
                      <a:ext cx="2266" cy="28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112" y="5818"/>
                      <a:ext cx="2521" cy="26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500" y="17931"/>
                      <a:ext cx="2521" cy="26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" name="Прямая соединительная линия 534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243" y="19475"/>
                      <a:ext cx="2864" cy="80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9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637" y="2256"/>
                      <a:ext cx="2521" cy="26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400" y="4037"/>
                      <a:ext cx="2521" cy="26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" name="Прямая соединительная линия 537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737" y="5581"/>
                      <a:ext cx="2267" cy="27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2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856" y="15437"/>
                      <a:ext cx="2521" cy="26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8" y="26719"/>
                      <a:ext cx="2521" cy="26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" name="Прямая соединительная линия 537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12" y="27194"/>
                      <a:ext cx="2832" cy="88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5" name="Прямая соединительная линия 537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37" y="18406"/>
                      <a:ext cx="2858" cy="79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6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23394"/>
                      <a:ext cx="2520" cy="26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7" name="Прямая соединительная линия 53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37" y="23631"/>
                      <a:ext cx="2858" cy="79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2" name="Прямая соединительная линия 536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975" y="3681"/>
                    <a:ext cx="2267" cy="27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" name="Прямая соединительная линия 5340"/>
                <p:cNvSpPr>
                  <a:spLocks noChangeShapeType="1"/>
                </p:cNvSpPr>
                <p:nvPr/>
              </p:nvSpPr>
              <p:spPr bwMode="auto">
                <a:xfrm flipV="1">
                  <a:off x="10450" y="7362"/>
                  <a:ext cx="2210" cy="5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8" name="Надпись 2"/>
              <p:cNvSpPr txBox="1">
                <a:spLocks noChangeArrowheads="1"/>
              </p:cNvSpPr>
              <p:nvPr/>
            </p:nvSpPr>
            <p:spPr bwMode="auto">
              <a:xfrm>
                <a:off x="118" y="18050"/>
                <a:ext cx="2521" cy="2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2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7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Прямая соединительная линия 5373"/>
            <p:cNvSpPr>
              <a:spLocks noChangeShapeType="1"/>
            </p:cNvSpPr>
            <p:nvPr/>
          </p:nvSpPr>
          <p:spPr bwMode="auto">
            <a:xfrm flipV="1">
              <a:off x="7600" y="16744"/>
              <a:ext cx="2857" cy="79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8" name="Группа 5336"/>
          <p:cNvGrpSpPr>
            <a:grpSpLocks/>
          </p:cNvGrpSpPr>
          <p:nvPr/>
        </p:nvGrpSpPr>
        <p:grpSpPr bwMode="auto">
          <a:xfrm>
            <a:off x="4716016" y="381000"/>
            <a:ext cx="1747838" cy="3095625"/>
            <a:chOff x="0" y="0"/>
            <a:chExt cx="17475" cy="30956"/>
          </a:xfrm>
        </p:grpSpPr>
        <p:pic>
          <p:nvPicPr>
            <p:cNvPr id="29" name="Рисунок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" y="0"/>
              <a:ext cx="13049" cy="30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Надпись 2"/>
            <p:cNvSpPr txBox="1">
              <a:spLocks noChangeArrowheads="1"/>
            </p:cNvSpPr>
            <p:nvPr/>
          </p:nvSpPr>
          <p:spPr bwMode="auto">
            <a:xfrm>
              <a:off x="14954" y="9429"/>
              <a:ext cx="2521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Прямая соединительная линия 5329"/>
            <p:cNvSpPr>
              <a:spLocks noChangeShapeType="1"/>
            </p:cNvSpPr>
            <p:nvPr/>
          </p:nvSpPr>
          <p:spPr bwMode="auto">
            <a:xfrm flipV="1">
              <a:off x="11811" y="10858"/>
              <a:ext cx="3524" cy="190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16" name="Надпись 2"/>
            <p:cNvSpPr txBox="1">
              <a:spLocks noChangeArrowheads="1"/>
            </p:cNvSpPr>
            <p:nvPr/>
          </p:nvSpPr>
          <p:spPr bwMode="auto">
            <a:xfrm>
              <a:off x="14954" y="3524"/>
              <a:ext cx="2521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7" name="Прямая соединительная линия 5331"/>
            <p:cNvSpPr>
              <a:spLocks noChangeShapeType="1"/>
            </p:cNvSpPr>
            <p:nvPr/>
          </p:nvSpPr>
          <p:spPr bwMode="auto">
            <a:xfrm flipV="1">
              <a:off x="11811" y="4953"/>
              <a:ext cx="3524" cy="190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18" name="Надпись 2"/>
            <p:cNvSpPr txBox="1">
              <a:spLocks noChangeArrowheads="1"/>
            </p:cNvSpPr>
            <p:nvPr/>
          </p:nvSpPr>
          <p:spPr bwMode="auto">
            <a:xfrm>
              <a:off x="95" y="8667"/>
              <a:ext cx="2521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9" name="Прямая соединительная линия 5333"/>
            <p:cNvSpPr>
              <a:spLocks noChangeShapeType="1"/>
            </p:cNvSpPr>
            <p:nvPr/>
          </p:nvSpPr>
          <p:spPr bwMode="auto">
            <a:xfrm flipV="1">
              <a:off x="2286" y="8191"/>
              <a:ext cx="3524" cy="190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0" name="Надпись 2"/>
            <p:cNvSpPr txBox="1">
              <a:spLocks noChangeArrowheads="1"/>
            </p:cNvSpPr>
            <p:nvPr/>
          </p:nvSpPr>
          <p:spPr bwMode="auto">
            <a:xfrm>
              <a:off x="0" y="22764"/>
              <a:ext cx="2520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1" name="Прямая соединительная линия 5335"/>
            <p:cNvSpPr>
              <a:spLocks noChangeShapeType="1"/>
            </p:cNvSpPr>
            <p:nvPr/>
          </p:nvSpPr>
          <p:spPr bwMode="auto">
            <a:xfrm flipV="1">
              <a:off x="2571" y="21717"/>
              <a:ext cx="3525" cy="190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222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4" name="Rectangle 47"/>
          <p:cNvSpPr>
            <a:spLocks noChangeArrowheads="1"/>
          </p:cNvSpPr>
          <p:nvPr/>
        </p:nvSpPr>
        <p:spPr bwMode="auto">
          <a:xfrm>
            <a:off x="0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5" name="Rectangle 52"/>
          <p:cNvSpPr>
            <a:spLocks noChangeArrowheads="1"/>
          </p:cNvSpPr>
          <p:nvPr/>
        </p:nvSpPr>
        <p:spPr bwMode="auto">
          <a:xfrm>
            <a:off x="0" y="6572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6" name="Прямоугольник 9225"/>
          <p:cNvSpPr/>
          <p:nvPr/>
        </p:nvSpPr>
        <p:spPr>
          <a:xfrm>
            <a:off x="467544" y="393305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Муфта 10КНТп в сборе: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наконечник болтовой;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манжета концевая;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жильная трубка;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изолятор;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манжета пальцевая;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перчатка высоковольтная;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лента-регулятор;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детали перемычки (тёрка, провод с наконечником, пружина);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манжета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поясная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88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Группа 5422"/>
          <p:cNvGrpSpPr>
            <a:grpSpLocks/>
          </p:cNvGrpSpPr>
          <p:nvPr/>
        </p:nvGrpSpPr>
        <p:grpSpPr bwMode="auto">
          <a:xfrm>
            <a:off x="3739356" y="696837"/>
            <a:ext cx="1665288" cy="3282950"/>
            <a:chOff x="0" y="0"/>
            <a:chExt cx="16652" cy="32835"/>
          </a:xfrm>
        </p:grpSpPr>
        <p:pic>
          <p:nvPicPr>
            <p:cNvPr id="20" name="Рисунок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775" cy="328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Надпись 2"/>
            <p:cNvSpPr txBox="1">
              <a:spLocks noChangeArrowheads="1"/>
            </p:cNvSpPr>
            <p:nvPr/>
          </p:nvSpPr>
          <p:spPr bwMode="auto">
            <a:xfrm>
              <a:off x="14131" y="24819"/>
              <a:ext cx="2521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ая соединительная линия 5411"/>
            <p:cNvSpPr>
              <a:spLocks noChangeShapeType="1"/>
            </p:cNvSpPr>
            <p:nvPr/>
          </p:nvSpPr>
          <p:spPr bwMode="auto">
            <a:xfrm flipV="1">
              <a:off x="12528" y="26422"/>
              <a:ext cx="2095" cy="11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Надпись 2"/>
            <p:cNvSpPr txBox="1">
              <a:spLocks noChangeArrowheads="1"/>
            </p:cNvSpPr>
            <p:nvPr/>
          </p:nvSpPr>
          <p:spPr bwMode="auto">
            <a:xfrm>
              <a:off x="13894" y="5759"/>
              <a:ext cx="2521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ая соединительная линия 5413"/>
            <p:cNvSpPr>
              <a:spLocks noChangeShapeType="1"/>
            </p:cNvSpPr>
            <p:nvPr/>
          </p:nvSpPr>
          <p:spPr bwMode="auto">
            <a:xfrm flipV="1">
              <a:off x="12350" y="7481"/>
              <a:ext cx="2095" cy="11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Надпись 2"/>
            <p:cNvSpPr txBox="1">
              <a:spLocks noChangeArrowheads="1"/>
            </p:cNvSpPr>
            <p:nvPr/>
          </p:nvSpPr>
          <p:spPr bwMode="auto">
            <a:xfrm>
              <a:off x="13894" y="2731"/>
              <a:ext cx="2521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ая соединительная линия 5415"/>
            <p:cNvSpPr>
              <a:spLocks noChangeShapeType="1"/>
            </p:cNvSpPr>
            <p:nvPr/>
          </p:nvSpPr>
          <p:spPr bwMode="auto">
            <a:xfrm flipV="1">
              <a:off x="12350" y="4453"/>
              <a:ext cx="2095" cy="11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Надпись 2"/>
            <p:cNvSpPr txBox="1">
              <a:spLocks noChangeArrowheads="1"/>
            </p:cNvSpPr>
            <p:nvPr/>
          </p:nvSpPr>
          <p:spPr bwMode="auto">
            <a:xfrm>
              <a:off x="13894" y="771"/>
              <a:ext cx="2521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Прямая соединительная линия 5417"/>
            <p:cNvSpPr>
              <a:spLocks noChangeShapeType="1"/>
            </p:cNvSpPr>
            <p:nvPr/>
          </p:nvSpPr>
          <p:spPr bwMode="auto">
            <a:xfrm flipV="1">
              <a:off x="12290" y="2553"/>
              <a:ext cx="2096" cy="11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Надпись 2"/>
            <p:cNvSpPr txBox="1">
              <a:spLocks noChangeArrowheads="1"/>
            </p:cNvSpPr>
            <p:nvPr/>
          </p:nvSpPr>
          <p:spPr bwMode="auto">
            <a:xfrm>
              <a:off x="14072" y="19178"/>
              <a:ext cx="2521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ая соединительная линия 5419"/>
            <p:cNvSpPr>
              <a:spLocks noChangeShapeType="1"/>
            </p:cNvSpPr>
            <p:nvPr/>
          </p:nvSpPr>
          <p:spPr bwMode="auto">
            <a:xfrm flipV="1">
              <a:off x="12528" y="20722"/>
              <a:ext cx="2095" cy="11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Надпись 2"/>
            <p:cNvSpPr txBox="1">
              <a:spLocks noChangeArrowheads="1"/>
            </p:cNvSpPr>
            <p:nvPr/>
          </p:nvSpPr>
          <p:spPr bwMode="auto">
            <a:xfrm>
              <a:off x="7600" y="6353"/>
              <a:ext cx="2521" cy="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рямая соединительная линия 5421"/>
            <p:cNvSpPr>
              <a:spLocks noChangeShapeType="1"/>
            </p:cNvSpPr>
            <p:nvPr/>
          </p:nvSpPr>
          <p:spPr bwMode="auto">
            <a:xfrm flipV="1">
              <a:off x="6056" y="8075"/>
              <a:ext cx="2095" cy="11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1269428" y="4559792"/>
            <a:ext cx="66051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Смонтированная муфта 10КНТпО</a:t>
            </a:r>
          </a:p>
        </p:txBody>
      </p:sp>
    </p:spTree>
    <p:extLst>
      <p:ext uri="{BB962C8B-B14F-4D97-AF65-F5344CB8AC3E}">
        <p14:creationId xmlns:p14="http://schemas.microsoft.com/office/powerpoint/2010/main" val="1904628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490</Words>
  <Application>Microsoft Office PowerPoint</Application>
  <PresentationFormat>Экран (4:3)</PresentationFormat>
  <Paragraphs>138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3</cp:revision>
  <dcterms:created xsi:type="dcterms:W3CDTF">2015-06-09T13:14:43Z</dcterms:created>
  <dcterms:modified xsi:type="dcterms:W3CDTF">2015-06-09T13:35:35Z</dcterms:modified>
</cp:coreProperties>
</file>