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93" r:id="rId2"/>
    <p:sldId id="304" r:id="rId3"/>
    <p:sldId id="305" r:id="rId4"/>
    <p:sldId id="307" r:id="rId5"/>
    <p:sldId id="308" r:id="rId6"/>
    <p:sldId id="309" r:id="rId7"/>
    <p:sldId id="310" r:id="rId8"/>
    <p:sldId id="311" r:id="rId9"/>
    <p:sldId id="313" r:id="rId10"/>
    <p:sldId id="314" r:id="rId11"/>
    <p:sldId id="315" r:id="rId12"/>
    <p:sldId id="316" r:id="rId13"/>
    <p:sldId id="323" r:id="rId14"/>
    <p:sldId id="317" r:id="rId15"/>
    <p:sldId id="318" r:id="rId16"/>
    <p:sldId id="319" r:id="rId17"/>
    <p:sldId id="320" r:id="rId18"/>
    <p:sldId id="322" r:id="rId19"/>
    <p:sldId id="324" r:id="rId20"/>
    <p:sldId id="325" r:id="rId21"/>
    <p:sldId id="334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33" r:id="rId53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24316C"/>
    <a:srgbClr val="FFBB7B"/>
    <a:srgbClr val="1D591E"/>
    <a:srgbClr val="236B25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79D9-3FCD-4F78-8C09-5E27BA38E379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DCEDA-9006-46E9-8BA8-62D61FF5FB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87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61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83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4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3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4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55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97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0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8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1">
                <a:lumMod val="85000"/>
              </a:schemeClr>
            </a:gs>
            <a:gs pos="5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034F8-4A34-41D4-A3A6-F8C46323D4AE}" type="datetimeFigureOut">
              <a:rPr lang="ru-RU" smtClean="0"/>
              <a:t>пн 10.05.21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83E9B-7A1A-4B51-9355-71EEC4EC8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91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92697"/>
            <a:ext cx="2088232" cy="168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1343472" y="-1361501"/>
            <a:ext cx="4968552" cy="1622149"/>
            <a:chOff x="5125864" y="-816524"/>
            <a:chExt cx="5394640" cy="3097303"/>
          </a:xfrm>
        </p:grpSpPr>
        <p:sp>
          <p:nvSpPr>
            <p:cNvPr id="9" name="Скругленный прямоугольник 8"/>
            <p:cNvSpPr/>
            <p:nvPr/>
          </p:nvSpPr>
          <p:spPr>
            <a:xfrm rot="20375024">
              <a:off x="6776088" y="-296266"/>
              <a:ext cx="3744416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 rot="20375024">
              <a:off x="5933099" y="-540064"/>
              <a:ext cx="3744415" cy="2577046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 rot="20375024">
              <a:off x="5125864" y="-816524"/>
              <a:ext cx="3744415" cy="2577045"/>
            </a:xfrm>
            <a:prstGeom prst="roundRect">
              <a:avLst>
                <a:gd name="adj" fmla="val 3685"/>
              </a:avLst>
            </a:prstGeom>
            <a:solidFill>
              <a:srgbClr val="00206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39817" y="863757"/>
            <a:ext cx="6188468" cy="13388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ГЛАВНОЕ УПРАВЛЕНИЕ ОБРАЗОВАНИЯ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ГРОДНЕНСКОГО ОБЛАСТНОГО ИСПОЛНИТЕЛЬНОГО КОМИТЕТА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Lato" pitchFamily="34" charset="0"/>
                <a:cs typeface="Arial" pitchFamily="34" charset="0"/>
              </a:rPr>
              <a:t>УЧРЕЖДЕНИЕ ОБРАЗОВАНИЯ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"ГРОДНЕНСКИЙ ГОСУДАРСТВЕННЫЙ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ЭЛЕКТРОТЕХНИЧЕСКИЙ КОЛЛЕДЖ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ea typeface="Lato" pitchFamily="34" charset="0"/>
                <a:cs typeface="Arial" pitchFamily="34" charset="0"/>
              </a:rPr>
              <a:t>ИМЕНИ ИВАНА СЧАСТНОГО"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9632" y="638999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2020</a:t>
            </a:r>
          </a:p>
        </p:txBody>
      </p:sp>
      <p:pic>
        <p:nvPicPr>
          <p:cNvPr id="8194" name="Picture 2" descr="\\192.168.1.85\share\Логотип\slog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260992"/>
            <a:ext cx="3248381" cy="5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2213609" y="3099446"/>
            <a:ext cx="8304806" cy="2923279"/>
            <a:chOff x="1789330" y="1842196"/>
            <a:chExt cx="6228605" cy="148719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898540" y="2248996"/>
              <a:ext cx="5877090" cy="1080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Тема: «Подвижные детали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 кривошипно-</a:t>
              </a:r>
            </a:p>
            <a:p>
              <a:pPr algn="ctr"/>
              <a:r>
                <a:rPr lang="ru-RU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шатунного механизма</a:t>
              </a:r>
              <a:r>
                <a:rPr lang="be-BY" sz="4400" b="1" spc="67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  <a:ea typeface="+mj-ea"/>
                  <a:cs typeface="Arial" pitchFamily="34" charset="0"/>
                </a:rPr>
                <a:t>»</a:t>
              </a:r>
              <a:endParaRPr lang="ru-RU" sz="4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1789330" y="1842196"/>
              <a:ext cx="6228605" cy="5567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be-BY" sz="3200" b="1" dirty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9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3970025"/>
            <a:ext cx="3821013" cy="288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67408" y="119675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Поскольку поршень непосредственно охлаждаться не может, он нагревается  значительно  сильнее,  чем  охлаждаемая  гильза.  Для  предотвращения  заклинивания поршня его устанавливают в цилиндр с зазором.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3714328"/>
            <a:ext cx="3143672" cy="314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77480" y="227314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Поскольку днище и головка поршня нагреваются интенсивнее, чем юбка, зазор между цилиндром и головкой делают большим. Иногда для обеспечения охлаждения поршня используются специальные форсунки в смазочной системе, которые подают разбрызгивают масло на внутреннюю поверхность поршня.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3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75262"/>
            <a:ext cx="3582738" cy="3582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3904" y="44522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Конструкция и размеры поршня определяются главным образом величиной  и  скоростью  нарастания  давления  газов  и  быстроходностью  двигателя. Поршни  дизелей  имеют  более  массивную  и  жесткую  конструкцию,  большее число поршневых колец.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39" y="3789040"/>
            <a:ext cx="4611827" cy="306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95400" y="550081"/>
            <a:ext cx="8582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Канавка под верхнее  поршневое кольцо может быть армирована залитым в поршень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кольцедержателем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дизельных двигателях с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турбонаддувом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использоваться армированные бронзовыми втулками отверстия под поршневой палец в бобышках.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4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79" y="2167495"/>
            <a:ext cx="4632795" cy="4581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23392" y="679369"/>
            <a:ext cx="684076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 практике  моторостроения  для  повышения  прочностных  параметров поршня его изготавливаю составным – стальная головка и алюминиевый корпус.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кольца располагаются в канавках головки поршня, а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маслосъемные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канавке корпуса на стыке со стальной головкой.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3904" y="650532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долговечность  поршня  и  бесшумность  его  работы  большое  влияние оказывает размещение оси поршневого пальца. С целью обеспечения одинаковых  условий  работы  поршня  при  различных  направлениях  его  движения  ось поршневого  пальца  несколько  смещают  вниз  и  располагают  на  высоте 0,64…0,68 рабочей высоты юбки. Чтобы избежать стуков при переходе через мертвые точки, ось поршневого пальца смещают на 1,4…1,6 мм от оси поршня в  сторону  действия  боковой  силы  при  рабочем  ходе  (противоположную  направлению вращения).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361" y="4293096"/>
            <a:ext cx="216925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16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096090"/>
            <a:ext cx="5015880" cy="3761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2659" y="44995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 дизельных  двигателях  с 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турбонаддувом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используются  как  правило поршни, в которых предусмотрены три канавки под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компрессионные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кольца и одна канавка под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маслосъемное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кольцо и никелевыми износостойкими вставками.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50" y="3429000"/>
            <a:ext cx="4635450" cy="376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1875" y="484860"/>
            <a:ext cx="714629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Поршневой   палец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служит для шарнирного соединения поршня с шатуном. Для уменьшения массы и снижения сил инерции его делают пустотелым. Поршневой палец работает под воздействием ударных нагрузок, переменных по величине и направлению, подвергается изгибу и истиранию. Чтобы противостоять этим нагрузкам, поршневой палец должен иметь мягкую сердцевину и, твердую поверхность.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8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33" y="2301274"/>
            <a:ext cx="4561567" cy="456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38919" y="332656"/>
            <a:ext cx="7901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Этим требованиям удовлетворяют поршневые пальцы, изготовленные  из  углеродистой  или  малолегированной  стали.  Их  подвергают термической обработке – цементации на глубину 0,5…1,0 мм, с последующей поверхностной закалкой токами высокой частоты на глубину 1,0…1,5 мм. Наружную поверхность пальца шлифуют и полируют.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9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28" y="4293096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9021" y="93750"/>
            <a:ext cx="8517299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Подавляющее  распространение  на  современных  двигателях  получили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плавающие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поршневые пальцы, которые могут проворачиваться как в верхней головке  шатуна,  так  и  в  бобышках  поршня.  Такая  конструкция  обеспечивает более  равномерный  износ  сопряжения.  Осевая  фиксация  поршневого  пальца осуществляется стопорными пружинными кольцами, устанавливаемыми в бобышках поршня.</a:t>
            </a:r>
            <a:r>
              <a:rPr lang="ru-RU" sz="3600" dirty="0"/>
              <a:t>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3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4419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11424" y="249369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Кривошипно-шатунный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(КШМ) служит для преобразования прямолинейного возвратно-поступательного движения поршня во вращательное движение коленчатого вала.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601" y="428811"/>
            <a:ext cx="188791" cy="449180"/>
          </a:xfrm>
          <a:prstGeom prst="roundRect">
            <a:avLst>
              <a:gd name="adj" fmla="val 4642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0"/>
    </mc:Choice>
    <mc:Fallback xmlns="">
      <p:transition spd="slow" advTm="1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0" objId="6"/>
        <p14:stopEvt time="60515" objId="6"/>
        <p14:playEvt time="63757" objId="6"/>
        <p14:stopEvt time="66709" objId="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2750" y="582543"/>
            <a:ext cx="9099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Поршневые   компрессионные   кольца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1, б) служат для герметизации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надпоршневого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и предотвращают прорыв газов в  картер  двигателя.  Поршневое  кольцо  представляет  собой  криволинейный брус, имеющий в свободном состоянии вырез.</a:t>
            </a:r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6633" y="6093296"/>
            <a:ext cx="763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1 Подвижные детали кривошипно-шатунного механизма: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- внешний вид поршневых колец</a:t>
            </a:r>
            <a:endParaRPr lang="ru-RU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6" y="332656"/>
            <a:ext cx="7560840" cy="5544616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2567608" y="152400"/>
            <a:ext cx="1728192" cy="1341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5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634208"/>
            <a:ext cx="4223792" cy="422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336" y="85001"/>
            <a:ext cx="849694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установке в цилиндр кольцо сжимается и благодаря своей упругости прижимается наружной поверхностью к зеркалу цилиндра. Уплотняющее действие поршневых колец тем лучше, чем больше их число. В карбюраторных двигателях устанавливают на поршне 2…3 компрессионных кольца, в дизельных – 3…4.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4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332" y="289054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 распространенным  материалом  для  изготовления  поршневых компрессионных  колец  является  легированный  чугун.  Чугунные  поршневые кольца получают из индивидуально отлитых заготовок. Однако качество литых чугунных колец не полностью удовлетворяет современным требованиям.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077072"/>
            <a:ext cx="6216703" cy="26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2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63352" y="971728"/>
            <a:ext cx="1008112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часто применяют стальные кольца. Более перспективными  являются  кольца  из  металлокерамических  материалов,  обладающие большей износостойкостью. Поэтому все чаще используются компрессионные кольца из модифицированного чугуна или с твердым хромовым покрытием.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437112"/>
            <a:ext cx="465042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35359" y="116632"/>
            <a:ext cx="9577063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процессе работы двигателя компрессионные кольца попеременно прижимаются к верхней и нижней кромкам канавок поршня и действуют как насос, стремясь перекачивать масло со стенок цилиндра в камеру сгорания. Поэтому на  поршнях  устанавливают,  кроме  компрессионных,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маслосъемные  кольца 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(рис. 2, г).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6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339605"/>
            <a:ext cx="5553811" cy="2518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51384" y="888891"/>
            <a:ext cx="9865096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снимают масло со стенок цилиндра, направляя его обратно в картер двигателя. Длительное время маслосъемные кольца изготовлялись  из  чугуна.  В  настоящее  время  широкое  распространение  получили стальные составные маслосъемные кольца.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5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56" y="2817006"/>
            <a:ext cx="3917443" cy="400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6342" y="367115"/>
            <a:ext cx="81739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Обладая гибкостью, относительной подвижностью элементов и высоким давлением на стенки цилиндра, стальное кольцо  хорошо  приспосабливается  к  поверхности  цилиндра,  имеющего  искаженную  форму  (вследствие  износа)  и  обеспечивает  хорошее  распределение масла по поверхности цилиндра как в новом, так и в изношенном двигателе.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143000"/>
            <a:ext cx="51435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47800" y="460567"/>
            <a:ext cx="604867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современных дизельных двигателях помимо  компрессионных и маслосъемных колец часто используются еще жаростойкие кольца, расположенные в канавках головки поршня выше компрессионных колец.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47800" y="460567"/>
            <a:ext cx="844454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Шатун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 1, е) обеспечивает шарнирную связь прямолинейно движущегося поршня с вращающимся коленчатым валом. Он передает от поршня коленчатому  валу  силу  давления  газов  при  рабочем  ходе.  Шатун  совершает сложное  плоскопараллельное  движение:  возвратно-поступательное  вдоль  оси цилиндра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качательное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оси поршневого пальца.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4369" y="473203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КШМ состоит из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деталей. Группу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составляют блок цилиндров, головки цилиндров, гильзы, вкладыши, крышки коренных подшипников.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23" y="4077072"/>
            <a:ext cx="4640566" cy="3042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589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6633" y="6093296"/>
            <a:ext cx="7637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1 Подвижные детали кривошипно-шатунного механизма: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- шатун</a:t>
            </a:r>
            <a:endParaRPr lang="ru-RU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6" y="332656"/>
            <a:ext cx="7560840" cy="5544616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904312" y="1844824"/>
            <a:ext cx="2160240" cy="10081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543457"/>
            <a:ext cx="6240016" cy="232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336" y="460567"/>
            <a:ext cx="10009112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Шатун испытывает значительные знакопеременные нагрузки, действующие по его продольной оси. Во время рабочего хода сила давления газов сжимает шатун. Силы инерции стремятся оторвать поршень от коленчатого вала и растягивают шатун. Наряду с этим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качательное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 вызывает знакопеременные силы инерции, изгибающие шатун в плоскости его качания.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583855"/>
            <a:ext cx="3934241" cy="5252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336" y="460567"/>
            <a:ext cx="756084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/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условия работы предъявляют к конструкции шатуна следующие  требования: 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 жесткость;  достаточная  усталостная  прочность;  небольшая масса; простота и технологичность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Габаритные размеры нижней головки шатуна не должны препятствовать его проходу через цилиндр при сборке двигателя.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2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124744"/>
            <a:ext cx="2993010" cy="56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336" y="460567"/>
            <a:ext cx="7560840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Основными  элементами  шатуна  являются  верхняя  1  (неразъемная)  и нижняя 4 (разъемная) головки и соединяющий их стержень 3. В верхнюю головку шатуна устанавливаются бронзовые втулки 2, обладающие высокой износостойкостью и сопротивляемостью усталостным разрушениям. В нижнюю головку шатуна устанавливаются тонкостенные шатунные вкладыши 5.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0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296789"/>
            <a:ext cx="3183185" cy="556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80382" y="1089472"/>
            <a:ext cx="813690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Шатуны для карбюраторных двигателей изготовляют ковкой из углеродистой или легированной стали. В дизельных двигателях шатуны работают при больших динамических нагрузках, поэтому для их изготовления требуются высоколегированная сталь и увеличенные сечения элементов (утяжеление конструкции).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6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80381" y="10894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Коленчатый   вал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(рисунок 2) воспринимает усилия от шатунов и преобразует их в крутящийся момент. Коленчатый вал является наиболее напряженной деталью КШМ. Он подвергается растяжению, сжатию, изгибу, скручиванию, срезу, поверхностному трению, продольным и поперечным деформациям. При этом нагрузки носят динамический характер и достигают значительных величин.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6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1415480" y="692696"/>
            <a:ext cx="8856984" cy="4392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5201" y="5615662"/>
            <a:ext cx="7160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Коленчатый вал рядного двигателя</a:t>
            </a:r>
          </a:p>
        </p:txBody>
      </p:sp>
    </p:spTree>
    <p:extLst>
      <p:ext uri="{BB962C8B-B14F-4D97-AF65-F5344CB8AC3E}">
        <p14:creationId xmlns:p14="http://schemas.microsoft.com/office/powerpoint/2010/main" val="11125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5562" y="825372"/>
            <a:ext cx="87788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коренная шейка; 2 – щека; 3 – упорные полукольца; 4 – нижний вкладыш коренного подшипника; 5 – маховик; 6 – маслоотражатель; 7 – установочный штифт; 8 – болт крепления маховика; 9 – зубчатый венец; 10 – верхний вкладыш коренного подшипника; 11 – шатунная шейка; 12 – противовесы; 13 – шестерня коленчатого вала; 14 – ведущая шестерня привода масляного насоса; 15 – болт; 16 – шкив; 17 – пробка; 18 – канал для чистого масла; 19 – место клеймения размерной группы шеек коленчатого вала; 20 – канал подвода масла в полость шатунной шейки</a:t>
            </a:r>
          </a:p>
        </p:txBody>
      </p:sp>
    </p:spTree>
    <p:extLst>
      <p:ext uri="{BB962C8B-B14F-4D97-AF65-F5344CB8AC3E}">
        <p14:creationId xmlns:p14="http://schemas.microsoft.com/office/powerpoint/2010/main" val="20833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4732446"/>
            <a:ext cx="3791744" cy="2123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10009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Исходя из условий работы, характера и величины нагрузок, коленчатый вал  должен  удовлетворять  следующим  требованиям:  обладать  статической  и динамической  уравновешенностью;  быть  достаточно  жестким  и долговечным при небольшой массе; иметь высокую усталостную прочность; быть устойчивым против вибрации и крутильных колебаний; иметь точные размеры и высокую износостойкость трущихся поверхностей (коренных и шатунных шеек, которые закаляют токами высокой частоты). </a:t>
            </a:r>
          </a:p>
        </p:txBody>
      </p:sp>
    </p:spTree>
    <p:extLst>
      <p:ext uri="{BB962C8B-B14F-4D97-AF65-F5344CB8AC3E}">
        <p14:creationId xmlns:p14="http://schemas.microsoft.com/office/powerpoint/2010/main" val="34158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3427530"/>
            <a:ext cx="5108079" cy="341353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100091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Коленчатые валы изготовляют ковкой или штамповкой из углеродистой или низколегированной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хромисто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-молибденовой) стали. В последние годы получают распространение литые валы из магниевого чугуна. Они имеют меньшую массу и дешевле, чем кованые. Валы подвергают термической обработке – закалке и отпуску. Шейки коленчатого вала закаливают токами высокой частоты на глубину 3…4 мм, шлифуют и полируют. </a:t>
            </a:r>
          </a:p>
        </p:txBody>
      </p:sp>
    </p:spTree>
    <p:extLst>
      <p:ext uri="{BB962C8B-B14F-4D97-AF65-F5344CB8AC3E}">
        <p14:creationId xmlns:p14="http://schemas.microsoft.com/office/powerpoint/2010/main" val="5283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5356" y="980728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В группу </a:t>
            </a:r>
            <a:r>
              <a:rPr lang="ru-RU" i="1" u="sng" dirty="0"/>
              <a:t>подвижных</a:t>
            </a:r>
            <a:r>
              <a:rPr lang="ru-RU" dirty="0"/>
              <a:t> деталей входят поршни, поршневые кольца, поршневые пальцы, шатуны, коленчатый вал с маховиком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429000"/>
            <a:ext cx="3575720" cy="357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32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07568" y="3368248"/>
            <a:ext cx="8568952" cy="348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10009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Коленчатый вал имеет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коренные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и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шатунные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шейки, соединенные друг с другом при помощи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Коренные шейки выполняются одинаковыми по диаметру. Шатунная шейка со смежными щеками составляет колено, кривошип вала. Все шатунные шейки по длине и диаметру одинаковы.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375920" y="3717032"/>
            <a:ext cx="1080120" cy="1296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799856" y="3861048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591944" y="5661248"/>
            <a:ext cx="576064" cy="1196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0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80" y="4149080"/>
            <a:ext cx="5419720" cy="303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10009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 автотракторных двигателях  коленчатые  валы  могут  вращаться  в  подшипниках качения и скольжения. Подшипники качения обеспечивают уменьшение  потерь  на  трение,  что  обеспечивает  значительное  облегчение  запуска двигателя  в  холодное  время.  Однако  в  многоцилиндровых  двигателях  конструкция блока цилиндров и коленчатого вала с подшипниками качения значительно усложняется. Поэтому чаще всего используются подшипники скольжения. </a:t>
            </a:r>
          </a:p>
        </p:txBody>
      </p:sp>
    </p:spTree>
    <p:extLst>
      <p:ext uri="{BB962C8B-B14F-4D97-AF65-F5344CB8AC3E}">
        <p14:creationId xmlns:p14="http://schemas.microsoft.com/office/powerpoint/2010/main" val="40809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207568" y="3368248"/>
            <a:ext cx="8568952" cy="3489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10009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Коренные  подшипники  скольжения  выполняют  в  виде  тонкостенных стальных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вкладышей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(полуколец), которые устанавливают в расточках блока цилиндров.  На  внутреннюю  поверхность  вкладыша  наносится  слой  из  антифрикционного  сплава,  состав  и  свойства  которого  зависят  от  степени 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нагруженности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223792" y="3212976"/>
            <a:ext cx="2088232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8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986682"/>
            <a:ext cx="3871319" cy="3871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8186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настоящее время широко применяются сталеалюминевые вкладыши, обладающие высокой усталостной прочностью и хорошими противокоррозионными качествами. Сталеалюминевые вкладыши широко применяются на современных V-образных карбюраторных двигателях и обеспечивают им достаточно высокий межремонтный срок службы.</a:t>
            </a:r>
          </a:p>
        </p:txBody>
      </p:sp>
    </p:spTree>
    <p:extLst>
      <p:ext uri="{BB962C8B-B14F-4D97-AF65-F5344CB8AC3E}">
        <p14:creationId xmlns:p14="http://schemas.microsoft.com/office/powerpoint/2010/main" val="7297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50" y="3356992"/>
            <a:ext cx="468885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81863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дизельных двигателях, имеющих повышенную нагрузку на подшипники, применяются стальные трехслойные вкладыши – антифрикционный сплав из свинцовистой бронзы, никелевый подслой и антикоррозионное покрытие. На дизельных двигателях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турбонаддувом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применение составных вкладышей, одна половинка которых снабжена канавками со стороны крышки коренного подшипника. </a:t>
            </a:r>
          </a:p>
        </p:txBody>
      </p:sp>
    </p:spTree>
    <p:extLst>
      <p:ext uri="{BB962C8B-B14F-4D97-AF65-F5344CB8AC3E}">
        <p14:creationId xmlns:p14="http://schemas.microsoft.com/office/powerpoint/2010/main" val="36017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87" y="4293096"/>
            <a:ext cx="608621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7" y="321261"/>
            <a:ext cx="9575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дизельных двигателях, имеющих повышенную нагрузку на подшипники, применяются стальные трехслойные вкладыши – антифрикционный сплав из свинцовистой бронзы, никелевый подслой и антикоррозионное покрытие. На дизельных двигателях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турбонаддувом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возможно применение составных вкладышей, одна половинка которых снабжена канавками со стороны крышки коренного подшипника. </a:t>
            </a:r>
          </a:p>
        </p:txBody>
      </p:sp>
    </p:spTree>
    <p:extLst>
      <p:ext uri="{BB962C8B-B14F-4D97-AF65-F5344CB8AC3E}">
        <p14:creationId xmlns:p14="http://schemas.microsoft.com/office/powerpoint/2010/main" val="32080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87" y="4293096"/>
            <a:ext cx="608621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1384" y="1266188"/>
            <a:ext cx="9575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обеспечивает хорошую поглощающую способность рабочей поверхности. Часто применяются вкладыши с рабочей поверхностью, которая подвергнута катодному напылению составами, повышающими работоспособность.  </a:t>
            </a:r>
          </a:p>
        </p:txBody>
      </p:sp>
    </p:spTree>
    <p:extLst>
      <p:ext uri="{BB962C8B-B14F-4D97-AF65-F5344CB8AC3E}">
        <p14:creationId xmlns:p14="http://schemas.microsoft.com/office/powerpoint/2010/main" val="20905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63" y="216231"/>
            <a:ext cx="9575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Крышки коренных подшипников выполняются из высокопрочного чугуна, соединятся с блоком цилиндров вертикальными и горизонтальными болтами, чем достигается высокая конструкционная жесткость и надежность крепления коленчатого вала.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94" y="2770776"/>
            <a:ext cx="5429118" cy="4097448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>
            <a:off x="5303912" y="3140968"/>
            <a:ext cx="360040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927648" y="4221088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63" y="216231"/>
            <a:ext cx="95750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Маховик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  устанавливают  на  задний  конец  коленчатого  вала  для уменьшения неравномерности работы двигателя и выведения поршней из мертвых точек. В многоцилиндровых двигателях рабочие ходы протекают с частичным перекрытием, что обеспечивает хорошую равномерность и позволяет кривошипному механизму проходить мертвые точки без помощи маховика.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207224" y="3933057"/>
            <a:ext cx="6984776" cy="2924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2279576" y="5395528"/>
            <a:ext cx="3294870" cy="769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9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77" y="1844824"/>
            <a:ext cx="6692849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63" y="216231"/>
            <a:ext cx="47330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этих случаях  маховик  обеспечивает  плавную  работу  двигателя  на  малой  частоте вращения, облегчает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трогание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машины и способствует пуску двигателя.</a:t>
            </a:r>
          </a:p>
        </p:txBody>
      </p:sp>
    </p:spTree>
    <p:extLst>
      <p:ext uri="{BB962C8B-B14F-4D97-AF65-F5344CB8AC3E}">
        <p14:creationId xmlns:p14="http://schemas.microsoft.com/office/powerpoint/2010/main" val="7336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96633" y="6093296"/>
            <a:ext cx="664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Подвижные детали кривошипно-шатунного механизма</a:t>
            </a:r>
            <a:endParaRPr lang="ru-RU" dirty="0"/>
          </a:p>
        </p:txBody>
      </p:sp>
      <p:pic>
        <p:nvPicPr>
          <p:cNvPr id="13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880" y="15240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919536" y="332656"/>
            <a:ext cx="756084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63" y="216231"/>
            <a:ext cx="93025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Маховик отливают из серого чугуна и крепят к фланцу коленчатого вала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болтами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На обод маховика напрессовывают стальной </a:t>
            </a:r>
            <a:r>
              <a:rPr lang="ru-RU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зубчатый венец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 служащий для пуска двигателя от стартера.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423592" y="2941871"/>
            <a:ext cx="811222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479376" y="2765463"/>
            <a:ext cx="2808312" cy="735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368" y="3429000"/>
            <a:ext cx="3096344" cy="1080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4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122465"/>
            <a:ext cx="5633923" cy="3735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99456" y="5877272"/>
            <a:ext cx="9432041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863" y="216231"/>
            <a:ext cx="93025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 торцевой  поверхности  маховика  наносят  метки,  соответствующие ВМТ и моменту зажигания. Этими метками пользуются при установке зажигания или впрыска, а также при проведении различных регулировок. В сборе с коленчатым валом маховик должен быть динамически сбалансирован.</a:t>
            </a:r>
          </a:p>
        </p:txBody>
      </p:sp>
    </p:spTree>
    <p:extLst>
      <p:ext uri="{BB962C8B-B14F-4D97-AF65-F5344CB8AC3E}">
        <p14:creationId xmlns:p14="http://schemas.microsoft.com/office/powerpoint/2010/main" val="2015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59496" y="2996952"/>
            <a:ext cx="1015312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1403" y="34966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Подвижные детали КШМ: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поршень: 1 – головка; 2 – днище; 3 – камера сгорания; 4 – юбка (направляющая часть); 5 – канавки; 6 – бобышка; А – метка; б) внешний вид поршневых колец; в) формы сечения компрессионных колец; г) составное маслосъемное кольцо; д) расположение колец на поршне: 1 – компрессионные кольца; 2 – маслосъемное кольцо; 3 – плоские стальные кольца; 4 – осевой расширитель; 5 – радиальный расширитель; 6 – поршень; е) шатун: 1 – верхняя головка шатуна; 2 – втулка верхней головки; 3 – стержень шатуна; 4 – нижняя головка шатуна; 5 – вкладыш шатунного подшипника; 6 – крышка нижней головки шатуна; 7 – шплинт; 8 – корончатая гайка; 9 – фиксирующий усик вкладыша; 10 – шатунный болт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6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562200"/>
            <a:ext cx="4295800" cy="42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224647" y="484860"/>
            <a:ext cx="9180014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детали КШМ.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Поршень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 1, а) воспринимает давление газов и передает его через поршневой палец и шатун на коленчатый вал.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77900" y="8500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двухтактных двигателях наряду с этим поршень выполняет роль золотника механизма газораспределения. Поршни работают в весьма тяжелых условиях: они испытывают воздействие горячих газов и воспринимают большие динамические нагрузки. В связи с тяжелыми условиями работы поршень должен обладать </a:t>
            </a:r>
            <a:r>
              <a:rPr lang="ru-RU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прочностью, небольшой массой, хорошей теплопроводностью и износостойкостью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19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29" y="4077072"/>
            <a:ext cx="2779399" cy="277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77900" y="85001"/>
            <a:ext cx="9450548" cy="8080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Применение  поршней  из  алюминиевых  сплавов  дает  возможность  снизить конструкционную массу и, следовательно, силы инерции на 20…30% по сравнению с чугунными. Наряду с этим поршни из алюминиевого сплава имеют  и  недостатки:  меньшую  механическую  прочность,  повышенный  износ, больший коэффициент линейного расширения (в 2…2,5 раза).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20375024">
            <a:off x="9945616" y="-89038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20375024">
            <a:off x="10054634" y="-1125879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20375024">
            <a:off x="10163651" y="-1326460"/>
            <a:ext cx="2834461" cy="1950780"/>
          </a:xfrm>
          <a:prstGeom prst="roundRect">
            <a:avLst>
              <a:gd name="adj" fmla="val 3685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E:\logo\logo_in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0"/>
            <a:ext cx="1008112" cy="82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143</Words>
  <Application>Microsoft Office PowerPoint</Application>
  <PresentationFormat>Широкоэкранный</PresentationFormat>
  <Paragraphs>80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Gordienko</cp:lastModifiedBy>
  <cp:revision>115</cp:revision>
  <cp:lastPrinted>2018-06-19T14:05:00Z</cp:lastPrinted>
  <dcterms:created xsi:type="dcterms:W3CDTF">2018-06-15T09:41:37Z</dcterms:created>
  <dcterms:modified xsi:type="dcterms:W3CDTF">2021-05-10T16:11:20Z</dcterms:modified>
</cp:coreProperties>
</file>