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93" r:id="rId2"/>
    <p:sldId id="304" r:id="rId3"/>
    <p:sldId id="305" r:id="rId4"/>
    <p:sldId id="307" r:id="rId5"/>
    <p:sldId id="308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23" r:id="rId14"/>
    <p:sldId id="317" r:id="rId15"/>
    <p:sldId id="318" r:id="rId16"/>
    <p:sldId id="319" r:id="rId17"/>
    <p:sldId id="320" r:id="rId18"/>
    <p:sldId id="322" r:id="rId19"/>
    <p:sldId id="324" r:id="rId20"/>
    <p:sldId id="325" r:id="rId21"/>
    <p:sldId id="334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8" r:id="rId42"/>
    <p:sldId id="349" r:id="rId43"/>
    <p:sldId id="350" r:id="rId44"/>
    <p:sldId id="351" r:id="rId45"/>
    <p:sldId id="352" r:id="rId46"/>
    <p:sldId id="333" r:id="rId47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4316C"/>
    <a:srgbClr val="FFBB7B"/>
    <a:srgbClr val="1D591E"/>
    <a:srgbClr val="236B2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79D9-3FCD-4F78-8C09-5E27BA38E379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CEDA-9006-46E9-8BA8-62D61FF5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8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74E9-36BA-4978-88EA-3A71AEB8E80B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044DE-EE18-40B0-B73F-7A942410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9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044DE-EE18-40B0-B73F-7A942410FFD6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5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044DE-EE18-40B0-B73F-7A942410FFD6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3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044DE-EE18-40B0-B73F-7A942410FFD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31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044DE-EE18-40B0-B73F-7A942410FFD6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8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6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3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2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4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3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4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7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2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8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85000"/>
              </a:schemeClr>
            </a:gs>
            <a:gs pos="5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ogo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92697"/>
            <a:ext cx="2088232" cy="16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343472" y="-1361501"/>
            <a:ext cx="4968552" cy="1622149"/>
            <a:chOff x="5125864" y="-816524"/>
            <a:chExt cx="5394640" cy="3097303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375024">
              <a:off x="6776088" y="-296266"/>
              <a:ext cx="3744416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 rot="20375024">
              <a:off x="5933099" y="-540064"/>
              <a:ext cx="3744415" cy="2577046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 rot="20375024">
              <a:off x="5125864" y="-816524"/>
              <a:ext cx="3744415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39817" y="863757"/>
            <a:ext cx="6188468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ГЛАВНОЕ УПРАВЛЕНИЕ ОБРАЗОВАНИЯ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ГРОДНЕНСКОГО ОБЛАСТНОГО ИСПОЛНИТЕЛЬНОГО КОМИТЕТА</a:t>
            </a:r>
            <a:b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УЧРЕЖДЕНИЕ ОБРАЗОВАНИЯ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"ГРОДНЕНСКИЙ ГОСУДАРСТВЕННЫЙ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ЭЛЕКТРОТЕХНИЧЕСКИЙ КОЛЛЕДЖ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ИМЕНИ ИВАНА СЧАСТНОГО"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9632" y="63899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2021</a:t>
            </a:r>
          </a:p>
        </p:txBody>
      </p:sp>
      <p:pic>
        <p:nvPicPr>
          <p:cNvPr id="8194" name="Picture 2" descr="\\192.168.1.85\share\Логотип\slog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260992"/>
            <a:ext cx="3248381" cy="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213601" y="3099447"/>
            <a:ext cx="8304805" cy="2629647"/>
            <a:chOff x="1789330" y="1842196"/>
            <a:chExt cx="6228605" cy="133780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994052" y="2099613"/>
              <a:ext cx="5708726" cy="1080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Тема: «Устройство </a:t>
              </a:r>
            </a:p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газораспределительного </a:t>
              </a:r>
            </a:p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механизма</a:t>
              </a:r>
              <a:r>
                <a:rPr lang="be-BY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»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1789330" y="1842196"/>
              <a:ext cx="6228605" cy="5567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be-BY" sz="32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8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2857" y="249370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 камеры  сгорания  существенно влияет на наибольшее значение допустимой степени сжатия и характер протекания процесса сгорания (жесткость работы двигателя)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594382"/>
            <a:ext cx="5539693" cy="427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68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7480" y="227314"/>
            <a:ext cx="9434943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верхнем расположении клапанов камера сгорания более компактна, а это  понижает  тепловые  потери  и,  следовательно,  повышает  КПД;  она  имеет плавные очертания и поэтому оказывает сравнительно небольшое сопротивление при впуске, от чего повышается коэффициент наполнения.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722" y="4005064"/>
            <a:ext cx="3380729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5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3904" y="445221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такой камере меньше  вероятность  появления  очагов  детонационного  сгорания,  а  следовательно, допустима более высокая степень сжатия (карбюраторные двигатели), облегчен доступ для регулировки во время эксплуатации.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67175"/>
            <a:ext cx="4876800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44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9376" y="1410414"/>
            <a:ext cx="114595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Двигатели  с  верхним  расположением  клапанов  развивают  несколько большую  мощность  и  более  экономичны,  чем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нижнеклапанные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Кроме  того, верхнеклапанные двигатели допускают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форсировку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путем увеличения степени сжатия.  Это  подтверждается  опытными  данными.  Недостатки  двигателей  с верхним расположением клапанов: больший вес деталей и большие силы инерции  механизма,  большое  число  деталей,  усложненная  конструкция  головки блока.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0981"/>
            <a:ext cx="3429013" cy="162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3789040"/>
            <a:ext cx="11665295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промежуточная шестерня; 2 – поршень; 3 – клапан; 4 – головка цилиндр; 5 – направляющая втулка; 6 – пружины клапана; 7 – коромысло; 8 – ось коромысла 9 – регулировочный винт; 10 – контргайка; 11 – стойка валика коромысла; 12 – штанга; 13 – толкатель; 14 – распределительный вал; 15 – шестерня распределительного вала</a:t>
            </a:r>
          </a:p>
          <a:p>
            <a:r>
              <a:rPr lang="ru-RU" sz="3600" dirty="0"/>
              <a:t> 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063552" y="85001"/>
            <a:ext cx="2164715" cy="39046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51984" y="1431972"/>
            <a:ext cx="50878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Рисунок 1 Схема распределительного механизма с верхним расположением клапана и нижним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распредвала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53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3905" y="650532"/>
            <a:ext cx="876647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/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Верхнеклапанный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газораспре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делительный механизм двигателя состоит из следующих основных деталей (рисунок 1): распределительного вала 14, распределительных шестерен 15 и 16, толкателей 13, штанг толкателей 12, коромысел 7, клапанов 3 с пружинами 6 и направляющих втулок 5 клапанов.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9803407" y="2380935"/>
            <a:ext cx="2388594" cy="44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01185" y="4005064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Рисунок 2 Схема установки клапана: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клапан; 2 – тарелка пружин; 3 – сухарики; 4 – втулка сухариков; 5 – пружины; 6 – опорная шайба пружин; 7 – направляющая втулка клапана; 8 – фаска клапана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187281" y="85001"/>
            <a:ext cx="2078355" cy="39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1875" y="484860"/>
            <a:ext cx="11466773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  вал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(рисунок 3, а)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своевременное открытие и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 клапанов. Вал имеет впускные и выпускные кулачки, расположенные  в определенном  порядке,  опорные  шейки,  шестерню  привода масляного насоса и распределителя зажигания, а также эксцентрик для привода бензонасоса (у карбюраторных двигателей)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071664" y="4509120"/>
            <a:ext cx="5960745" cy="1657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3432" y="6309320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– Детали распределительного механизма</a:t>
            </a:r>
          </a:p>
        </p:txBody>
      </p:sp>
    </p:spTree>
    <p:extLst>
      <p:ext uri="{BB962C8B-B14F-4D97-AF65-F5344CB8AC3E}">
        <p14:creationId xmlns:p14="http://schemas.microsoft.com/office/powerpoint/2010/main" val="7180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9376" y="4057233"/>
            <a:ext cx="114457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Рисунок 3 - Детали распределительного механизма: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газораспределительный вал; б) распределительные шестерни: 1 – шестерня привода насоса гидросистемы; 2 – шестерня привода топливного насоса; 3 – шестерня привода распределительного вала; 4 – промежуточная шестерня; 5 и 6 – ведущая и ведомая шестерни масляного насоса; 7 – фланец; 8 – кулачки; 9 – опорные шейки</a:t>
            </a: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423592" y="1340768"/>
            <a:ext cx="7056784" cy="23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9021" y="93750"/>
            <a:ext cx="9235367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Размер  и  профиль  кулачков  вала  выбирают  с  таким  расчетом,  чтобы обеспечить наибольшую пропускную способность клапана и плавную, безударную работу ГРМ.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Валы штампуют из стали. Кулачки и шейки подвергают закалке для повышения износостойкости. Применяются также литые чугунные валы.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58" y="4679778"/>
            <a:ext cx="7620000" cy="219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63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08374" y="771147"/>
            <a:ext cx="975607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Газораспределительный   механизм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(ГРМ)  служит  для впуска в цилиндры горючей смеси (карбюраторные и газовые двигатели) или воздуха (дизельные двигатели) и выпуска отработавших газов в соответствии с принятым порядком работы цилиндров и фазами газораспределения.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022831"/>
            <a:ext cx="4583832" cy="183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80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0"/>
    </mc:Choice>
    <mc:Fallback xmlns="">
      <p:transition spd="slow" advTm="1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0" objId="6"/>
        <p14:stopEvt time="60515" objId="6"/>
        <p14:playEvt time="63757" objId="6"/>
        <p14:stopEvt time="66709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2750" y="582543"/>
            <a:ext cx="9099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Опорными  шейками  распределительный  вал  вращается  во  втулках,  запрессованных в перегородках блока. В качестве антифрикционного материала для втулок используются баббиты, металлокерамика и бронза. Осевая фиксация распределительного  вала  осуществляется  обычно  упорным  фланцем,  привинченным к блоку.</a:t>
            </a: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4071094"/>
            <a:ext cx="4935163" cy="2788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68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03412" y="692696"/>
            <a:ext cx="9361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Распределительные   шестерни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(рисунок  3,  б).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Распредвал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приводится во вращение от коленчатого вала при помощи зубчатой (большинство) или цепной (легковые автомобили) передачи. Для этого на конце коленчатого  и  распределительного  валов  закрепляют  распределительные  шестерни.</a:t>
            </a: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138" y="4005064"/>
            <a:ext cx="29051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336" y="85001"/>
            <a:ext cx="7291899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бесшумности и плавности работы шестерни изготовляют косозубыми. Шестерню коленчатого вала делают из стали, а шестерню распределительного вала – из чугуна или текстолита. Соотношение числа зубьев шестерен у четырехтактных двигателей 1:2 (у двухтактных 1:1).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35" y="1772817"/>
            <a:ext cx="4780765" cy="512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332" y="289054"/>
            <a:ext cx="8004343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дизельных двигателей расстояние между осями коленчатого и распре-делительного вала обычно увеличено. В связи с этим в привод включается дополнительно промежуточная распределительная шестерня. Для правильной установки газораспределения при сборке двигателя на шестернях наносят установочные метки.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165" y="3284985"/>
            <a:ext cx="3958835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332" y="389283"/>
            <a:ext cx="622869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Толкатели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13 служат для передачи усилия от кулачков распределительного вала на штангу или клапан, разгружая клапаны и их направляющие от боковых усилий.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472264" y="1458595"/>
            <a:ext cx="3719737" cy="53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59" y="116632"/>
            <a:ext cx="9577063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Применяются  следующие  типы  толкателей:  плоские  грибовидные,  цилиндрические, роликовые. Их изготовляют из стали или чугуна, а термической обработкой придают рабочим поверхностям высокую твердость. Для  устранения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одностороннего  износа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 поверхности  толкатели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устанавливают таким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при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набегании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кулачка он поворачивался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 своей  оси.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912040"/>
            <a:ext cx="5353040" cy="393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50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9356" y="421340"/>
            <a:ext cx="831692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 достигается  или  небольшим  смещением  оси  толкателя относительно середины кулачка по длине, или торцовую поверхность толкателя делают  слегка  выпуклой,  а  кулачкам  придают  небольшую  конусность. На  V-образных дизельных двигателях применяют толкатели рычажного типа с роликами, установленными на оси на игольчатых подшипниках.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88" y="2996952"/>
            <a:ext cx="3568711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93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6342" y="367115"/>
            <a:ext cx="716580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Штанга   толкателя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 служит  для  передачи  усилия  от толкателя к коромыслу. Изготовляется из прутков стали, толстостенных стальных или дюралюминиевых трубок с закрепленными по концам стальными сферическими наконечниками: выпуклыми снизу, вогнутыми сверху.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472264" y="1458595"/>
            <a:ext cx="3719737" cy="53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47800" y="460567"/>
            <a:ext cx="755791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Коромысла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– это  неравноплечие  рычаги,  передающие движение от штанг к клапанам. Изготовляются из стали или ковкого чугуна и устанавливаются на бронзовых втулках (или без втулок) на пустотелых осях 8, закрепленных на головке блока.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8472264" y="1458595"/>
            <a:ext cx="3719737" cy="53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47799" y="460567"/>
            <a:ext cx="606828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коромысла, соприкасающийся со стержнем  клапана,  имеет  специальный  профиль  для  снижения  боковых  усилий  на стержне клапана и закален. В другой конец коромысла ввернут регулировочный винт 9, закрепленный контргайкой 10.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472264" y="1458595"/>
            <a:ext cx="3719737" cy="53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4369" y="473203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Принятый порядок работы цилиндров может быть осуществлен при помощи золотникового или клапанного механизмов газораспределения.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23" y="4077072"/>
            <a:ext cx="4640566" cy="30424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8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9782" y="1418513"/>
            <a:ext cx="106571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Клапаны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служат для закрытия впускных и выпускных каналов в головке. Во время работы двигателя клапаны подвержены действию высоких  давлений  (до  10  МПа)  и  температур.  Температура  впускных  клапанов, периодически омываемых свежим зарядом, составляет 300…400°С, а выпускных, омываемых горячими отработанными газами – 800…900° С.</a:t>
            </a: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02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336" y="460567"/>
            <a:ext cx="1000911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479376" y="188640"/>
            <a:ext cx="2242820" cy="37376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0" y="2060848"/>
            <a:ext cx="8376592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3 Выпускной клапан: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стержень клапана; 2 – направляющая втулка; 3 – механизм вращения; 4 – полость с натрием; 5 – седло; 6 – жаропрочная наплавка фаски клапана; 7 – заглушка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93935" y="102458"/>
            <a:ext cx="906646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Кроме того клапаны подвергаются химическому воздействию горячих газов, вызывающему коррозию  и появление  окалины,  динамическим  нагрузкам,  возникающим  при посадке его в седло. Возникающие ударные нагрузки могут вызвать деформацию тарелки клапана или разрыв его стержня. Температурные условия работы стержня клапана и тарелки различны, особенно у выпускных клапанов.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95" y="4326219"/>
            <a:ext cx="2526197" cy="232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2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336" y="460567"/>
            <a:ext cx="946603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Впускные клапаны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изготовляют из различных сортов легированной стали, преимущественно из хромистой и хромоникелевой, и подвергают термической обработке.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650320"/>
            <a:ext cx="4669236" cy="420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600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9376" y="449951"/>
            <a:ext cx="964907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Выпускные  клапаны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  избежание  быстрого  выгорания  изготовляют из особой жароупорной стали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сильхромовой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наиболее полно отвечающей всем требованиям. В некоторых двигателях выпускные клапаны делают составными: тарелку клапана изготовляют из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сильхромовой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стали, а стержень  – из хромистой или хромоникелевой, и обе части соединяют сваркой.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4561114"/>
            <a:ext cx="5334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06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32410" y="465401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лучшего охлаждения иногда применяют выпускные клапаны со стержнем, заполненным, металлическим  натрием.  Опорная,  уплотняющая  поверхность  тарелки  клапана (фаска) имеет обычно угол при основании 45° у выпускных и 30° – у впускных и тщательно притирается к седлу в головке цилиндров.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532574"/>
            <a:ext cx="5031656" cy="334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9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074" y="410744"/>
            <a:ext cx="92733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повышения надежности  уплотнения  фаски  выпускных  клапанов  наплавляют  жаростойким сплавом, а седла клапанов делают вставными из высокопрочного и жаростойкого материала. Стержни клапанов иногда имеют покрытие из твердого хрома.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3642319"/>
            <a:ext cx="3215681" cy="321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253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074" y="410744"/>
            <a:ext cx="92733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Стержень клапана имеет цилиндрическую форму и с малым зазором перемещается в металлокерамических (реже – чугунных) направляющих втулках. Для уменьшения износа иногда наружную поверхность стержня клапана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графитизируют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3" y="3643183"/>
            <a:ext cx="4727848" cy="324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013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074" y="410744"/>
            <a:ext cx="92733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срока службы клапанов без притирки на двигателях применяют устройства для принудительного вращения выпускного клапана в виде специального механизма или за счет наклона бойка коромысла по отношению к торцу клапана.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1" y="3588148"/>
            <a:ext cx="3277681" cy="327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7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074" y="410744"/>
            <a:ext cx="92733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в каждый цилиндр двигателя устанавливают два клапана – впускной и выпускной. В целях повышения коэффициента наполнения впускные клапаны во многих двигателях имеют больший диаметр, чем выпускные. Кроме того, у карбюраторных двигателей клапаны располагают наклонно относительно вертикальной оси цилиндров, отчего камера сгорания приобретает наиболее выгодные очертания (клиновая или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полуклиновая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120" y="4509120"/>
            <a:ext cx="234888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2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5356" y="980728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1686" y="1362329"/>
            <a:ext cx="1044116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Золотниковый ГРМ позволяет получить больший коэффициент наполнения, уменьшить вероятность возникновения детонации и шума при работе. Но из-за конструктивной, производственной и эксплуатационной сложности уступает клапанному и находит ограниченное применение на гоночных машинах.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3821937"/>
            <a:ext cx="2207568" cy="303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323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075" y="410744"/>
            <a:ext cx="80862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Пружина   клапана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обеспечивает  необходимую  плотность посадки клапана в седло, воспринимает инерционные усилия и сохраняет на всех возможных режимах работы двигателя полную кинематическую связь клапана с кулачком.  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9408369" y="1916832"/>
            <a:ext cx="274879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074" y="410744"/>
            <a:ext cx="85182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преимущественно спиральные пружины, имеющие цилиндрическую, а иногда и коническую форму с постоянным шагом навивки, реже – с переменным шагом (для устранения вибраций). У двигателей с верхним расположением клапанов обычно устанавливают по две пружины противоположной навивки, что устраняет возможность проваливания клапана в цилиндр при поломке основной пружины.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43" y="3573015"/>
            <a:ext cx="3283457" cy="328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750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075" y="410744"/>
            <a:ext cx="650203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быстроходных  двигателей  могут  возникнуть  резонансные  колебания пружин, а, соответственно, и клапанов. Если установлено две пружины, то каждая из них будет иметь определенный период собственных колебаний. При попадании одной из пружин в резонанс вторая будет служить гасителем колебаний.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842120"/>
            <a:ext cx="5015880" cy="501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31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074" y="410744"/>
            <a:ext cx="7775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 конец пружины  удерживается  на стержне  клапана  с помощью упорной шайбы 6, закрепленной разрезными коническими сухариками 3, входящими в выточку на стержне.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9408369" y="1916832"/>
            <a:ext cx="274879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074" y="410744"/>
            <a:ext cx="92733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  пружины служит  специальная  пружинная  сталь.  После  навивки  и  термообработки  пружины  для  повышения  срока  службы  подвергают дробеструйной обработке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(наклепу)</a:t>
            </a:r>
            <a:r>
              <a:rPr lang="ru-RU" sz="3600" dirty="0"/>
              <a:t>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32868"/>
            <a:ext cx="60960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3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074" y="410744"/>
            <a:ext cx="9273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устранения подсоса масла в цилиндр через зазоры в направляющей втулке впускного клапана под опорной шайбой устанавливают иногда защитные резиновые колпачки.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775616"/>
            <a:ext cx="6134729" cy="408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05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9496" y="2996952"/>
            <a:ext cx="1015312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9416" y="191683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четырехтактных  двигателях  массового  производства широкое  применение  получил  клапанный  газораспределительный  механизм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9408369" y="2380935"/>
            <a:ext cx="2783632" cy="44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23391" y="377476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расположения клапанов он может быть выполнен:  с  клапанами,  выполненными  в  головке  цилиндров,  –  верхнее  подвесное расположение клапанов – OHV (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valves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429376"/>
            <a:ext cx="3587025" cy="342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37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55440" y="953100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/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клапанами, расположенными  в  блоке  цилиндров,  –  нижнее  боковое  расположение  клапанов  –  SV  (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valves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25" y="3057525"/>
            <a:ext cx="2505075" cy="380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336" y="85001"/>
            <a:ext cx="1000911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клапанами, выполненными в головке цилиндров и верхнем расположении  распределительного  вала  или  валов  –  ОНС 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camshaft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или 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DOHC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over head camshaft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2497396"/>
            <a:ext cx="7752184" cy="4360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1384" y="163665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Верхнее расположение клапанов широко применяется на карбюраторных, газовых и дизельных двигателях. Расположение клапанов в значительной мере определяет  форму  камеры  сгорания.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530442"/>
            <a:ext cx="5879976" cy="440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1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77</Words>
  <Application>Microsoft Office PowerPoint</Application>
  <PresentationFormat>Широкоэкранный</PresentationFormat>
  <Paragraphs>87</Paragraphs>
  <Slides>46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Gordienko</cp:lastModifiedBy>
  <cp:revision>133</cp:revision>
  <cp:lastPrinted>2018-06-19T14:05:00Z</cp:lastPrinted>
  <dcterms:created xsi:type="dcterms:W3CDTF">2018-06-15T09:41:37Z</dcterms:created>
  <dcterms:modified xsi:type="dcterms:W3CDTF">2021-05-10T19:27:24Z</dcterms:modified>
</cp:coreProperties>
</file>